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7"/>
  </p:notesMasterIdLst>
  <p:sldIdLst>
    <p:sldId id="257" r:id="rId3"/>
    <p:sldId id="259" r:id="rId4"/>
    <p:sldId id="316" r:id="rId5"/>
    <p:sldId id="264" r:id="rId6"/>
    <p:sldId id="281" r:id="rId7"/>
    <p:sldId id="317" r:id="rId8"/>
    <p:sldId id="318" r:id="rId9"/>
    <p:sldId id="319" r:id="rId10"/>
    <p:sldId id="282" r:id="rId11"/>
    <p:sldId id="324" r:id="rId12"/>
    <p:sldId id="336" r:id="rId13"/>
    <p:sldId id="343" r:id="rId14"/>
    <p:sldId id="289"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64" autoAdjust="0"/>
  </p:normalViewPr>
  <p:slideViewPr>
    <p:cSldViewPr snapToGrid="0">
      <p:cViewPr varScale="1">
        <p:scale>
          <a:sx n="73" d="100"/>
          <a:sy n="73" d="100"/>
        </p:scale>
        <p:origin x="1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4655-E54F-4BC2-99EC-28CE37357CE3}"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EC43-9B7B-4B9D-93C8-35FD18C1EDD7}" type="slidenum">
              <a:rPr lang="en-US" smtClean="0"/>
              <a:t>‹#›</a:t>
            </a:fld>
            <a:endParaRPr lang="en-US"/>
          </a:p>
        </p:txBody>
      </p:sp>
    </p:spTree>
    <p:extLst>
      <p:ext uri="{BB962C8B-B14F-4D97-AF65-F5344CB8AC3E}">
        <p14:creationId xmlns:p14="http://schemas.microsoft.com/office/powerpoint/2010/main" val="50534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24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43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15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365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0646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09100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5537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3129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965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421539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pPr/>
              <a:t>‹#›</a:t>
            </a:fld>
            <a:endParaRPr lang="zh-CN" altLang="en-US" sz="2135" dirty="0">
              <a:solidFill>
                <a:schemeClr val="tx1">
                  <a:lumMod val="65000"/>
                  <a:lumOff val="35000"/>
                </a:schemeClr>
              </a:solidFill>
            </a:endParaRPr>
          </a:p>
        </p:txBody>
      </p:sp>
    </p:spTree>
    <p:extLst>
      <p:ext uri="{BB962C8B-B14F-4D97-AF65-F5344CB8AC3E}">
        <p14:creationId xmlns:p14="http://schemas.microsoft.com/office/powerpoint/2010/main" val="57993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4193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14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4498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2106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0936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9602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67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567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522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88146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2279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616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048A51D3-F212-4F47-82B5-18020422366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0487" y="365124"/>
            <a:ext cx="1052513" cy="1052513"/>
          </a:xfrm>
          <a:prstGeom prst="rect">
            <a:avLst/>
          </a:prstGeom>
        </p:spPr>
      </p:pic>
    </p:spTree>
    <p:extLst>
      <p:ext uri="{BB962C8B-B14F-4D97-AF65-F5344CB8AC3E}">
        <p14:creationId xmlns:p14="http://schemas.microsoft.com/office/powerpoint/2010/main" val="27392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pPr/>
              <a:t>2025/10/12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pPr/>
              <a:t>‹#›</a:t>
            </a:fld>
            <a:endParaRPr lang="zh-CN" altLang="en-US"/>
          </a:p>
        </p:txBody>
      </p:sp>
      <p:pic>
        <p:nvPicPr>
          <p:cNvPr id="7" name="Picture 6" descr="Shape&#10;&#10;Description automatically generated with medium confidence">
            <a:extLst>
              <a:ext uri="{FF2B5EF4-FFF2-40B4-BE49-F238E27FC236}">
                <a16:creationId xmlns:a16="http://schemas.microsoft.com/office/drawing/2014/main" id="{77B5692B-B5F0-4F2F-BA13-28BC2DFFA23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0487" y="365124"/>
            <a:ext cx="1052513" cy="1052513"/>
          </a:xfrm>
          <a:prstGeom prst="rect">
            <a:avLst/>
          </a:prstGeom>
        </p:spPr>
      </p:pic>
    </p:spTree>
    <p:extLst>
      <p:ext uri="{BB962C8B-B14F-4D97-AF65-F5344CB8AC3E}">
        <p14:creationId xmlns:p14="http://schemas.microsoft.com/office/powerpoint/2010/main" val="70403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3" name="Picture 2">
            <a:extLst>
              <a:ext uri="{FF2B5EF4-FFF2-40B4-BE49-F238E27FC236}">
                <a16:creationId xmlns:a16="http://schemas.microsoft.com/office/drawing/2014/main" id="{C3B19E0F-43BB-458F-9627-FB9FE610EDED}"/>
              </a:ext>
            </a:extLst>
          </p:cNvPr>
          <p:cNvPicPr>
            <a:picLocks noChangeAspect="1"/>
          </p:cNvPicPr>
          <p:nvPr/>
        </p:nvPicPr>
        <p:blipFill>
          <a:blip r:embed="rId7"/>
          <a:stretch>
            <a:fillRect/>
          </a:stretch>
        </p:blipFill>
        <p:spPr>
          <a:xfrm>
            <a:off x="4987481" y="4942057"/>
            <a:ext cx="7243937" cy="1400981"/>
          </a:xfrm>
          <a:prstGeom prst="rect">
            <a:avLst/>
          </a:prstGeom>
        </p:spPr>
      </p:pic>
      <p:pic>
        <p:nvPicPr>
          <p:cNvPr id="4" name="Picture 3">
            <a:extLst>
              <a:ext uri="{FF2B5EF4-FFF2-40B4-BE49-F238E27FC236}">
                <a16:creationId xmlns:a16="http://schemas.microsoft.com/office/drawing/2014/main" id="{548A7ED8-9F97-4A77-94C0-007BAE7F269B}"/>
              </a:ext>
            </a:extLst>
          </p:cNvPr>
          <p:cNvPicPr>
            <a:picLocks noChangeAspect="1"/>
          </p:cNvPicPr>
          <p:nvPr/>
        </p:nvPicPr>
        <p:blipFill>
          <a:blip r:embed="rId8"/>
          <a:stretch>
            <a:fillRect/>
          </a:stretch>
        </p:blipFill>
        <p:spPr>
          <a:xfrm>
            <a:off x="6516923" y="4117902"/>
            <a:ext cx="4419983" cy="969348"/>
          </a:xfrm>
          <a:prstGeom prst="rect">
            <a:avLst/>
          </a:prstGeom>
        </p:spPr>
      </p:pic>
      <p:sp>
        <p:nvSpPr>
          <p:cNvPr id="5" name="TextBox 4">
            <a:extLst>
              <a:ext uri="{FF2B5EF4-FFF2-40B4-BE49-F238E27FC236}">
                <a16:creationId xmlns:a16="http://schemas.microsoft.com/office/drawing/2014/main" id="{4CF180C2-1C35-57A2-DD04-705C1215E3BB}"/>
              </a:ext>
            </a:extLst>
          </p:cNvPr>
          <p:cNvSpPr txBox="1"/>
          <p:nvPr/>
        </p:nvSpPr>
        <p:spPr>
          <a:xfrm>
            <a:off x="4668967" y="191796"/>
            <a:ext cx="686851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0"/>
            <a:ext cx="6098850" cy="6858000"/>
          </a:xfrm>
          <a:prstGeom prst="rect">
            <a:avLst/>
          </a:prstGeom>
        </p:spPr>
      </p:pic>
    </p:spTree>
    <p:extLst>
      <p:ext uri="{BB962C8B-B14F-4D97-AF65-F5344CB8AC3E}">
        <p14:creationId xmlns:p14="http://schemas.microsoft.com/office/powerpoint/2010/main" val="341618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Về</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nhà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cho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người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thân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nghe</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mẫu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xin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527404" y="2907349"/>
            <a:ext cx="5794232" cy="707886"/>
          </a:xfrm>
          <a:prstGeom prst="rect">
            <a:avLst/>
          </a:prstGeom>
          <a:noFill/>
        </p:spPr>
        <p:txBody>
          <a:bodyPr wrap="square" rtlCol="0">
            <a:spAutoFit/>
          </a:bodyPr>
          <a:lstStyle/>
          <a:p>
            <a:r>
              <a:rPr lang="en-US" sz="4000" dirty="0" err="1">
                <a:solidFill>
                  <a:schemeClr val="bg1"/>
                </a:solidFill>
                <a:latin typeface="Coiny" panose="02000903060500060000" pitchFamily="2" charset="0"/>
              </a:rPr>
              <a:t>Đọc</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đơn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xin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vào</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đội</a:t>
            </a:r>
            <a:r>
              <a:rPr lang="en-US" sz="4000" dirty="0">
                <a:solidFill>
                  <a:schemeClr val="bg1"/>
                </a:solidFill>
                <a:latin typeface="Coiny" panose="02000903060500060000" pitchFamily="2" charset="0"/>
              </a:rPr>
              <a:t> </a:t>
            </a: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996070" y="217092"/>
            <a:ext cx="100145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đơn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67346"/>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68187" y="2203137"/>
            <a:ext cx="4720743" cy="1077218"/>
            <a:chOff x="7254516" y="2260282"/>
            <a:chExt cx="4720743" cy="1077218"/>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39955" y="3638551"/>
            <a:ext cx="4746408" cy="1113814"/>
            <a:chOff x="7228851" y="3429000"/>
            <a:chExt cx="4746408" cy="1113814"/>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652334"/>
            <a:chOff x="7226284" y="5088735"/>
            <a:chExt cx="4656692" cy="1652334"/>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2" y="1743008"/>
            <a:ext cx="5771398"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7088789" y="2178799"/>
            <a:ext cx="4720743" cy="1077218"/>
            <a:chOff x="7254516" y="2260282"/>
            <a:chExt cx="4720743"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7060557" y="3614213"/>
            <a:ext cx="4746408" cy="1113814"/>
            <a:chOff x="7228851" y="3429000"/>
            <a:chExt cx="4746408" cy="1113814"/>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7060557" y="5007252"/>
            <a:ext cx="4989320" cy="1652334"/>
            <a:chOff x="7226284" y="5088735"/>
            <a:chExt cx="4656692" cy="1652334"/>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pic>
        <p:nvPicPr>
          <p:cNvPr id="45" name="Picture 44" descr="Shape&#10;&#10;Description automatically generated with medium confidence">
            <a:extLst>
              <a:ext uri="{FF2B5EF4-FFF2-40B4-BE49-F238E27FC236}">
                <a16:creationId xmlns:a16="http://schemas.microsoft.com/office/drawing/2014/main" id="{A769A52C-F3C8-49CA-A5CC-D490E02BD7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393744"/>
            <a:ext cx="1533525" cy="153352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để xin vào Đội Thiếu niên tiền phong Hồ Chí Minh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Đơn trên được gửi cho Ban phụ trách Đội trường Tiểu học Nguyễn Thái Học và Ban chỉ huy Liên đội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0" dirty="0">
                  <a:solidFill>
                    <a:srgbClr val="000000"/>
                  </a:solidFill>
                  <a:effectLst/>
                  <a:latin typeface="OpenSans"/>
                </a:rPr>
                <a:t>- Người viết đơn đã hứa 3 điều:</a:t>
              </a:r>
              <a:r>
                <a:rPr lang="en-US" sz="3200" b="0" i="0" dirty="0">
                  <a:solidFill>
                    <a:srgbClr val="000000"/>
                  </a:solidFill>
                  <a:effectLst/>
                  <a:latin typeface="OpenSans"/>
                </a:rPr>
                <a:t> </a:t>
              </a:r>
              <a:r>
                <a:rPr lang="vi-VN" sz="3200" b="0" i="0" dirty="0">
                  <a:solidFill>
                    <a:srgbClr val="000000"/>
                  </a:solidFill>
                  <a:effectLst/>
                  <a:latin typeface="OpenSans"/>
                </a:rPr>
                <a:t>Thực hiện 5 điều Bác Hồ dạy</a:t>
              </a:r>
              <a:r>
                <a:rPr lang="en-US" sz="3200" b="0" i="0" dirty="0">
                  <a:solidFill>
                    <a:srgbClr val="000000"/>
                  </a:solidFill>
                  <a:effectLst/>
                  <a:latin typeface="OpenSans"/>
                </a:rPr>
                <a:t>, </a:t>
              </a:r>
              <a:r>
                <a:rPr lang="vi-VN" sz="3200" b="0" i="0" dirty="0">
                  <a:solidFill>
                    <a:srgbClr val="000000"/>
                  </a:solidFill>
                  <a:effectLst/>
                  <a:latin typeface="OpenSans"/>
                </a:rPr>
                <a:t>Tuân theo Điều lệ Đội</a:t>
              </a:r>
              <a:r>
                <a:rPr lang="en-US" sz="3200" b="0" i="0" dirty="0">
                  <a:solidFill>
                    <a:srgbClr val="000000"/>
                  </a:solidFill>
                  <a:effectLst/>
                  <a:latin typeface="OpenSans"/>
                </a:rPr>
                <a:t>, </a:t>
              </a:r>
              <a:r>
                <a:rPr lang="vi-VN" sz="3200" b="0" i="0" dirty="0">
                  <a:solidFill>
                    <a:srgbClr val="000000"/>
                  </a:solidFill>
                  <a:effectLst/>
                  <a:latin typeface="OpenSans"/>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397768" y="2859191"/>
            <a:ext cx="5794232" cy="1323439"/>
          </a:xfrm>
          <a:prstGeom prst="rect">
            <a:avLst/>
          </a:prstGeom>
          <a:noFill/>
        </p:spPr>
        <p:txBody>
          <a:bodyPr wrap="square" rtlCol="0">
            <a:spAutoFit/>
          </a:bodyPr>
          <a:lstStyle/>
          <a:p>
            <a:pPr lvl="0" algn="ctr"/>
            <a:r>
              <a:rPr lang="vi-VN" sz="4000" dirty="0">
                <a:solidFill>
                  <a:prstClr val="white"/>
                </a:solidFill>
                <a:latin typeface="Coiny" panose="02000903060500060000" pitchFamily="2" charset="0"/>
              </a:rPr>
              <a:t>Điền thông tin vào mẫu đơn xin vào Đội</a:t>
            </a:r>
          </a:p>
        </p:txBody>
      </p:sp>
    </p:spTree>
    <p:extLst>
      <p:ext uri="{BB962C8B-B14F-4D97-AF65-F5344CB8AC3E}">
        <p14:creationId xmlns:p14="http://schemas.microsoft.com/office/powerpoint/2010/main" val="3773936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019175" y="409575"/>
            <a:ext cx="10153650" cy="6172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21F05EB8-34FD-4861-8600-1F1661C718A1}"/>
              </a:ext>
            </a:extLst>
          </p:cNvPr>
          <p:cNvSpPr txBox="1"/>
          <p:nvPr/>
        </p:nvSpPr>
        <p:spPr>
          <a:xfrm>
            <a:off x="1390650" y="446782"/>
            <a:ext cx="9782175" cy="6001643"/>
          </a:xfrm>
          <a:prstGeom prst="rect">
            <a:avLst/>
          </a:prstGeom>
          <a:noFill/>
        </p:spPr>
        <p:txBody>
          <a:bodyPr wrap="square" rtlCol="0">
            <a:spAutoFit/>
          </a:bodyPr>
          <a:lstStyle/>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ĐỘI THIẾU NIÊN TIỀN PHONG HỒ CHÍ MINH</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 ngày … tháng … năm …</a:t>
            </a:r>
          </a:p>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ĐƠN XIN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Kính gửi: - Ban phụ trách Đội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                - Ban chỉ huy Liên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tên là:…………………………………….</a:t>
            </a:r>
          </a:p>
          <a:p>
            <a:r>
              <a:rPr lang="vi-VN" sz="2400" dirty="0">
                <a:latin typeface="Arial-Rounded" panose="020B0500000000000000" pitchFamily="34" charset="0"/>
                <a:ea typeface="Arial-Rounded" panose="020B0500000000000000" pitchFamily="34" charset="0"/>
                <a:cs typeface="Arial-Rounded" panose="020B0500000000000000" pitchFamily="34" charset="0"/>
              </a:rPr>
              <a:t>Sinh ngày: …………………………………</a:t>
            </a:r>
          </a:p>
          <a:p>
            <a:r>
              <a:rPr lang="vi-VN" sz="2400" dirty="0">
                <a:latin typeface="Arial-Rounded" panose="020B0500000000000000" pitchFamily="34" charset="0"/>
                <a:ea typeface="Arial-Rounded" panose="020B0500000000000000" pitchFamily="34" charset="0"/>
                <a:cs typeface="Arial-Rounded" panose="020B0500000000000000" pitchFamily="34" charset="0"/>
              </a:rPr>
              <a:t>Học sinh lớp …..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làm đơn này xin được vào Đội và xin hứa:</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Người làm đơn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a:extLst>
              <a:ext uri="{FF2B5EF4-FFF2-40B4-BE49-F238E27FC236}">
                <a16:creationId xmlns:a16="http://schemas.microsoft.com/office/drawing/2014/main" id="{33EF78A1-142A-428F-B2A8-8D367BB31C1F}"/>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19" name="组合 13">
            <a:extLst>
              <a:ext uri="{FF2B5EF4-FFF2-40B4-BE49-F238E27FC236}">
                <a16:creationId xmlns:a16="http://schemas.microsoft.com/office/drawing/2014/main" id="{3E19FB8B-BF0F-4B03-B9FF-70303CC7B206}"/>
              </a:ext>
            </a:extLst>
          </p:cNvPr>
          <p:cNvGrpSpPr/>
          <p:nvPr/>
        </p:nvGrpSpPr>
        <p:grpSpPr>
          <a:xfrm>
            <a:off x="1606209" y="26509"/>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Trình tự</a:t>
                </a:r>
                <a:endPar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v</a:t>
                </a:r>
                <a:r>
                  <a:rPr lang="en-US" altLang="zh-CN" sz="36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iết</a:t>
                </a:r>
                <a:r>
                  <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 đơn</a:t>
                </a:r>
                <a:endParaRPr lang="zh-CN" altLang="en-US"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838205"/>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đầu 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5" y="5266933"/>
            <a:ext cx="1295252" cy="1185590"/>
            <a:chOff x="2930288" y="58295"/>
            <a:chExt cx="2779001" cy="1539839"/>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539839"/>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cuối</a:t>
              </a: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657693"/>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229824"/>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470487"/>
            <a:ext cx="906387" cy="23892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343162"/>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Quốc hiệu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tiêu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080044"/>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530627"/>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61665"/>
          </a:xfrm>
          <a:prstGeom prst="rect">
            <a:avLst/>
          </a:prstGeom>
          <a:solidFill>
            <a:srgbClr val="FFFF00"/>
          </a:solidFill>
        </p:spPr>
        <p:txBody>
          <a:bodyPr wrap="square" rtlCol="0">
            <a:spAutoFit/>
          </a:bodyPr>
          <a:lstStyle/>
          <a:p>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27497"/>
            <a:ext cx="1734568" cy="461665"/>
          </a:xfrm>
          <a:prstGeom prst="rect">
            <a:avLst/>
          </a:prstGeom>
          <a:solidFill>
            <a:srgbClr val="FFFF00"/>
          </a:solidFill>
        </p:spPr>
        <p:txBody>
          <a:bodyPr wrap="square" rtlCol="0">
            <a:spAutoFit/>
          </a:bodyPr>
          <a:lstStyle/>
          <a:p>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ơn</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491173"/>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3940986"/>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190779"/>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10249"/>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934546"/>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530503"/>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469601"/>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045263"/>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arn(inVertical)">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arn(inVertical)">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arn(inVertic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arn(inVertical)">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barn(inVertical)">
                                      <p:cBhvr>
                                        <p:cTn id="113" dur="500"/>
                                        <p:tgtEl>
                                          <p:spTgt spid="43"/>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barn(inVertical)">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barn(inVertical)">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barn(inVertical)">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780</Words>
  <Application>Microsoft Office PowerPoint</Application>
  <PresentationFormat>Widescreen</PresentationFormat>
  <Paragraphs>86</Paragraphs>
  <Slides>14</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等线</vt:lpstr>
      <vt:lpstr>微软雅黑</vt:lpstr>
      <vt:lpstr>Arial</vt:lpstr>
      <vt:lpstr>Arial-Rounded</vt:lpstr>
      <vt:lpstr>Calibri</vt:lpstr>
      <vt:lpstr>Coiny</vt:lpstr>
      <vt:lpstr>OpenSans</vt:lpstr>
      <vt:lpstr>Times New Roman</vt:lpstr>
      <vt:lpstr>字魂36号-正文宋楷</vt:lpstr>
      <vt:lpstr>方正卡通简体</vt:lpstr>
      <vt:lpstr>www.jpppt.com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22</cp:revision>
  <dcterms:created xsi:type="dcterms:W3CDTF">2022-06-25T08:30:54Z</dcterms:created>
  <dcterms:modified xsi:type="dcterms:W3CDTF">2025-10-12T15:23:42Z</dcterms:modified>
</cp:coreProperties>
</file>