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0" r:id="rId4"/>
  </p:sldMasterIdLst>
  <p:notesMasterIdLst>
    <p:notesMasterId r:id="rId28"/>
  </p:notesMasterIdLst>
  <p:sldIdLst>
    <p:sldId id="308" r:id="rId5"/>
    <p:sldId id="284" r:id="rId6"/>
    <p:sldId id="288" r:id="rId7"/>
    <p:sldId id="261" r:id="rId8"/>
    <p:sldId id="290" r:id="rId9"/>
    <p:sldId id="291" r:id="rId10"/>
    <p:sldId id="292" r:id="rId11"/>
    <p:sldId id="293" r:id="rId12"/>
    <p:sldId id="294" r:id="rId13"/>
    <p:sldId id="295" r:id="rId14"/>
    <p:sldId id="296" r:id="rId15"/>
    <p:sldId id="297" r:id="rId16"/>
    <p:sldId id="298" r:id="rId17"/>
    <p:sldId id="299" r:id="rId18"/>
    <p:sldId id="300" r:id="rId19"/>
    <p:sldId id="303" r:id="rId20"/>
    <p:sldId id="304" r:id="rId21"/>
    <p:sldId id="305" r:id="rId22"/>
    <p:sldId id="307" r:id="rId23"/>
    <p:sldId id="306" r:id="rId24"/>
    <p:sldId id="280"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4" d="100"/>
          <a:sy n="74" d="100"/>
        </p:scale>
        <p:origin x="5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079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8577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166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9550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459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14701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2961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72867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3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6.xml"/><Relationship Id="rId7" Type="http://schemas.openxmlformats.org/officeDocument/2006/relationships/image" Target="../media/image1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6.xml"/><Relationship Id="rId7" Type="http://schemas.openxmlformats.org/officeDocument/2006/relationships/image" Target="../media/image2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6.xml"/><Relationship Id="rId7" Type="http://schemas.openxmlformats.org/officeDocument/2006/relationships/image" Target="../media/image2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6.xml"/><Relationship Id="rId7" Type="http://schemas.openxmlformats.org/officeDocument/2006/relationships/image" Target="../media/image2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0.mp3"/><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slideLayout" Target="../slideLayouts/slideLayout31.xml"/><Relationship Id="rId4" Type="http://schemas.openxmlformats.org/officeDocument/2006/relationships/audio" Target="../media/media10.mp3"/></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6.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36.xml"/><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7.xml"/><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36.xml"/><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slideLayout" Target="../slideLayouts/slideLayout31.xml"/><Relationship Id="rId4" Type="http://schemas.openxmlformats.org/officeDocument/2006/relationships/audio" Target="../media/media3.mp3"/></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pPr>
              <a:spcBef>
                <a:spcPct val="50000"/>
              </a:spcBef>
            </a:pPr>
            <a:r>
              <a:rPr lang="en-US" altLang="en-US" b="1" dirty="0">
                <a:solidFill>
                  <a:srgbClr val="FF0066"/>
                </a:solidFill>
                <a:latin typeface="Times New Roman" pitchFamily="18" charset="0"/>
              </a:rPr>
              <a:t>UBND QUẬN DƯƠNG KINH</a:t>
            </a:r>
            <a:br>
              <a:rPr lang="en-US" altLang="en-US" b="1" dirty="0">
                <a:solidFill>
                  <a:srgbClr val="FF0066"/>
                </a:solidFill>
                <a:latin typeface="Times New Roman" pitchFamily="18" charset="0"/>
              </a:rPr>
            </a:br>
            <a:r>
              <a:rPr lang="en-US" altLang="en-US" b="1" dirty="0">
                <a:solidFill>
                  <a:srgbClr val="FF0066"/>
                </a:solidFill>
                <a:latin typeface="Times New Roman" pitchFamily="18" charset="0"/>
              </a:rPr>
              <a:t>TRƯỜNG TIỂU HỌC ANH DŨNG </a:t>
            </a:r>
            <a:br>
              <a:rPr lang="en-US" altLang="en-US" b="1" dirty="0">
                <a:solidFill>
                  <a:srgbClr val="FF0066"/>
                </a:solidFill>
                <a:latin typeface="Times New Roman" pitchFamily="18" charset="0"/>
              </a:rPr>
            </a:br>
            <a:endParaRPr lang="en-US" dirty="0"/>
          </a:p>
        </p:txBody>
      </p:sp>
      <p:sp>
        <p:nvSpPr>
          <p:cNvPr id="3" name="Subtitle 2"/>
          <p:cNvSpPr>
            <a:spLocks noGrp="1"/>
          </p:cNvSpPr>
          <p:nvPr>
            <p:ph type="subTitle" sz="quarter" idx="1"/>
          </p:nvPr>
        </p:nvSpPr>
        <p:spPr/>
        <p:txBody>
          <a:bodyPr/>
          <a:lstStyle/>
          <a:p>
            <a:pPr eaLnBrk="1" hangingPunct="1">
              <a:spcBef>
                <a:spcPts val="1800"/>
              </a:spcBef>
              <a:defRPr/>
            </a:pP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Âm</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nhạc</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spcBef>
                <a:spcPts val="1800"/>
              </a:spcBef>
              <a:defRPr/>
            </a:pPr>
            <a:r>
              <a:rPr lang="it-IT"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 HÁT BÀI: CON CHIM NON</a:t>
            </a:r>
          </a:p>
          <a:p>
            <a:endParaRPr lang="en-US" dirty="0"/>
          </a:p>
        </p:txBody>
      </p:sp>
    </p:spTree>
    <p:extLst>
      <p:ext uri="{BB962C8B-B14F-4D97-AF65-F5344CB8AC3E}">
        <p14:creationId xmlns:p14="http://schemas.microsoft.com/office/powerpoint/2010/main" val="3251591143"/>
      </p:ext>
    </p:extLst>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5549962" y="-7097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8" y="760214"/>
            <a:ext cx="12117632" cy="2964293"/>
          </a:xfrm>
          <a:prstGeom prst="rect">
            <a:avLst/>
          </a:prstGeom>
        </p:spPr>
      </p:pic>
      <p:pic>
        <p:nvPicPr>
          <p:cNvPr id="1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03154" y="3724507"/>
            <a:ext cx="609600" cy="609600"/>
          </a:xfrm>
          <a:prstGeom prst="rect">
            <a:avLst/>
          </a:prstGeom>
        </p:spPr>
      </p:pic>
    </p:spTree>
    <p:extLst>
      <p:ext uri="{BB962C8B-B14F-4D97-AF65-F5344CB8AC3E}">
        <p14:creationId xmlns:p14="http://schemas.microsoft.com/office/powerpoint/2010/main" val="182469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393347" y="-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11" y="646330"/>
            <a:ext cx="12017180" cy="2963810"/>
          </a:xfrm>
          <a:prstGeom prst="rect">
            <a:avLst/>
          </a:prstGeom>
        </p:spPr>
      </p:pic>
      <p:pic>
        <p:nvPicPr>
          <p:cNvPr id="6"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04962" y="3445727"/>
            <a:ext cx="609600" cy="609600"/>
          </a:xfrm>
          <a:prstGeom prst="rect">
            <a:avLst/>
          </a:prstGeom>
        </p:spPr>
      </p:pic>
    </p:spTree>
    <p:extLst>
      <p:ext uri="{BB962C8B-B14F-4D97-AF65-F5344CB8AC3E}">
        <p14:creationId xmlns:p14="http://schemas.microsoft.com/office/powerpoint/2010/main" val="194164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182493"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43335"/>
            <a:ext cx="12191999" cy="398544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3"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27986" y="3776547"/>
            <a:ext cx="609600" cy="609600"/>
          </a:xfrm>
          <a:prstGeom prst="rect">
            <a:avLst/>
          </a:prstGeom>
        </p:spPr>
      </p:pic>
    </p:spTree>
    <p:extLst>
      <p:ext uri="{BB962C8B-B14F-4D97-AF65-F5344CB8AC3E}">
        <p14:creationId xmlns:p14="http://schemas.microsoft.com/office/powerpoint/2010/main" val="2835882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775"/>
            <a:ext cx="10917044" cy="169089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7834" y="758283"/>
            <a:ext cx="1274955" cy="1416205"/>
          </a:xfrm>
          <a:prstGeom prst="rect">
            <a:avLst/>
          </a:prstGeom>
        </p:spPr>
      </p:pic>
      <p:pic>
        <p:nvPicPr>
          <p:cNvPr id="4"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57469" y="2937309"/>
            <a:ext cx="609600" cy="609600"/>
          </a:xfrm>
          <a:prstGeom prst="rect">
            <a:avLst/>
          </a:prstGeom>
        </p:spPr>
      </p:pic>
    </p:spTree>
    <p:extLst>
      <p:ext uri="{BB962C8B-B14F-4D97-AF65-F5344CB8AC3E}">
        <p14:creationId xmlns:p14="http://schemas.microsoft.com/office/powerpoint/2010/main" val="339060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970085"/>
            <a:ext cx="12191999" cy="1817719"/>
          </a:xfrm>
          <a:prstGeom prst="rect">
            <a:avLst/>
          </a:prstGeom>
        </p:spPr>
      </p:pic>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38016" y="3445727"/>
            <a:ext cx="609600" cy="609600"/>
          </a:xfrm>
          <a:prstGeom prst="rect">
            <a:avLst/>
          </a:prstGeom>
        </p:spPr>
      </p:pic>
    </p:spTree>
    <p:extLst>
      <p:ext uri="{BB962C8B-B14F-4D97-AF65-F5344CB8AC3E}">
        <p14:creationId xmlns:p14="http://schemas.microsoft.com/office/powerpoint/2010/main" val="136344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456182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3+4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6331"/>
            <a:ext cx="12041928" cy="3043463"/>
          </a:xfrm>
          <a:prstGeom prst="rect">
            <a:avLst/>
          </a:prstGeom>
        </p:spPr>
      </p:pic>
      <p:pic>
        <p:nvPicPr>
          <p:cNvPr id="3"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3208" y="4336125"/>
            <a:ext cx="609600" cy="609600"/>
          </a:xfrm>
          <a:prstGeom prst="rect">
            <a:avLst/>
          </a:prstGeom>
        </p:spPr>
      </p:pic>
    </p:spTree>
    <p:extLst>
      <p:ext uri="{BB962C8B-B14F-4D97-AF65-F5344CB8AC3E}">
        <p14:creationId xmlns:p14="http://schemas.microsoft.com/office/powerpoint/2010/main" val="3221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7940548"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Rectangle 7"/>
          <p:cNvSpPr/>
          <p:nvPr/>
        </p:nvSpPr>
        <p:spPr>
          <a:xfrm>
            <a:off x="7765917"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pic>
        <p:nvPicPr>
          <p:cNvPr id="13"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97404" y="2133601"/>
            <a:ext cx="609600" cy="609600"/>
          </a:xfrm>
          <a:prstGeom prst="rect">
            <a:avLst/>
          </a:prstGeom>
        </p:spPr>
      </p:pic>
      <p:pic>
        <p:nvPicPr>
          <p:cNvPr id="6" name="CA BAI PIAN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72819" y="1019527"/>
            <a:ext cx="609600" cy="609600"/>
          </a:xfrm>
          <a:prstGeom prst="rect">
            <a:avLst/>
          </a:prstGeom>
        </p:spPr>
      </p:pic>
    </p:spTree>
    <p:extLst>
      <p:ext uri="{BB962C8B-B14F-4D97-AF65-F5344CB8AC3E}">
        <p14:creationId xmlns:p14="http://schemas.microsoft.com/office/powerpoint/2010/main" val="184069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2796" fill="hold"/>
                                        <p:tgtEl>
                                          <p:spTgt spid="13"/>
                                        </p:tgtEl>
                                      </p:cBhvr>
                                    </p:cmd>
                                  </p:childTnLst>
                                </p:cTn>
                              </p:par>
                            </p:childTnLst>
                          </p:cTn>
                        </p:par>
                      </p:childTnLst>
                    </p:cTn>
                  </p:par>
                </p:childTnLst>
              </p:cTn>
              <p:nextCondLst>
                <p:cond evt="onClick" delay="0">
                  <p:tgtEl>
                    <p:spTgt spid="13"/>
                  </p:tgtEl>
                </p:cond>
              </p:nextCondLst>
            </p:seq>
            <p:audio>
              <p:cMediaNode vol="80000">
                <p:cTn id="16" fill="hold" display="0">
                  <p:stCondLst>
                    <p:cond delay="indefinite"/>
                  </p:stCondLst>
                  <p:endCondLst>
                    <p:cond evt="onStopAudio" delay="0">
                      <p:tgtEl>
                        <p:sldTgt/>
                      </p:tgtEl>
                    </p:cond>
                  </p:endCondLst>
                </p:cTn>
                <p:tgtEl>
                  <p:spTgt spid="13"/>
                </p:tgtEl>
              </p:cMediaNode>
            </p:audi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876" fill="hold"/>
                                        <p:tgtEl>
                                          <p:spTgt spid="6"/>
                                        </p:tgtEl>
                                      </p:cBhvr>
                                    </p:cmd>
                                  </p:childTnLst>
                                </p:cTn>
                              </p:par>
                            </p:childTnLst>
                          </p:cTn>
                        </p:par>
                      </p:childTnLst>
                    </p:cTn>
                  </p:par>
                </p:childTnLst>
              </p:cTn>
              <p:nextCondLst>
                <p:cond evt="onClick" delay="0">
                  <p:tgtEl>
                    <p:spTgt spid="6"/>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7893" y="140329"/>
            <a:ext cx="5582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Slide bổ sung GV cho HS hát với hình thức Karaoke</a:t>
            </a:r>
            <a:endParaRPr kumimoji="0" lang="en-US" sz="2800" b="0" i="0" u="none" strike="noStrike" kern="1200" cap="none" spc="0" normalizeH="0" baseline="0" noProof="0" dirty="0" smtClean="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3351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2218294"/>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2808" y="3039767"/>
            <a:ext cx="609600" cy="609600"/>
          </a:xfrm>
          <a:prstGeom prst="rect">
            <a:avLst/>
          </a:prstGeom>
        </p:spPr>
      </p:pic>
    </p:spTree>
    <p:extLst>
      <p:ext uri="{BB962C8B-B14F-4D97-AF65-F5344CB8AC3E}">
        <p14:creationId xmlns:p14="http://schemas.microsoft.com/office/powerpoint/2010/main" val="69966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9696" y="4296935"/>
            <a:ext cx="609600" cy="609600"/>
          </a:xfrm>
          <a:prstGeom prst="rect">
            <a:avLst/>
          </a:prstGeom>
        </p:spPr>
      </p:pic>
      <p:sp>
        <p:nvSpPr>
          <p:cNvPr id="7" name="TextBox 3"/>
          <p:cNvSpPr txBox="1">
            <a:spLocks noChangeArrowheads="1"/>
          </p:cNvSpPr>
          <p:nvPr/>
        </p:nvSpPr>
        <p:spPr bwMode="auto">
          <a:xfrm>
            <a:off x="2408663" y="152564"/>
            <a:ext cx="6556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spcBef>
                <a:spcPct val="0"/>
              </a:spcBef>
              <a:spcAft>
                <a:spcPct val="0"/>
              </a:spcAft>
            </a:pPr>
            <a:r>
              <a:rPr lang="en-US" sz="2400" dirty="0" smtClean="0">
                <a:solidFill>
                  <a:srgbClr val="003300"/>
                </a:solidFill>
                <a:latin typeface="Times New Roman" pitchFamily="18" charset="0"/>
                <a:cs typeface="Times New Roman" pitchFamily="18" charset="0"/>
              </a:rPr>
              <a:t>Hát nhóm kết hợp vỗ tay hoặc gõ đệm theo nhịp</a:t>
            </a:r>
            <a:endParaRPr lang="en-US" sz="2400" dirty="0">
              <a:solidFill>
                <a:srgbClr val="003300"/>
              </a:solidFill>
              <a:latin typeface="Times New Roman" pitchFamily="18" charset="0"/>
              <a:cs typeface="Times New Roman" pitchFamily="18" charset="0"/>
            </a:endParaRPr>
          </a:p>
        </p:txBody>
      </p:sp>
      <p:pic>
        <p:nvPicPr>
          <p:cNvPr id="11"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729" y="1921062"/>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987585"/>
            <a:ext cx="12087921" cy="795013"/>
          </a:xfrm>
          <a:prstGeom prst="rect">
            <a:avLst/>
          </a:prstGeom>
        </p:spPr>
      </p:pic>
      <p:pic>
        <p:nvPicPr>
          <p:cNvPr id="13"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496" y="1872834"/>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026" y="1871398"/>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36354" y="1815558"/>
            <a:ext cx="980223" cy="77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1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4251297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9405" y="4189002"/>
            <a:ext cx="609600" cy="609600"/>
          </a:xfrm>
          <a:prstGeom prst="rect">
            <a:avLst/>
          </a:prstGeom>
        </p:spPr>
      </p:pic>
      <p:sp>
        <p:nvSpPr>
          <p:cNvPr id="2" name="Rectangle 1"/>
          <p:cNvSpPr/>
          <p:nvPr/>
        </p:nvSpPr>
        <p:spPr>
          <a:xfrm>
            <a:off x="328603" y="582044"/>
            <a:ext cx="11084312" cy="446276"/>
          </a:xfrm>
          <a:prstGeom prst="rect">
            <a:avLst/>
          </a:prstGeom>
        </p:spPr>
        <p:txBody>
          <a:bodyPr wrap="square">
            <a:spAutoFit/>
          </a:bodyPr>
          <a:lstStyle/>
          <a:p>
            <a:pPr algn="just">
              <a:lnSpc>
                <a:spcPct val="115000"/>
              </a:lnSpc>
              <a:spcAft>
                <a:spcPts val="800"/>
              </a:spcAft>
            </a:pPr>
            <a:r>
              <a:rPr lang="en-US" sz="20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Cặp đôi quay mặt vào nhau. thực hiện động tác: phách </a:t>
            </a:r>
            <a:r>
              <a:rPr lang="en-US" sz="2000" i="1"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1 vỗ tay; phách 2, phách 3 hai HS vỗ tay vào nhau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035160" y="82794"/>
            <a:ext cx="3671198" cy="461665"/>
          </a:xfrm>
          <a:prstGeom prst="rect">
            <a:avLst/>
          </a:prstGeom>
        </p:spPr>
        <p:txBody>
          <a:bodyPr wrap="none">
            <a:spAutoFit/>
          </a:bodyPr>
          <a:lstStyle/>
          <a:p>
            <a:r>
              <a:rPr lang="en-US" sz="2400" dirty="0" smtClean="0">
                <a:solidFill>
                  <a:srgbClr val="242021"/>
                </a:solidFill>
                <a:latin typeface="Times New Roman" panose="02020603050405020304" pitchFamily="18" charset="0"/>
                <a:ea typeface="Calibri" panose="020F0502020204030204" pitchFamily="34" charset="0"/>
              </a:rPr>
              <a:t>Hát </a:t>
            </a:r>
            <a:r>
              <a:rPr lang="en-US" sz="2400" dirty="0">
                <a:solidFill>
                  <a:srgbClr val="242021"/>
                </a:solidFill>
                <a:latin typeface="Times New Roman" panose="02020603050405020304" pitchFamily="18" charset="0"/>
                <a:ea typeface="Calibri" panose="020F0502020204030204" pitchFamily="34" charset="0"/>
              </a:rPr>
              <a:t>kết hợp vận động cơ thể</a:t>
            </a:r>
            <a:endParaRPr lang="en-US" sz="2400"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217776"/>
            <a:ext cx="12191999" cy="2562485"/>
          </a:xfrm>
          <a:prstGeom prst="rect">
            <a:avLst/>
          </a:prstGeom>
        </p:spPr>
      </p:pic>
    </p:spTree>
    <p:extLst>
      <p:ext uri="{BB962C8B-B14F-4D97-AF65-F5344CB8AC3E}">
        <p14:creationId xmlns:p14="http://schemas.microsoft.com/office/powerpoint/2010/main" val="296511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5200651" y="1449389"/>
            <a:ext cx="1997075"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700">
                <a:solidFill>
                  <a:srgbClr val="FF0000"/>
                </a:solidFill>
                <a:latin typeface="Tahoma"/>
              </a:rPr>
              <a:t>HÁT TO</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69" y="1278090"/>
            <a:ext cx="2288567" cy="1522937"/>
          </a:xfrm>
          <a:prstGeom prst="ellipse">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681" y="1063476"/>
            <a:ext cx="2283451" cy="1519533"/>
          </a:xfrm>
          <a:prstGeom prst="ellipse">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125" y="2805040"/>
            <a:ext cx="1577564" cy="1307306"/>
          </a:xfrm>
          <a:prstGeom prst="ellipse">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8882" y="2726337"/>
            <a:ext cx="1215596" cy="1307306"/>
          </a:xfrm>
          <a:prstGeom prst="ellipse">
            <a:avLst/>
          </a:prstGeom>
          <a:ln>
            <a:noFill/>
          </a:ln>
          <a:effectLst>
            <a:softEdge rad="112500"/>
          </a:effectLst>
        </p:spPr>
      </p:pic>
      <p:sp>
        <p:nvSpPr>
          <p:cNvPr id="11" name="Oval 10"/>
          <p:cNvSpPr/>
          <p:nvPr/>
        </p:nvSpPr>
        <p:spPr>
          <a:xfrm>
            <a:off x="5429250" y="3241675"/>
            <a:ext cx="1473200" cy="73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NHỎ</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4447" y="4683702"/>
            <a:ext cx="1343235" cy="867964"/>
          </a:xfrm>
          <a:prstGeom prst="ellipse">
            <a:avLst/>
          </a:prstGeom>
          <a:ln>
            <a:noFill/>
          </a:ln>
          <a:effectLst>
            <a:softEdge rad="1125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353" y="4607835"/>
            <a:ext cx="1145732" cy="765219"/>
          </a:xfrm>
          <a:prstGeom prst="ellipse">
            <a:avLst/>
          </a:prstGeom>
          <a:ln>
            <a:noFill/>
          </a:ln>
          <a:effectLst>
            <a:softEdge rad="112500"/>
          </a:effectLst>
        </p:spPr>
      </p:pic>
      <p:sp>
        <p:nvSpPr>
          <p:cNvPr id="15" name="Oval 14"/>
          <p:cNvSpPr/>
          <p:nvPr/>
        </p:nvSpPr>
        <p:spPr>
          <a:xfrm>
            <a:off x="5577682" y="4703812"/>
            <a:ext cx="1176337"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THẦM</a:t>
            </a:r>
          </a:p>
        </p:txBody>
      </p:sp>
      <p:sp>
        <p:nvSpPr>
          <p:cNvPr id="5" name="TextBox 4"/>
          <p:cNvSpPr txBox="1"/>
          <p:nvPr/>
        </p:nvSpPr>
        <p:spPr>
          <a:xfrm>
            <a:off x="0" y="557569"/>
            <a:ext cx="11508059" cy="400110"/>
          </a:xfrm>
          <a:prstGeom prst="rect">
            <a:avLst/>
          </a:prstGeom>
          <a:noFill/>
        </p:spPr>
        <p:txBody>
          <a:bodyPr wrap="square">
            <a:spAutoFit/>
          </a:bodyPr>
          <a:lstStyle/>
          <a:p>
            <a:pPr eaLnBrk="0" fontAlgn="base" hangingPunct="0">
              <a:spcBef>
                <a:spcPct val="0"/>
              </a:spcBef>
              <a:spcAft>
                <a:spcPct val="0"/>
              </a:spcAft>
              <a:defRPr/>
            </a:pPr>
            <a:r>
              <a:rPr lang="en-US" sz="2000" i="1" dirty="0">
                <a:solidFill>
                  <a:srgbClr val="000000">
                    <a:lumMod val="95000"/>
                    <a:lumOff val="5000"/>
                  </a:srgbClr>
                </a:solidFill>
                <a:latin typeface="Times New Roman" pitchFamily="18" charset="0"/>
                <a:cs typeface="Times New Roman" pitchFamily="18" charset="0"/>
              </a:rPr>
              <a:t>TRÒ CHƠI: HÁT TO-NHỎ-HÁT THẦM: Bàn tay để rộng hát to, để gần nha hát nhỏ, để sát nhau hát thầm</a:t>
            </a:r>
          </a:p>
        </p:txBody>
      </p:sp>
      <p:pic>
        <p:nvPicPr>
          <p:cNvPr id="17" name="Picture 2" descr="C:\Users\Administrator\Desktop\hinh nen dep pp\CON VAT+CAY, HIH ANH NHO NGHEP TRAH\4d93d3c41d690499dcf3d031be2765e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6553" y="5613733"/>
            <a:ext cx="1320673" cy="124792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575720" y="-13877"/>
            <a:ext cx="5497018" cy="517065"/>
          </a:xfrm>
          <a:prstGeom prst="rect">
            <a:avLst/>
          </a:prstGeom>
        </p:spPr>
        <p:txBody>
          <a:bodyPr wrap="none">
            <a:spAutoFit/>
          </a:bodyPr>
          <a:lstStyle/>
          <a:p>
            <a:pPr>
              <a:lnSpc>
                <a:spcPct val="115000"/>
              </a:lnSpc>
              <a:defRPr/>
            </a:pPr>
            <a:r>
              <a:rPr lang="en-US" sz="2400" b="1" kern="0">
                <a:solidFill>
                  <a:srgbClr val="002060"/>
                </a:solidFill>
                <a:latin typeface="Times New Roman"/>
                <a:ea typeface="Calibri"/>
                <a:cs typeface="Times New Roman"/>
              </a:rPr>
              <a:t>HOẠT ĐỘNG VẬN DỤNG SÁNG TẠO</a:t>
            </a:r>
            <a:endParaRPr lang="en-US" sz="2400" b="1" kern="0">
              <a:solidFill>
                <a:srgbClr val="002060"/>
              </a:solidFill>
              <a:latin typeface="Calibri"/>
              <a:ea typeface="Calibri"/>
              <a:cs typeface="Times New Roman"/>
            </a:endParaRPr>
          </a:p>
        </p:txBody>
      </p:sp>
      <p:pic>
        <p:nvPicPr>
          <p:cNvPr id="1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08453" y="3979863"/>
            <a:ext cx="609600" cy="609600"/>
          </a:xfrm>
          <a:prstGeom prst="rect">
            <a:avLst/>
          </a:prstGeom>
        </p:spPr>
      </p:pic>
    </p:spTree>
    <p:extLst>
      <p:ext uri="{BB962C8B-B14F-4D97-AF65-F5344CB8AC3E}">
        <p14:creationId xmlns:p14="http://schemas.microsoft.com/office/powerpoint/2010/main" val="3568813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endPar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108" y="1531862"/>
            <a:ext cx="4588827" cy="1122126"/>
          </a:xfrm>
          <a:prstGeom prst="rect">
            <a:avLst/>
          </a:prstGeom>
        </p:spPr>
      </p:pic>
    </p:spTree>
    <p:extLst>
      <p:ext uri="{BB962C8B-B14F-4D97-AF65-F5344CB8AC3E}">
        <p14:creationId xmlns:p14="http://schemas.microsoft.com/office/powerpoint/2010/main" val="19928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7254" y="4224848"/>
            <a:ext cx="609600" cy="609600"/>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sp>
        <p:nvSpPr>
          <p:cNvPr id="3" name="Rectangle 2"/>
          <p:cNvSpPr/>
          <p:nvPr/>
        </p:nvSpPr>
        <p:spPr>
          <a:xfrm>
            <a:off x="253262" y="133144"/>
            <a:ext cx="5582041" cy="461665"/>
          </a:xfrm>
          <a:prstGeom prst="rect">
            <a:avLst/>
          </a:prstGeom>
        </p:spPr>
        <p:txBody>
          <a:bodyPr wrap="none">
            <a:spAutoFit/>
          </a:bodyPr>
          <a:lstStyle/>
          <a:p>
            <a:pPr eaLnBrk="0" fontAlgn="base" hangingPunct="0">
              <a:spcBef>
                <a:spcPct val="0"/>
              </a:spcBef>
              <a:spcAft>
                <a:spcPct val="0"/>
              </a:spcAft>
            </a:pPr>
            <a:r>
              <a:rPr lang="en-US" sz="2400" dirty="0" smtClean="0">
                <a:solidFill>
                  <a:schemeClr val="accent5">
                    <a:lumMod val="20000"/>
                    <a:lumOff val="80000"/>
                  </a:schemeClr>
                </a:solidFill>
                <a:latin typeface="Times New Roman" panose="02020603050405020304" pitchFamily="18" charset="0"/>
                <a:cs typeface="Times New Roman" panose="02020603050405020304" pitchFamily="18" charset="0"/>
              </a:rPr>
              <a:t>TRONG </a:t>
            </a:r>
            <a:r>
              <a:rPr lang="en-US" sz="2400" dirty="0">
                <a:solidFill>
                  <a:schemeClr val="accent5">
                    <a:lumMod val="20000"/>
                    <a:lumOff val="80000"/>
                  </a:schemeClr>
                </a:solidFill>
                <a:latin typeface="Times New Roman" panose="02020603050405020304" pitchFamily="18" charset="0"/>
                <a:cs typeface="Times New Roman" panose="02020603050405020304" pitchFamily="18" charset="0"/>
              </a:rPr>
              <a:t>BỨC TRANH VẼ HÌNH ẢNH GÌ</a:t>
            </a:r>
          </a:p>
        </p:txBody>
      </p:sp>
      <p:sp>
        <p:nvSpPr>
          <p:cNvPr id="6" name="TextBox 5"/>
          <p:cNvSpPr txBox="1"/>
          <p:nvPr/>
        </p:nvSpPr>
        <p:spPr>
          <a:xfrm>
            <a:off x="3891776" y="737742"/>
            <a:ext cx="8095785" cy="461665"/>
          </a:xfrm>
          <a:prstGeom prst="rect">
            <a:avLst/>
          </a:prstGeom>
          <a:noFill/>
        </p:spPr>
        <p:txBody>
          <a:bodyPr wrap="square" rtlCol="0">
            <a:spAutoFit/>
          </a:bodyPr>
          <a:lstStyle/>
          <a:p>
            <a:r>
              <a:rPr lang="en-US" sz="2400" dirty="0" smtClean="0">
                <a:solidFill>
                  <a:schemeClr val="accent5">
                    <a:lumMod val="20000"/>
                    <a:lumOff val="80000"/>
                  </a:schemeClr>
                </a:solidFill>
                <a:latin typeface="Times New Roman" panose="02020603050405020304" pitchFamily="18" charset="0"/>
                <a:cs typeface="Times New Roman" panose="02020603050405020304" pitchFamily="18" charset="0"/>
              </a:rPr>
              <a:t>Các bạn nhỏ nước ngoài đang chỉ những chú chim, có nhà, cây...</a:t>
            </a:r>
            <a:endParaRPr lang="en-US" sz="2400" dirty="0">
              <a:solidFill>
                <a:schemeClr val="accent5">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048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7894579" y="1696876"/>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dirty="0">
                <a:solidFill>
                  <a:schemeClr val="accent5">
                    <a:lumMod val="20000"/>
                    <a:lumOff val="80000"/>
                  </a:schemeClr>
                </a:solidFill>
                <a:latin typeface="Times New Roman" pitchFamily="18" charset="0"/>
              </a:rPr>
              <a:t>Dân ca Pháp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0745" y="1600209"/>
            <a:ext cx="1518421" cy="83049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048" y="185507"/>
            <a:ext cx="566215" cy="479518"/>
          </a:xfrm>
          <a:prstGeom prst="rect">
            <a:avLst/>
          </a:prstGeom>
        </p:spPr>
      </p:pic>
      <p:sp>
        <p:nvSpPr>
          <p:cNvPr id="11" name="Rectangle 10"/>
          <p:cNvSpPr/>
          <p:nvPr/>
        </p:nvSpPr>
        <p:spPr>
          <a:xfrm>
            <a:off x="3365737" y="995764"/>
            <a:ext cx="6030951" cy="558038"/>
          </a:xfrm>
          <a:prstGeom prst="rect">
            <a:avLst/>
          </a:prstGeom>
        </p:spPr>
        <p:txBody>
          <a:bodyPr wrap="square">
            <a:spAutoFit/>
          </a:bodyPr>
          <a:lstStyle/>
          <a:p>
            <a:pPr algn="ctr">
              <a:lnSpc>
                <a:spcPct val="115000"/>
              </a:lnSpc>
              <a:spcAft>
                <a:spcPts val="0"/>
              </a:spcAft>
            </a:pPr>
            <a:r>
              <a:rPr lang="vi-VN" sz="2800" b="1" dirty="0" smtClean="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rPr>
              <a:t>: CON CHIM NON</a:t>
            </a:r>
            <a:endParaRPr lang="en-US" sz="2800" dirty="0" smtClean="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2" name="Rectangle 11"/>
          <p:cNvSpPr/>
          <p:nvPr/>
        </p:nvSpPr>
        <p:spPr>
          <a:xfrm>
            <a:off x="5535467" y="40411"/>
            <a:ext cx="1691489" cy="624530"/>
          </a:xfrm>
          <a:prstGeom prst="rect">
            <a:avLst/>
          </a:prstGeom>
        </p:spPr>
        <p:txBody>
          <a:bodyPr wrap="none">
            <a:spAutoFit/>
          </a:bodyPr>
          <a:lstStyle/>
          <a:p>
            <a:pPr algn="ctr">
              <a:lnSpc>
                <a:spcPct val="115000"/>
              </a:lnSpc>
              <a:spcAft>
                <a:spcPts val="0"/>
              </a:spcAft>
            </a:pPr>
            <a:r>
              <a:rPr lang="en-US" sz="3200" b="1" dirty="0" smtClean="0">
                <a:solidFill>
                  <a:schemeClr val="accent5">
                    <a:lumMod val="20000"/>
                    <a:lumOff val="80000"/>
                  </a:schemeClr>
                </a:solidFill>
                <a:latin typeface="#9Slide05 Dancing Script" panose="03080800040507000D00" pitchFamily="66" charset="0"/>
                <a:ea typeface="Calibri" panose="020F0502020204030204" pitchFamily="34" charset="0"/>
                <a:cs typeface="Times New Roman" panose="02020603050405020304" pitchFamily="18" charset="0"/>
              </a:rPr>
              <a:t>TIẾT 27 </a:t>
            </a:r>
            <a:endParaRPr lang="en-US" sz="3200" b="1" dirty="0">
              <a:solidFill>
                <a:schemeClr val="accent5">
                  <a:lumMod val="20000"/>
                  <a:lumOff val="80000"/>
                </a:schemeClr>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3900544" cy="1219200"/>
          </a:xfrm>
          <a:prstGeom prst="rect">
            <a:avLst/>
          </a:prstGeom>
        </p:spPr>
      </p:pic>
    </p:spTree>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17" name="Rectangle 16"/>
          <p:cNvSpPr/>
          <p:nvPr/>
        </p:nvSpPr>
        <p:spPr>
          <a:xfrm>
            <a:off x="92764" y="-29765"/>
            <a:ext cx="5061001" cy="523220"/>
          </a:xfrm>
          <a:prstGeom prst="rect">
            <a:avLst/>
          </a:prstGeom>
        </p:spPr>
        <p:txBody>
          <a:bodyPr wrap="none">
            <a:spAutoFit/>
          </a:bodyPr>
          <a:lstStyle/>
          <a:p>
            <a:r>
              <a:rPr lang="pt-BR" sz="2800" b="1" dirty="0" smtClean="0">
                <a:effectLst/>
                <a:latin typeface="#9Slide05 Dancing Script" panose="03080800040507000D00" pitchFamily="66" charset="0"/>
                <a:ea typeface="Calibri" panose="020F0502020204030204" pitchFamily="34" charset="0"/>
              </a:rPr>
              <a:t>H</a:t>
            </a:r>
            <a:r>
              <a:rPr lang="vi-VN" sz="2800" b="1" dirty="0" smtClean="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3" name="Rectangle 2"/>
          <p:cNvSpPr/>
          <p:nvPr/>
        </p:nvSpPr>
        <p:spPr>
          <a:xfrm>
            <a:off x="8373915" y="10438"/>
            <a:ext cx="2803973"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Giới thiệu nước </a:t>
            </a:r>
            <a:r>
              <a:rPr lang="pt-BR" sz="2400" dirty="0" smtClean="0">
                <a:latin typeface="Times New Roman" panose="02020603050405020304" pitchFamily="18" charset="0"/>
                <a:ea typeface="Calibri" panose="020F0502020204030204" pitchFamily="34" charset="0"/>
                <a:cs typeface="Times New Roman" panose="02020603050405020304" pitchFamily="18" charset="0"/>
              </a:rPr>
              <a:t>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5309" y="716715"/>
            <a:ext cx="11688170" cy="771814"/>
          </a:xfrm>
          <a:prstGeom prst="rect">
            <a:avLst/>
          </a:prstGeom>
        </p:spPr>
        <p:txBody>
          <a:bodyPr wrap="square">
            <a:spAutoFit/>
          </a:bodyPr>
          <a:lstStyle/>
          <a:p>
            <a:pPr algn="just">
              <a:lnSpc>
                <a:spcPct val="115000"/>
              </a:lnSpc>
              <a:spcAft>
                <a:spcPts val="800"/>
              </a:spcAft>
            </a:pPr>
            <a:r>
              <a:rPr lang="en-US" sz="20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Pháp tên chính thức là Cộng hòa Pháp là một quốc gia có lãnh thổ chính nằm tại Tây Âu một số bài hát lời việt dân ca Pháp như bài Trời đã sáng rồi, con chim non...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64" y="1764694"/>
            <a:ext cx="4579478" cy="3069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8" name="Rectangle 7"/>
          <p:cNvSpPr/>
          <p:nvPr/>
        </p:nvSpPr>
        <p:spPr>
          <a:xfrm>
            <a:off x="3957468" y="0"/>
            <a:ext cx="5035353"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Giới thiệu </a:t>
            </a:r>
            <a:r>
              <a:rPr lang="pt-BR" sz="2400" dirty="0" smtClean="0">
                <a:latin typeface="Times New Roman" panose="02020603050405020304" pitchFamily="18" charset="0"/>
                <a:ea typeface="Calibri" panose="020F0502020204030204" pitchFamily="34" charset="0"/>
                <a:cs typeface="Times New Roman" panose="02020603050405020304" pitchFamily="18" charset="0"/>
              </a:rPr>
              <a:t>tác phẩm bài Con Chim Non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2135" y="864974"/>
            <a:ext cx="11571249" cy="830997"/>
          </a:xfrm>
          <a:prstGeom prst="rect">
            <a:avLst/>
          </a:prstGeom>
        </p:spPr>
        <p:txBody>
          <a:bodyPr wrap="square">
            <a:spAutoFit/>
          </a:bodyPr>
          <a:lstStyle/>
          <a:p>
            <a:r>
              <a:rPr lang="vi-VN" sz="2400">
                <a:latin typeface="Times New Roman" panose="02020603050405020304" pitchFamily="18" charset="0"/>
                <a:ea typeface="Calibri" panose="020F0502020204030204" pitchFamily="34" charset="0"/>
              </a:rPr>
              <a:t>Bài </a:t>
            </a:r>
            <a:r>
              <a:rPr lang="en-US" sz="2400" b="1" i="1" dirty="0">
                <a:latin typeface="Times New Roman" panose="02020603050405020304" pitchFamily="18" charset="0"/>
                <a:ea typeface="Calibri" panose="020F0502020204030204" pitchFamily="34" charset="0"/>
              </a:rPr>
              <a:t>Con chim non </a:t>
            </a:r>
            <a:r>
              <a:rPr lang="en-US" sz="2400" dirty="0">
                <a:latin typeface="Times New Roman" panose="02020603050405020304" pitchFamily="18" charset="0"/>
                <a:ea typeface="Calibri" panose="020F0502020204030204" pitchFamily="34" charset="0"/>
              </a:rPr>
              <a:t>là bài hát có sắc thái nhịp nhàng, tốc độ vừa phải </a:t>
            </a:r>
            <a:r>
              <a:rPr lang="vi-VN" sz="2400" dirty="0">
                <a:latin typeface="Times New Roman" panose="02020603050405020304" pitchFamily="18" charset="0"/>
                <a:ea typeface="Calibri" panose="020F0502020204030204" pitchFamily="34" charset="0"/>
              </a:rPr>
              <a:t>nói về hợp xướng </a:t>
            </a:r>
            <a:r>
              <a:rPr lang="en-US" sz="2400" dirty="0">
                <a:latin typeface="Times New Roman" panose="02020603050405020304" pitchFamily="18" charset="0"/>
                <a:ea typeface="Calibri" panose="020F0502020204030204" pitchFamily="34" charset="0"/>
              </a:rPr>
              <a:t>rấ hay </a:t>
            </a:r>
            <a:r>
              <a:rPr lang="vi-VN" sz="2400" dirty="0">
                <a:latin typeface="Times New Roman" panose="02020603050405020304" pitchFamily="18" charset="0"/>
                <a:ea typeface="Calibri" panose="020F0502020204030204" pitchFamily="34" charset="0"/>
              </a:rPr>
              <a:t>của những chú chim khi bình minh lên </a:t>
            </a:r>
            <a:endParaRPr lang="en-US" sz="2400" dirty="0"/>
          </a:p>
        </p:txBody>
      </p:sp>
    </p:spTree>
    <p:extLst>
      <p:ext uri="{BB962C8B-B14F-4D97-AF65-F5344CB8AC3E}">
        <p14:creationId xmlns:p14="http://schemas.microsoft.com/office/powerpoint/2010/main" val="693920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8" name="Rectangle 7"/>
          <p:cNvSpPr/>
          <p:nvPr/>
        </p:nvSpPr>
        <p:spPr>
          <a:xfrm>
            <a:off x="4169069" y="0"/>
            <a:ext cx="4612160" cy="517065"/>
          </a:xfrm>
          <a:prstGeom prst="rect">
            <a:avLst/>
          </a:prstGeom>
        </p:spPr>
        <p:txBody>
          <a:bodyPr wrap="none">
            <a:spAutoFit/>
          </a:bodyPr>
          <a:lstStyle/>
          <a:p>
            <a:pPr algn="just">
              <a:lnSpc>
                <a:spcPct val="115000"/>
              </a:lnSpc>
              <a:spcAft>
                <a:spcPts val="800"/>
              </a:spcAft>
            </a:pPr>
            <a:r>
              <a:rPr lang="pt-BR" sz="2400" dirty="0" smtClean="0">
                <a:latin typeface="Times New Roman" panose="02020603050405020304" pitchFamily="18" charset="0"/>
                <a:ea typeface="Calibri" panose="020F0502020204030204" pitchFamily="34" charset="0"/>
                <a:cs typeface="Times New Roman" panose="02020603050405020304" pitchFamily="18" charset="0"/>
              </a:rPr>
              <a:t>Xem con người, văn hóa nước 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nforgraphic Video - Giới thiệu về đất nước Phá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4148" y="575599"/>
            <a:ext cx="7231619" cy="4141367"/>
          </a:xfrm>
          <a:prstGeom prst="rect">
            <a:avLst/>
          </a:prstGeom>
        </p:spPr>
      </p:pic>
    </p:spTree>
    <p:extLst>
      <p:ext uri="{BB962C8B-B14F-4D97-AF65-F5344CB8AC3E}">
        <p14:creationId xmlns:p14="http://schemas.microsoft.com/office/powerpoint/2010/main" val="2956527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8097644" y="100361"/>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pic>
        <p:nvPicPr>
          <p:cNvPr id="11" name="NGHE MAU CON C NP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02324" y="959816"/>
            <a:ext cx="609600" cy="609600"/>
          </a:xfrm>
          <a:prstGeom prst="rect">
            <a:avLst/>
          </a:prstGeom>
        </p:spPr>
      </p:pic>
      <p:pic>
        <p:nvPicPr>
          <p:cNvPr id="12" name="CON CHIM N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897404" y="2133601"/>
            <a:ext cx="609600" cy="609600"/>
          </a:xfrm>
          <a:prstGeom prst="rect">
            <a:avLst/>
          </a:prstGeom>
        </p:spPr>
      </p:pic>
    </p:spTree>
    <p:extLst>
      <p:ext uri="{BB962C8B-B14F-4D97-AF65-F5344CB8AC3E}">
        <p14:creationId xmlns:p14="http://schemas.microsoft.com/office/powerpoint/2010/main" val="407324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8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796"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337717" y="111511"/>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lời ca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3" name="Rectangle 2"/>
          <p:cNvSpPr/>
          <p:nvPr/>
        </p:nvSpPr>
        <p:spPr>
          <a:xfrm>
            <a:off x="170985" y="785350"/>
            <a:ext cx="10333464" cy="2382191"/>
          </a:xfrm>
          <a:prstGeom prst="rect">
            <a:avLst/>
          </a:prstGeom>
        </p:spPr>
        <p:txBody>
          <a:bodyPr wrap="square">
            <a:spAutoFit/>
          </a:bodyPr>
          <a:lstStyle/>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1: Bình minh lên có con chim non hoà tiếng hót véo von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2: hoà tiếng hót véo von giọng hót vui say sưa.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3: Này chim ơi hát lên cho vang lời thân ái thiết tha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4: rộn vang tới chốn xa càng mến yêu quê nhà</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372</Words>
  <Application>Microsoft Office PowerPoint</Application>
  <PresentationFormat>Widescreen</PresentationFormat>
  <Paragraphs>43</Paragraphs>
  <Slides>23</Slides>
  <Notes>8</Notes>
  <HiddenSlides>0</HiddenSlides>
  <MMClips>16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#9Slide05 Dancing Script</vt:lpstr>
      <vt:lpstr>Arial</vt:lpstr>
      <vt:lpstr>Calibri</vt:lpstr>
      <vt:lpstr>Tahoma</vt:lpstr>
      <vt:lpstr>Times New Roman</vt:lpstr>
      <vt:lpstr>Wingdings</vt:lpstr>
      <vt:lpstr>Textured</vt:lpstr>
      <vt:lpstr>1_Textured</vt:lpstr>
      <vt:lpstr>3_Office Theme</vt:lpstr>
      <vt:lpstr>2_Office Theme</vt:lpstr>
      <vt:lpstr>UBND QUẬN DƯƠNG KINH TRƯỜNG TIỂU HỌC ANH DŨNG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created xsi:type="dcterms:W3CDTF">2022-07-19T08:03:09Z</dcterms:created>
  <dcterms:modified xsi:type="dcterms:W3CDTF">2025-03-24T15:04:47Z</dcterms:modified>
</cp:coreProperties>
</file>