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327" r:id="rId2"/>
    <p:sldId id="407" r:id="rId3"/>
    <p:sldId id="408" r:id="rId4"/>
    <p:sldId id="427" r:id="rId5"/>
    <p:sldId id="428" r:id="rId6"/>
    <p:sldId id="426" r:id="rId7"/>
    <p:sldId id="429" r:id="rId8"/>
    <p:sldId id="430" r:id="rId9"/>
    <p:sldId id="431" r:id="rId10"/>
    <p:sldId id="432" r:id="rId11"/>
    <p:sldId id="433" r:id="rId12"/>
    <p:sldId id="434" r:id="rId13"/>
    <p:sldId id="435" r:id="rId14"/>
    <p:sldId id="423" r:id="rId15"/>
    <p:sldId id="340" r:id="rId16"/>
  </p:sldIdLst>
  <p:sldSz cx="16276638" cy="9144000"/>
  <p:notesSz cx="6858000" cy="9144000"/>
  <p:custDataLst>
    <p:tags r:id="rId18"/>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FF0066"/>
    <a:srgbClr val="FF7C80"/>
    <a:srgbClr val="FF6600"/>
    <a:srgbClr val="6600CC"/>
    <a:srgbClr val="3333FF"/>
    <a:srgbClr val="FF0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876" autoAdjust="0"/>
    <p:restoredTop sz="94660"/>
  </p:normalViewPr>
  <p:slideViewPr>
    <p:cSldViewPr>
      <p:cViewPr varScale="1">
        <p:scale>
          <a:sx n="63" d="100"/>
          <a:sy n="63" d="100"/>
        </p:scale>
        <p:origin x="-446" y="-82"/>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15</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smtClean="0">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smtClean="0"/>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smtClean="0"/>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smtClean="0"/>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smtClean="0"/>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smtClean="0"/>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smtClean="0"/>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smtClean="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2.png"/><Relationship Id="rId3" Type="http://schemas.microsoft.com/office/2007/relationships/media" Target="../media/media2.mp4"/><Relationship Id="rId7"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video" Target="../media/media3.mp4"/><Relationship Id="rId5" Type="http://schemas.microsoft.com/office/2007/relationships/media" Target="../media/media3.mp4"/><Relationship Id="rId4" Type="http://schemas.openxmlformats.org/officeDocument/2006/relationships/video" Target="../media/media2.mp4"/></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hyperlink" Target="Khoi%20dong/cau%202.pptx" TargetMode="External"/><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hyperlink" Target="Khoi%20dong/cau%204.pptx" TargetMode="External"/><Relationship Id="rId5" Type="http://schemas.openxmlformats.org/officeDocument/2006/relationships/hyperlink" Target="Khoi%20dong/cau%203.pptx" TargetMode="External"/><Relationship Id="rId4" Type="http://schemas.openxmlformats.org/officeDocument/2006/relationships/hyperlink" Target="Khoi%20dong/cau%201.pptx"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a:solidFill>
                  <a:srgbClr val="FF0066"/>
                </a:solidFill>
                <a:latin typeface="Times New Roman" pitchFamily="18" charset="0"/>
              </a:rPr>
              <a:t>TRƯỜNG TIỂU HỌC </a:t>
            </a:r>
            <a:r>
              <a:rPr lang="en-US" altLang="en-US" sz="3500" b="1" smtClean="0">
                <a:solidFill>
                  <a:srgbClr val="FF0066"/>
                </a:solidFill>
                <a:latin typeface="Times New Roman" pitchFamily="18" charset="0"/>
              </a:rPr>
              <a:t>……</a:t>
            </a:r>
            <a:endParaRPr lang="en-US" altLang="en-US" sz="3500" b="1">
              <a:solidFill>
                <a:srgbClr val="FF0066"/>
              </a:solidFill>
              <a:latin typeface="Times New Roman" pitchFamily="18" charset="0"/>
            </a:endParaRP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783822" y="4343401"/>
            <a:ext cx="10928600" cy="18224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 Tiếng Việt lớp 3</a:t>
            </a:r>
          </a:p>
          <a:p>
            <a:pPr algn="ctr" eaLnBrk="1" hangingPunct="1">
              <a:spcBef>
                <a:spcPts val="1800"/>
              </a:spcBef>
              <a:defRPr/>
            </a:pPr>
            <a:r>
              <a:rPr lang="en-US" sz="5400" b="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BÀI 2: VỀ THĂM QUÊ (T1,2)</a:t>
            </a:r>
            <a:endParaRPr lang="en-US" sz="5400" b="1">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a:solidFill>
                  <a:srgbClr val="0000CC"/>
                </a:solidFill>
                <a:effectLst>
                  <a:outerShdw blurRad="38100" dist="38100" dir="2700000" algn="tl">
                    <a:srgbClr val="000000">
                      <a:alpha val="43137"/>
                    </a:srgbClr>
                  </a:outerShdw>
                </a:effectLst>
                <a:latin typeface="Times New Roman" pitchFamily="18" charset="0"/>
              </a:rPr>
              <a:t>CHÀO MỪNG QUÝ THẦY </a:t>
            </a:r>
            <a:r>
              <a:rPr lang="en-US" sz="6000" b="1" smtClean="0">
                <a:solidFill>
                  <a:srgbClr val="0000CC"/>
                </a:solidFill>
                <a:effectLst>
                  <a:outerShdw blurRad="38100" dist="38100" dir="2700000" algn="tl">
                    <a:srgbClr val="000000">
                      <a:alpha val="43137"/>
                    </a:srgbClr>
                  </a:outerShdw>
                </a:effectLst>
                <a:latin typeface="Times New Roman" pitchFamily="18" charset="0"/>
              </a:rPr>
              <a:t>CÔ</a:t>
            </a:r>
          </a:p>
          <a:p>
            <a:pPr algn="ctr" eaLnBrk="1" hangingPunct="1">
              <a:spcBef>
                <a:spcPts val="0"/>
              </a:spcBef>
              <a:defRPr/>
            </a:pPr>
            <a:r>
              <a:rPr lang="en-US" sz="6000" b="1" smtClean="0">
                <a:solidFill>
                  <a:srgbClr val="0000CC"/>
                </a:solidFill>
                <a:effectLst>
                  <a:outerShdw blurRad="38100" dist="38100" dir="2700000" algn="tl">
                    <a:srgbClr val="000000">
                      <a:alpha val="43137"/>
                    </a:srgbClr>
                  </a:outerShdw>
                </a:effectLst>
                <a:latin typeface="Times New Roman" pitchFamily="18" charset="0"/>
              </a:rPr>
              <a:t>VỀ </a:t>
            </a:r>
            <a:r>
              <a:rPr lang="en-US" sz="6000" b="1">
                <a:solidFill>
                  <a:srgbClr val="0000CC"/>
                </a:solidFill>
                <a:effectLst>
                  <a:outerShdw blurRad="38100" dist="38100" dir="2700000" algn="tl">
                    <a:srgbClr val="000000">
                      <a:alpha val="43137"/>
                    </a:srgbClr>
                  </a:outerShdw>
                </a:effectLst>
                <a:latin typeface="Times New Roman" pitchFamily="18" charset="0"/>
              </a:rPr>
              <a:t>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a:solidFill>
                  <a:srgbClr val="FF0066"/>
                </a:solidFill>
                <a:latin typeface="Times New Roman" pitchFamily="18" charset="0"/>
              </a:rPr>
              <a:t>Giáo viên</a:t>
            </a:r>
            <a:r>
              <a:rPr lang="en-US" altLang="en-US" sz="2400" b="1" i="1" smtClean="0">
                <a:solidFill>
                  <a:srgbClr val="FF0066"/>
                </a:solidFill>
                <a:latin typeface="Times New Roman" pitchFamily="18" charset="0"/>
              </a:rPr>
              <a:t>:</a:t>
            </a:r>
            <a:endParaRPr lang="en-US" altLang="en-US" sz="2400" b="1" i="1">
              <a:solidFill>
                <a:srgbClr val="FF0066"/>
              </a:solidFill>
              <a:latin typeface="Times New Roman" pitchFamily="18" charset="0"/>
            </a:endParaRPr>
          </a:p>
          <a:p>
            <a:pPr eaLnBrk="1" hangingPunct="1"/>
            <a:r>
              <a:rPr lang="en-US" altLang="en-US" sz="2400" b="1" i="1">
                <a:solidFill>
                  <a:srgbClr val="FF0066"/>
                </a:solidFill>
                <a:latin typeface="Times New Roman" pitchFamily="18" charset="0"/>
              </a:rPr>
              <a:t>Lớp:  3</a:t>
            </a: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0079" y="6229986"/>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238632" y="5111880"/>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grpSp>
        <p:nvGrpSpPr>
          <p:cNvPr id="5" name="Group 4"/>
          <p:cNvGrpSpPr/>
          <p:nvPr/>
        </p:nvGrpSpPr>
        <p:grpSpPr>
          <a:xfrm>
            <a:off x="1406914" y="1953419"/>
            <a:ext cx="6781801" cy="673648"/>
            <a:chOff x="1508918" y="1888664"/>
            <a:chExt cx="6172201" cy="1128834"/>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3. Luyện đọc thuộc lòng.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4327475"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9" name="Rectangle 8"/>
          <p:cNvSpPr/>
          <p:nvPr/>
        </p:nvSpPr>
        <p:spPr>
          <a:xfrm>
            <a:off x="8519319" y="2895600"/>
            <a:ext cx="5638800" cy="2899255"/>
          </a:xfrm>
          <a:prstGeom prst="rect">
            <a:avLst/>
          </a:prstGeom>
        </p:spPr>
        <p:txBody>
          <a:bodyPr wrap="square">
            <a:spAutoFit/>
          </a:bodyPr>
          <a:lstStyle/>
          <a:p>
            <a:pPr fontAlgn="t">
              <a:lnSpc>
                <a:spcPct val="120000"/>
              </a:lnSpc>
            </a:pPr>
            <a:r>
              <a:rPr lang="vi-VN" sz="3800" b="1">
                <a:solidFill>
                  <a:srgbClr val="0000CC"/>
                </a:solidFill>
                <a:latin typeface="Times New Roman" pitchFamily="18" charset="0"/>
                <a:cs typeface="Times New Roman" pitchFamily="18" charset="0"/>
              </a:rPr>
              <a:t>Vườn bà có nhiều quả</a:t>
            </a:r>
          </a:p>
          <a:p>
            <a:pPr fontAlgn="t">
              <a:lnSpc>
                <a:spcPct val="120000"/>
              </a:lnSpc>
            </a:pPr>
            <a:r>
              <a:rPr lang="vi-VN" sz="3800" b="1">
                <a:solidFill>
                  <a:srgbClr val="0000CC"/>
                </a:solidFill>
                <a:latin typeface="Times New Roman" pitchFamily="18" charset="0"/>
                <a:cs typeface="Times New Roman" pitchFamily="18" charset="0"/>
              </a:rPr>
              <a:t>Chẳng mấy lúc bà ăn</a:t>
            </a:r>
          </a:p>
          <a:p>
            <a:pPr fontAlgn="t">
              <a:lnSpc>
                <a:spcPct val="120000"/>
              </a:lnSpc>
            </a:pPr>
            <a:r>
              <a:rPr lang="vi-VN" sz="3800" b="1">
                <a:solidFill>
                  <a:srgbClr val="0000CC"/>
                </a:solidFill>
                <a:latin typeface="Times New Roman" pitchFamily="18" charset="0"/>
                <a:cs typeface="Times New Roman" pitchFamily="18" charset="0"/>
              </a:rPr>
              <a:t>Bà bảo thích để dành</a:t>
            </a:r>
          </a:p>
          <a:p>
            <a:pPr fontAlgn="t">
              <a:lnSpc>
                <a:spcPct val="120000"/>
              </a:lnSpc>
            </a:pPr>
            <a:r>
              <a:rPr lang="vi-VN" sz="3800" b="1">
                <a:solidFill>
                  <a:srgbClr val="0000CC"/>
                </a:solidFill>
                <a:latin typeface="Times New Roman" pitchFamily="18" charset="0"/>
                <a:cs typeface="Times New Roman" pitchFamily="18" charset="0"/>
              </a:rPr>
              <a:t>Cho cháu về ra hái.</a:t>
            </a:r>
          </a:p>
        </p:txBody>
      </p:sp>
      <p:sp>
        <p:nvSpPr>
          <p:cNvPr id="11" name="Rectangle 10"/>
          <p:cNvSpPr/>
          <p:nvPr/>
        </p:nvSpPr>
        <p:spPr>
          <a:xfrm>
            <a:off x="1517140" y="5943600"/>
            <a:ext cx="5478179" cy="2899255"/>
          </a:xfrm>
          <a:prstGeom prst="rect">
            <a:avLst/>
          </a:prstGeom>
        </p:spPr>
        <p:txBody>
          <a:bodyPr wrap="square">
            <a:spAutoFit/>
          </a:bodyPr>
          <a:lstStyle/>
          <a:p>
            <a:pPr fontAlgn="t">
              <a:lnSpc>
                <a:spcPct val="120000"/>
              </a:lnSpc>
            </a:pPr>
            <a:r>
              <a:rPr lang="vi-VN" sz="3800" b="1">
                <a:solidFill>
                  <a:srgbClr val="0000CC"/>
                </a:solidFill>
                <a:latin typeface="Times New Roman" pitchFamily="18" charset="0"/>
                <a:cs typeface="Times New Roman" pitchFamily="18" charset="0"/>
              </a:rPr>
              <a:t>Mảnh vườn quê bé nhỏ</a:t>
            </a:r>
          </a:p>
          <a:p>
            <a:pPr fontAlgn="t">
              <a:lnSpc>
                <a:spcPct val="120000"/>
              </a:lnSpc>
            </a:pPr>
            <a:r>
              <a:rPr lang="vi-VN" sz="3800" b="1">
                <a:solidFill>
                  <a:srgbClr val="0000CC"/>
                </a:solidFill>
                <a:latin typeface="Times New Roman" pitchFamily="18" charset="0"/>
                <a:cs typeface="Times New Roman" pitchFamily="18" charset="0"/>
              </a:rPr>
              <a:t>Bao nhiêu là thứ cây</a:t>
            </a:r>
          </a:p>
          <a:p>
            <a:pPr fontAlgn="t">
              <a:lnSpc>
                <a:spcPct val="120000"/>
              </a:lnSpc>
            </a:pPr>
            <a:r>
              <a:rPr lang="vi-VN" sz="3800" b="1">
                <a:solidFill>
                  <a:srgbClr val="0000CC"/>
                </a:solidFill>
                <a:latin typeface="Times New Roman" pitchFamily="18" charset="0"/>
                <a:cs typeface="Times New Roman" pitchFamily="18" charset="0"/>
              </a:rPr>
              <a:t>Bà mỗi năm mỗi gầy</a:t>
            </a:r>
          </a:p>
          <a:p>
            <a:pPr fontAlgn="t">
              <a:lnSpc>
                <a:spcPct val="120000"/>
              </a:lnSpc>
            </a:pPr>
            <a:r>
              <a:rPr lang="vi-VN" sz="3800" b="1">
                <a:solidFill>
                  <a:srgbClr val="0000CC"/>
                </a:solidFill>
                <a:latin typeface="Times New Roman" pitchFamily="18" charset="0"/>
                <a:cs typeface="Times New Roman" pitchFamily="18" charset="0"/>
              </a:rPr>
              <a:t>Chắc bà luôn vất vả</a:t>
            </a:r>
          </a:p>
        </p:txBody>
      </p:sp>
      <p:sp>
        <p:nvSpPr>
          <p:cNvPr id="12" name="Rectangle 11"/>
          <p:cNvSpPr/>
          <p:nvPr/>
        </p:nvSpPr>
        <p:spPr>
          <a:xfrm>
            <a:off x="1557621" y="2895600"/>
            <a:ext cx="5385772" cy="2899255"/>
          </a:xfrm>
          <a:prstGeom prst="rect">
            <a:avLst/>
          </a:prstGeom>
        </p:spPr>
        <p:txBody>
          <a:bodyPr wrap="square">
            <a:spAutoFit/>
          </a:bodyPr>
          <a:lstStyle/>
          <a:p>
            <a:pPr fontAlgn="t">
              <a:lnSpc>
                <a:spcPct val="120000"/>
              </a:lnSpc>
            </a:pPr>
            <a:r>
              <a:rPr lang="vi-VN" sz="3800" b="1">
                <a:solidFill>
                  <a:srgbClr val="0000CC"/>
                </a:solidFill>
                <a:latin typeface="Times New Roman" pitchFamily="18" charset="0"/>
                <a:cs typeface="Times New Roman" pitchFamily="18" charset="0"/>
              </a:rPr>
              <a:t>Nghỉ hè em thích nhất</a:t>
            </a:r>
          </a:p>
          <a:p>
            <a:pPr fontAlgn="t">
              <a:lnSpc>
                <a:spcPct val="120000"/>
              </a:lnSpc>
            </a:pPr>
            <a:r>
              <a:rPr lang="vi-VN" sz="3800" b="1">
                <a:solidFill>
                  <a:srgbClr val="0000CC"/>
                </a:solidFill>
                <a:latin typeface="Times New Roman" pitchFamily="18" charset="0"/>
                <a:cs typeface="Times New Roman" pitchFamily="18" charset="0"/>
              </a:rPr>
              <a:t>Được theo mẹ về quê</a:t>
            </a:r>
          </a:p>
          <a:p>
            <a:pPr fontAlgn="t">
              <a:lnSpc>
                <a:spcPct val="120000"/>
              </a:lnSpc>
            </a:pPr>
            <a:r>
              <a:rPr lang="vi-VN" sz="3800" b="1">
                <a:solidFill>
                  <a:srgbClr val="0000CC"/>
                </a:solidFill>
                <a:latin typeface="Times New Roman" pitchFamily="18" charset="0"/>
                <a:cs typeface="Times New Roman" pitchFamily="18" charset="0"/>
              </a:rPr>
              <a:t>Bà em cũng mừng ghê</a:t>
            </a:r>
          </a:p>
          <a:p>
            <a:pPr fontAlgn="t">
              <a:lnSpc>
                <a:spcPct val="120000"/>
              </a:lnSpc>
            </a:pPr>
            <a:r>
              <a:rPr lang="vi-VN" sz="3800" b="1">
                <a:solidFill>
                  <a:srgbClr val="0000CC"/>
                </a:solidFill>
                <a:latin typeface="Times New Roman" pitchFamily="18" charset="0"/>
                <a:cs typeface="Times New Roman" pitchFamily="18" charset="0"/>
              </a:rPr>
              <a:t>Khi thấy em vào ngõ</a:t>
            </a:r>
          </a:p>
        </p:txBody>
      </p:sp>
      <p:sp>
        <p:nvSpPr>
          <p:cNvPr id="13" name="Rectangle 12"/>
          <p:cNvSpPr/>
          <p:nvPr/>
        </p:nvSpPr>
        <p:spPr>
          <a:xfrm>
            <a:off x="1406914" y="3657600"/>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p:nvSpPr>
        <p:spPr>
          <a:xfrm>
            <a:off x="1127919" y="6707427"/>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8185288" y="3657600"/>
            <a:ext cx="5358354" cy="1371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817813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5" grpId="0" animBg="1"/>
      <p:bldP spid="2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4. Ôn chữ viết hoa.</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328827"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pic>
        <p:nvPicPr>
          <p:cNvPr id="3" name="Chu A.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10824" y="3718011"/>
            <a:ext cx="4279495" cy="4968789"/>
          </a:xfrm>
          <a:prstGeom prst="rect">
            <a:avLst/>
          </a:prstGeom>
        </p:spPr>
      </p:pic>
      <p:pic>
        <p:nvPicPr>
          <p:cNvPr id="6" name="chu Ă.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992425" y="3718011"/>
            <a:ext cx="4279494" cy="4968789"/>
          </a:xfrm>
          <a:prstGeom prst="rect">
            <a:avLst/>
          </a:prstGeom>
        </p:spPr>
      </p:pic>
      <p:pic>
        <p:nvPicPr>
          <p:cNvPr id="7" name="Chu Â.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8"/>
          <a:stretch>
            <a:fillRect/>
          </a:stretch>
        </p:blipFill>
        <p:spPr>
          <a:xfrm>
            <a:off x="11326424" y="3718011"/>
            <a:ext cx="4279495" cy="4968789"/>
          </a:xfrm>
          <a:prstGeom prst="rect">
            <a:avLst/>
          </a:prstGeom>
        </p:spPr>
      </p:pic>
      <p:sp>
        <p:nvSpPr>
          <p:cNvPr id="22" name="Rectangle 21"/>
          <p:cNvSpPr/>
          <p:nvPr/>
        </p:nvSpPr>
        <p:spPr>
          <a:xfrm>
            <a:off x="5436185" y="2706057"/>
            <a:ext cx="4759534" cy="646331"/>
          </a:xfrm>
          <a:prstGeom prst="rect">
            <a:avLst/>
          </a:prstGeom>
        </p:spPr>
        <p:txBody>
          <a:bodyPr wrap="square">
            <a:spAutoFit/>
          </a:bodyPr>
          <a:lstStyle/>
          <a:p>
            <a:pPr algn="ctr"/>
            <a:r>
              <a:rPr lang="en-US" sz="3600" b="1" i="1" smtClean="0">
                <a:solidFill>
                  <a:srgbClr val="0000CC"/>
                </a:solidFill>
                <a:latin typeface="Times New Roman" pitchFamily="18" charset="0"/>
                <a:cs typeface="Times New Roman" pitchFamily="18" charset="0"/>
              </a:rPr>
              <a:t>Viết chữ hoa A, Ă, Â</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3332805865"/>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seq concurrent="1" nextAc="seek">
              <p:cTn id="14" restart="whenNotActive" fill="hold" evtFilter="cancelBubble" nodeType="interactiveSeq">
                <p:stCondLst>
                  <p:cond evt="onClick" delay="0">
                    <p:tgtEl>
                      <p:spTgt spid="7"/>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7"/>
                                        </p:tgtEl>
                                      </p:cBhvr>
                                    </p:cmd>
                                  </p:childTnLst>
                                </p:cTn>
                              </p:par>
                            </p:childTnLst>
                          </p:cTn>
                        </p:par>
                      </p:childTnLst>
                    </p:cTn>
                  </p:par>
                </p:childTnLst>
              </p:cTn>
              <p:nextCondLst>
                <p:cond evt="onClick" delay="0">
                  <p:tgtEl>
                    <p:spTgt spid="7"/>
                  </p:tgtEl>
                </p:cond>
              </p:nextCondLst>
            </p:seq>
            <p:video>
              <p:cMediaNode vol="80000">
                <p:cTn id="19" fill="hold" display="0">
                  <p:stCondLst>
                    <p:cond delay="indefinite"/>
                  </p:stCondLst>
                </p:cTn>
                <p:tgtEl>
                  <p:spTgt spid="7"/>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5. Viết câu ứng dụng.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4" y="2895600"/>
            <a:ext cx="33909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a. Viết tên riêng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623944" y="4856550"/>
            <a:ext cx="3390900" cy="769441"/>
          </a:xfrm>
          <a:prstGeom prst="rect">
            <a:avLst/>
          </a:prstGeom>
        </p:spPr>
        <p:txBody>
          <a:bodyPr wrap="square">
            <a:spAutoFit/>
          </a:bodyPr>
          <a:lstStyle/>
          <a:p>
            <a:pPr algn="just"/>
            <a:r>
              <a:rPr lang="en-US" sz="4400" b="1" smtClean="0">
                <a:solidFill>
                  <a:srgbClr val="0000CC"/>
                </a:solidFill>
                <a:latin typeface="HP001 4 hàng" pitchFamily="34" charset="0"/>
                <a:cs typeface="Times New Roman" pitchFamily="18" charset="0"/>
              </a:rPr>
              <a:t>Đông Anh</a:t>
            </a:r>
            <a:endParaRPr lang="en-US" sz="4400" b="1">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1636936384"/>
      </p:ext>
    </p:extLst>
  </p:cSld>
  <p:clrMapOvr>
    <a:masterClrMapping/>
  </p:clrMapOvr>
  <p:transition spd="slow">
    <p:split orient="vert"/>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Mẫu giấy luyện viết chữ đẹp - Mẫu giấy 4 ô ly, 5 ô ly, kẻ ngang, ô ly to, ô  ly nhỏ, ô ly nghiêng..."/>
          <p:cNvPicPr>
            <a:picLocks noChangeAspect="1" noChangeArrowheads="1"/>
          </p:cNvPicPr>
          <p:nvPr/>
        </p:nvPicPr>
        <p:blipFill rotWithShape="1">
          <a:blip r:embed="rId2">
            <a:extLst>
              <a:ext uri="{28A0092B-C50C-407E-A947-70E740481C1C}">
                <a14:useLocalDpi xmlns:a14="http://schemas.microsoft.com/office/drawing/2010/main" val="0"/>
              </a:ext>
            </a:extLst>
          </a:blip>
          <a:srcRect b="15077"/>
          <a:stretch/>
        </p:blipFill>
        <p:spPr bwMode="auto">
          <a:xfrm>
            <a:off x="1661320" y="3513959"/>
            <a:ext cx="13182600" cy="5257799"/>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grpSp>
        <p:nvGrpSpPr>
          <p:cNvPr id="5" name="Group 4"/>
          <p:cNvGrpSpPr/>
          <p:nvPr/>
        </p:nvGrpSpPr>
        <p:grpSpPr>
          <a:xfrm>
            <a:off x="1406914" y="1953419"/>
            <a:ext cx="6781801" cy="646331"/>
            <a:chOff x="1508918" y="1888664"/>
            <a:chExt cx="6172201" cy="1083059"/>
          </a:xfrm>
        </p:grpSpPr>
        <p:sp>
          <p:nvSpPr>
            <p:cNvPr id="10" name="Rectangle 9"/>
            <p:cNvSpPr/>
            <p:nvPr/>
          </p:nvSpPr>
          <p:spPr>
            <a:xfrm>
              <a:off x="1508918" y="1888664"/>
              <a:ext cx="6172201" cy="1083059"/>
            </a:xfrm>
            <a:prstGeom prst="rect">
              <a:avLst/>
            </a:prstGeom>
          </p:spPr>
          <p:txBody>
            <a:bodyPr wrap="square">
              <a:spAutoFit/>
            </a:bodyPr>
            <a:lstStyle/>
            <a:p>
              <a:r>
                <a:rPr lang="en-US" sz="3600" b="1" smtClean="0">
                  <a:solidFill>
                    <a:srgbClr val="FF0000"/>
                  </a:solidFill>
                  <a:latin typeface="Times New Roman" pitchFamily="18" charset="0"/>
                  <a:cs typeface="Times New Roman" pitchFamily="18" charset="0"/>
                </a:rPr>
                <a:t>5. Viết câu ứng dụng.</a:t>
              </a:r>
              <a:endParaRPr lang="en-US" sz="36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2896526"/>
              <a:ext cx="3578489"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20" name="Rectangle 19"/>
          <p:cNvSpPr/>
          <p:nvPr/>
        </p:nvSpPr>
        <p:spPr>
          <a:xfrm>
            <a:off x="1406913" y="2895600"/>
            <a:ext cx="6121805"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b. Viết câu ứng dụng</a:t>
            </a:r>
            <a:endParaRPr lang="en-US" sz="3600" b="1">
              <a:solidFill>
                <a:srgbClr val="0000CC"/>
              </a:solidFill>
              <a:latin typeface="Times New Roman" pitchFamily="18" charset="0"/>
              <a:cs typeface="Times New Roman" pitchFamily="18" charset="0"/>
            </a:endParaRPr>
          </a:p>
        </p:txBody>
      </p:sp>
      <p:sp>
        <p:nvSpPr>
          <p:cNvPr id="21" name="Rectangle 20"/>
          <p:cNvSpPr/>
          <p:nvPr/>
        </p:nvSpPr>
        <p:spPr>
          <a:xfrm>
            <a:off x="2217869" y="4690999"/>
            <a:ext cx="11915176" cy="1791516"/>
          </a:xfrm>
          <a:prstGeom prst="rect">
            <a:avLst/>
          </a:prstGeom>
        </p:spPr>
        <p:txBody>
          <a:bodyPr wrap="square">
            <a:spAutoFit/>
          </a:bodyPr>
          <a:lstStyle/>
          <a:p>
            <a:pPr algn="ctr">
              <a:lnSpc>
                <a:spcPct val="125000"/>
              </a:lnSpc>
              <a:spcBef>
                <a:spcPts val="200"/>
              </a:spcBef>
            </a:pPr>
            <a:r>
              <a:rPr lang="en-US" sz="4350" b="1" smtClean="0">
                <a:solidFill>
                  <a:srgbClr val="0000CC"/>
                </a:solidFill>
                <a:latin typeface="HP001 4 hàng" pitchFamily="34" charset="0"/>
                <a:cs typeface="Times New Roman" pitchFamily="18" charset="0"/>
              </a:rPr>
              <a:t>Ai về đến huyện Đông Anh</a:t>
            </a:r>
          </a:p>
          <a:p>
            <a:pPr algn="ctr">
              <a:lnSpc>
                <a:spcPct val="125000"/>
              </a:lnSpc>
              <a:spcBef>
                <a:spcPts val="200"/>
              </a:spcBef>
            </a:pPr>
            <a:r>
              <a:rPr lang="en-US" sz="4350" b="1" smtClean="0">
                <a:solidFill>
                  <a:srgbClr val="0000CC"/>
                </a:solidFill>
                <a:latin typeface="HP001 4 hàng" pitchFamily="34" charset="0"/>
                <a:cs typeface="Times New Roman" pitchFamily="18" charset="0"/>
              </a:rPr>
              <a:t>Ghé xem phong cảnh Loa Thành Thục Vương</a:t>
            </a:r>
            <a:endParaRPr lang="en-US" sz="4350" b="1">
              <a:solidFill>
                <a:srgbClr val="0000CC"/>
              </a:solidFill>
              <a:latin typeface="HP001 4 hàng" pitchFamily="34" charset="0"/>
              <a:cs typeface="Times New Roman" pitchFamily="18" charset="0"/>
            </a:endParaRPr>
          </a:p>
        </p:txBody>
      </p:sp>
    </p:spTree>
    <p:extLst>
      <p:ext uri="{BB962C8B-B14F-4D97-AF65-F5344CB8AC3E}">
        <p14:creationId xmlns:p14="http://schemas.microsoft.com/office/powerpoint/2010/main" val="1650289125"/>
      </p:ext>
    </p:extLst>
  </p:cSld>
  <p:clrMapOvr>
    <a:masterClrMapping/>
  </p:clrMapOvr>
  <p:transition spd="slow">
    <p:split orient="vert"/>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3" name="Group 42"/>
          <p:cNvGrpSpPr/>
          <p:nvPr/>
        </p:nvGrpSpPr>
        <p:grpSpPr>
          <a:xfrm>
            <a:off x="4617134" y="149573"/>
            <a:ext cx="7013458" cy="1117345"/>
            <a:chOff x="4539228" y="210532"/>
            <a:chExt cx="6895119" cy="1117345"/>
          </a:xfrm>
        </p:grpSpPr>
        <p:grpSp>
          <p:nvGrpSpPr>
            <p:cNvPr id="48" name="Group 47"/>
            <p:cNvGrpSpPr/>
            <p:nvPr/>
          </p:nvGrpSpPr>
          <p:grpSpPr>
            <a:xfrm>
              <a:off x="4539228" y="210532"/>
              <a:ext cx="6895119" cy="1117345"/>
              <a:chOff x="4539228" y="210532"/>
              <a:chExt cx="6895119" cy="1117345"/>
            </a:xfrm>
          </p:grpSpPr>
          <p:sp>
            <p:nvSpPr>
              <p:cNvPr id="50" name="TextBox 49"/>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51" name="TextBox 50"/>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49" name="Straight Connector 48"/>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2" name="Bai hat Que huo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45057" y="1371600"/>
            <a:ext cx="13413061" cy="7537486"/>
          </a:xfrm>
          <a:prstGeom prst="rect">
            <a:avLst/>
          </a:prstGeom>
        </p:spPr>
      </p:pic>
    </p:spTree>
    <p:extLst>
      <p:ext uri="{BB962C8B-B14F-4D97-AF65-F5344CB8AC3E}">
        <p14:creationId xmlns:p14="http://schemas.microsoft.com/office/powerpoint/2010/main" val="94275523"/>
      </p:ext>
    </p:extLst>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p:cNvGrpSpPr/>
          <p:nvPr/>
        </p:nvGrpSpPr>
        <p:grpSpPr>
          <a:xfrm>
            <a:off x="4617134" y="149573"/>
            <a:ext cx="7013458" cy="1117345"/>
            <a:chOff x="4539228" y="210532"/>
            <a:chExt cx="6895119" cy="1117345"/>
          </a:xfrm>
        </p:grpSpPr>
        <p:grpSp>
          <p:nvGrpSpPr>
            <p:cNvPr id="33" name="Group 32"/>
            <p:cNvGrpSpPr/>
            <p:nvPr/>
          </p:nvGrpSpPr>
          <p:grpSpPr>
            <a:xfrm>
              <a:off x="4539228" y="210532"/>
              <a:ext cx="6895119" cy="1117345"/>
              <a:chOff x="4539228" y="210532"/>
              <a:chExt cx="6895119" cy="1117345"/>
            </a:xfrm>
          </p:grpSpPr>
          <p:sp>
            <p:nvSpPr>
              <p:cNvPr id="36" name="TextBox 35"/>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37" name="TextBox 36"/>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34" name="Straight Connector 33"/>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8" name="Text Box 14"/>
          <p:cNvSpPr txBox="1">
            <a:spLocks noChangeArrowheads="1"/>
          </p:cNvSpPr>
          <p:nvPr/>
        </p:nvSpPr>
        <p:spPr bwMode="auto">
          <a:xfrm>
            <a:off x="4054703" y="1310092"/>
            <a:ext cx="8138319"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TRÒ CHƠI: VIỆT NAM THÂN YÊU</a:t>
            </a:r>
          </a:p>
        </p:txBody>
      </p:sp>
      <p:pic>
        <p:nvPicPr>
          <p:cNvPr id="21" name="Picture 20"/>
          <p:cNvPicPr>
            <a:picLocks noChangeAspect="1"/>
          </p:cNvPicPr>
          <p:nvPr/>
        </p:nvPicPr>
        <p:blipFill rotWithShape="1">
          <a:blip r:embed="rId2">
            <a:extLst>
              <a:ext uri="{28A0092B-C50C-407E-A947-70E740481C1C}">
                <a14:useLocalDpi xmlns:a14="http://schemas.microsoft.com/office/drawing/2010/main" val="0"/>
              </a:ext>
            </a:extLst>
          </a:blip>
          <a:srcRect l="40400"/>
          <a:stretch/>
        </p:blipFill>
        <p:spPr>
          <a:xfrm>
            <a:off x="10271919" y="2081651"/>
            <a:ext cx="5462164" cy="6757550"/>
          </a:xfrm>
          <a:prstGeom prst="rect">
            <a:avLst/>
          </a:prstGeom>
        </p:spPr>
      </p:pic>
      <p:sp>
        <p:nvSpPr>
          <p:cNvPr id="22" name="Rounded Rectangle 21">
            <a:hlinkClick r:id="rId3" action="ppaction://hlinkpres?slideindex=1&amp;slidetitle="/>
          </p:cNvPr>
          <p:cNvSpPr/>
          <p:nvPr/>
        </p:nvSpPr>
        <p:spPr>
          <a:xfrm>
            <a:off x="5549866" y="3505200"/>
            <a:ext cx="2787051" cy="1219200"/>
          </a:xfrm>
          <a:prstGeom prst="roundRect">
            <a:avLst/>
          </a:prstGeom>
          <a:solidFill>
            <a:srgbClr val="2DC8FF"/>
          </a:solidFill>
          <a:ln>
            <a:solidFill>
              <a:srgbClr val="2DC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FFFF00"/>
                </a:solidFill>
              </a:rPr>
              <a:t>Tây Bắc Bộ</a:t>
            </a:r>
            <a:endParaRPr lang="en-US" sz="2500" b="1">
              <a:solidFill>
                <a:srgbClr val="FFFF00"/>
              </a:solidFill>
            </a:endParaRPr>
          </a:p>
        </p:txBody>
      </p:sp>
      <p:sp>
        <p:nvSpPr>
          <p:cNvPr id="23" name="Rounded Rectangle 22">
            <a:hlinkClick r:id="rId4" action="ppaction://hlinkpres?slideindex=1&amp;slidetitle="/>
          </p:cNvPr>
          <p:cNvSpPr/>
          <p:nvPr/>
        </p:nvSpPr>
        <p:spPr>
          <a:xfrm>
            <a:off x="1585278" y="3505200"/>
            <a:ext cx="2787051" cy="1219200"/>
          </a:xfrm>
          <a:prstGeom prst="roundRect">
            <a:avLst/>
          </a:prstGeom>
          <a:solidFill>
            <a:srgbClr val="FFD9D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solidFill>
                  <a:srgbClr val="FF0000"/>
                </a:solidFill>
              </a:rPr>
              <a:t>Đông Bắc Bộ</a:t>
            </a:r>
            <a:endParaRPr lang="en-US" sz="2500" b="1">
              <a:solidFill>
                <a:srgbClr val="FF0000"/>
              </a:solidFill>
            </a:endParaRPr>
          </a:p>
        </p:txBody>
      </p:sp>
      <p:sp>
        <p:nvSpPr>
          <p:cNvPr id="24" name="Rounded Rectangle 23">
            <a:hlinkClick r:id="rId5" action="ppaction://hlinkpres?slideindex=1&amp;slidetitle="/>
          </p:cNvPr>
          <p:cNvSpPr/>
          <p:nvPr/>
        </p:nvSpPr>
        <p:spPr>
          <a:xfrm>
            <a:off x="1585119" y="6096000"/>
            <a:ext cx="2787051" cy="121920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t>Đồng bằng sông hồng</a:t>
            </a:r>
            <a:endParaRPr lang="en-US" sz="2500" b="1"/>
          </a:p>
        </p:txBody>
      </p:sp>
      <p:sp>
        <p:nvSpPr>
          <p:cNvPr id="25" name="Rounded Rectangle 24">
            <a:hlinkClick r:id="rId6" action="ppaction://hlinkpres?slideindex=1&amp;slidetitle="/>
          </p:cNvPr>
          <p:cNvSpPr/>
          <p:nvPr/>
        </p:nvSpPr>
        <p:spPr>
          <a:xfrm>
            <a:off x="5549865" y="6096000"/>
            <a:ext cx="2787051" cy="1219200"/>
          </a:xfrm>
          <a:prstGeom prst="roundRect">
            <a:avLst/>
          </a:prstGeom>
          <a:solidFill>
            <a:srgbClr val="18BA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smtClean="0"/>
              <a:t>Bắc Trung Bộ</a:t>
            </a:r>
            <a:endParaRPr lang="en-US" sz="2500" b="1"/>
          </a:p>
        </p:txBody>
      </p:sp>
    </p:spTree>
  </p:cSld>
  <p:clrMapOvr>
    <a:masterClrMapping/>
  </p:clrMapOvr>
  <p:transition spd="slow">
    <p:split orient="vert"/>
  </p:transition>
  <p:timing>
    <p:tnLst>
      <p:par>
        <p:cTn id="1" dur="indefinite" restart="never" nodeType="tmRoot">
          <p:childTnLst>
            <p:seq concurrent="1" nextAc="seek">
              <p:cTn id="2" restart="whenNotActive" fill="hold" evtFilter="cancelBubble" nodeType="interactiveSeq">
                <p:stCondLst>
                  <p:cond evt="onClick" delay="0">
                    <p:tgtEl>
                      <p:spTgt spid="22"/>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2"/>
                                        </p:tgtEl>
                                      </p:cBhvr>
                                    </p:animEffect>
                                    <p:set>
                                      <p:cBhvr>
                                        <p:cTn id="7"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8" restart="whenNotActive" fill="hold" evtFilter="cancelBubble" nodeType="interactiveSeq">
                <p:stCondLst>
                  <p:cond evt="onClick" delay="0">
                    <p:tgtEl>
                      <p:spTgt spid="23"/>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23"/>
                                        </p:tgtEl>
                                      </p:cBhvr>
                                    </p:animEffect>
                                    <p:set>
                                      <p:cBhvr>
                                        <p:cTn id="13" dur="1" fill="hold">
                                          <p:stCondLst>
                                            <p:cond delay="4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14" restart="whenNotActive" fill="hold" evtFilter="cancelBubble" nodeType="interactiveSeq">
                <p:stCondLst>
                  <p:cond evt="onClick" delay="0">
                    <p:tgtEl>
                      <p:spTgt spid="24"/>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grpId="0" nodeType="clickEffect">
                                  <p:stCondLst>
                                    <p:cond delay="0"/>
                                  </p:stCondLst>
                                  <p:childTnLst>
                                    <p:animEffect transition="out" filter="fade">
                                      <p:cBhvr>
                                        <p:cTn id="18" dur="500"/>
                                        <p:tgtEl>
                                          <p:spTgt spid="24"/>
                                        </p:tgtEl>
                                      </p:cBhvr>
                                    </p:animEffect>
                                    <p:set>
                                      <p:cBhvr>
                                        <p:cTn id="19" dur="1" fill="hold">
                                          <p:stCondLst>
                                            <p:cond delay="4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20" restart="whenNotActive" fill="hold" evtFilter="cancelBubble" nodeType="interactiveSeq">
                <p:stCondLst>
                  <p:cond evt="onClick" delay="0">
                    <p:tgtEl>
                      <p:spTgt spid="25"/>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grpId="0" nodeType="clickEffect">
                                  <p:stCondLst>
                                    <p:cond delay="0"/>
                                  </p:stCondLst>
                                  <p:childTnLst>
                                    <p:animEffect transition="out" filter="fade">
                                      <p:cBhvr>
                                        <p:cTn id="24" dur="500"/>
                                        <p:tgtEl>
                                          <p:spTgt spid="25"/>
                                        </p:tgtEl>
                                      </p:cBhvr>
                                    </p:animEffect>
                                    <p:set>
                                      <p:cBhvr>
                                        <p:cTn id="25"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2" grpId="0" animBg="1"/>
      <p:bldP spid="23" grpId="0" animBg="1"/>
      <p:bldP spid="24" grpId="0" animBg="1"/>
      <p:bldP spid="2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8942" t="46668" r="4495" b="18888"/>
          <a:stretch/>
        </p:blipFill>
        <p:spPr bwMode="auto">
          <a:xfrm>
            <a:off x="426227" y="1524000"/>
            <a:ext cx="15492518" cy="6827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split orient="vert"/>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sp>
        <p:nvSpPr>
          <p:cNvPr id="2" name="Rectangle 1"/>
          <p:cNvSpPr/>
          <p:nvPr/>
        </p:nvSpPr>
        <p:spPr>
          <a:xfrm>
            <a:off x="1563435" y="2828092"/>
            <a:ext cx="13966284" cy="1323439"/>
          </a:xfrm>
          <a:prstGeom prst="rect">
            <a:avLst/>
          </a:prstGeom>
        </p:spPr>
        <p:txBody>
          <a:bodyPr wrap="square">
            <a:spAutoFit/>
          </a:bodyPr>
          <a:lstStyle/>
          <a:p>
            <a:pPr algn="just"/>
            <a:r>
              <a:rPr lang="en-US" sz="3800" b="1" smtClean="0">
                <a:solidFill>
                  <a:srgbClr val="0000CC"/>
                </a:solidFill>
                <a:latin typeface="Times New Roman" pitchFamily="18" charset="0"/>
                <a:cs typeface="Times New Roman" pitchFamily="18" charset="0"/>
              </a:rPr>
              <a:t>Đọc </a:t>
            </a:r>
            <a:r>
              <a:rPr lang="en-US" sz="3800" b="1">
                <a:solidFill>
                  <a:srgbClr val="0000CC"/>
                </a:solidFill>
                <a:latin typeface="Times New Roman" pitchFamily="18" charset="0"/>
                <a:cs typeface="Times New Roman" pitchFamily="18" charset="0"/>
              </a:rPr>
              <a:t>trôi chảy toàn </a:t>
            </a:r>
            <a:r>
              <a:rPr lang="en-US" sz="3800" b="1" smtClean="0">
                <a:solidFill>
                  <a:srgbClr val="0000CC"/>
                </a:solidFill>
                <a:latin typeface="Times New Roman" pitchFamily="18" charset="0"/>
                <a:cs typeface="Times New Roman" pitchFamily="18" charset="0"/>
              </a:rPr>
              <a:t>bài.</a:t>
            </a:r>
            <a:r>
              <a:rPr lang="en-US" sz="4000" b="1">
                <a:solidFill>
                  <a:srgbClr val="0000CC"/>
                </a:solidFill>
                <a:latin typeface="Times New Roman" pitchFamily="18" charset="0"/>
                <a:cs typeface="Times New Roman" pitchFamily="18" charset="0"/>
              </a:rPr>
              <a:t> nhấn giọng ở những từ ngữ giàu sức gợi tả, gợi cảm. </a:t>
            </a:r>
            <a:r>
              <a:rPr lang="en-US" sz="4000" b="1" smtClean="0">
                <a:solidFill>
                  <a:srgbClr val="0000CC"/>
                </a:solidFill>
                <a:latin typeface="Times New Roman" pitchFamily="18" charset="0"/>
                <a:cs typeface="Times New Roman" pitchFamily="18" charset="0"/>
              </a:rPr>
              <a:t>N</a:t>
            </a:r>
            <a:r>
              <a:rPr lang="en-US" sz="3800" b="1" smtClean="0">
                <a:solidFill>
                  <a:srgbClr val="0000CC"/>
                </a:solidFill>
                <a:latin typeface="Times New Roman" pitchFamily="18" charset="0"/>
                <a:cs typeface="Times New Roman" pitchFamily="18" charset="0"/>
              </a:rPr>
              <a:t>ghỉ </a:t>
            </a:r>
            <a:r>
              <a:rPr lang="en-US" sz="3800" b="1">
                <a:solidFill>
                  <a:srgbClr val="0000CC"/>
                </a:solidFill>
                <a:latin typeface="Times New Roman" pitchFamily="18" charset="0"/>
                <a:cs typeface="Times New Roman" pitchFamily="18" charset="0"/>
              </a:rPr>
              <a:t>hơi ở chỗ ngắt nhịp thơ.</a:t>
            </a:r>
          </a:p>
        </p:txBody>
      </p:sp>
      <p:sp>
        <p:nvSpPr>
          <p:cNvPr id="3" name="Rectangle 2"/>
          <p:cNvSpPr/>
          <p:nvPr/>
        </p:nvSpPr>
        <p:spPr>
          <a:xfrm>
            <a:off x="1493838" y="5399452"/>
            <a:ext cx="13578681" cy="2838085"/>
          </a:xfrm>
          <a:prstGeom prst="rect">
            <a:avLst/>
          </a:prstGeom>
        </p:spPr>
        <p:txBody>
          <a:bodyPr wrap="square">
            <a:spAutoFit/>
          </a:bodyPr>
          <a:lstStyle/>
          <a:p>
            <a:pPr>
              <a:lnSpc>
                <a:spcPct val="120000"/>
              </a:lnSpc>
            </a:pPr>
            <a:r>
              <a:rPr lang="en-US" sz="3800" b="1">
                <a:solidFill>
                  <a:srgbClr val="0000CC"/>
                </a:solidFill>
                <a:latin typeface="Times New Roman" pitchFamily="18" charset="0"/>
                <a:cs typeface="Times New Roman" pitchFamily="18" charset="0"/>
              </a:rPr>
              <a:t>+ Khổ 1: Từ đầu đến </a:t>
            </a:r>
            <a:r>
              <a:rPr lang="en-US" sz="3800" b="1" i="1">
                <a:solidFill>
                  <a:srgbClr val="0000CC"/>
                </a:solidFill>
                <a:latin typeface="Times New Roman" pitchFamily="18" charset="0"/>
                <a:cs typeface="Times New Roman" pitchFamily="18" charset="0"/>
              </a:rPr>
              <a:t>em vào ngõ</a:t>
            </a:r>
            <a:r>
              <a:rPr lang="en-US" sz="3800" b="1">
                <a:solidFill>
                  <a:srgbClr val="0000CC"/>
                </a:solidFill>
                <a:latin typeface="Times New Roman" pitchFamily="18" charset="0"/>
                <a:cs typeface="Times New Roman" pitchFamily="18" charset="0"/>
              </a:rPr>
              <a:t>.</a:t>
            </a:r>
          </a:p>
          <a:p>
            <a:pPr>
              <a:lnSpc>
                <a:spcPct val="120000"/>
              </a:lnSpc>
            </a:pPr>
            <a:r>
              <a:rPr lang="en-US" sz="3800" b="1">
                <a:solidFill>
                  <a:srgbClr val="0000CC"/>
                </a:solidFill>
                <a:latin typeface="Times New Roman" pitchFamily="18" charset="0"/>
                <a:cs typeface="Times New Roman" pitchFamily="18" charset="0"/>
              </a:rPr>
              <a:t>+ Khổ 2: Tiếp theo cho đến </a:t>
            </a:r>
            <a:r>
              <a:rPr lang="en-US" sz="3800" b="1" i="1">
                <a:solidFill>
                  <a:srgbClr val="0000CC"/>
                </a:solidFill>
                <a:latin typeface="Times New Roman" pitchFamily="18" charset="0"/>
                <a:cs typeface="Times New Roman" pitchFamily="18" charset="0"/>
              </a:rPr>
              <a:t>Luôn vất vả</a:t>
            </a:r>
            <a:r>
              <a:rPr lang="en-US" sz="3800" b="1">
                <a:solidFill>
                  <a:srgbClr val="0000CC"/>
                </a:solidFill>
                <a:latin typeface="Times New Roman" pitchFamily="18" charset="0"/>
                <a:cs typeface="Times New Roman" pitchFamily="18" charset="0"/>
              </a:rPr>
              <a:t>.</a:t>
            </a:r>
          </a:p>
          <a:p>
            <a:pPr>
              <a:lnSpc>
                <a:spcPct val="120000"/>
              </a:lnSpc>
            </a:pPr>
            <a:r>
              <a:rPr lang="en-US" sz="3800" b="1">
                <a:solidFill>
                  <a:srgbClr val="0000CC"/>
                </a:solidFill>
                <a:latin typeface="Times New Roman" pitchFamily="18" charset="0"/>
                <a:cs typeface="Times New Roman" pitchFamily="18" charset="0"/>
              </a:rPr>
              <a:t>+ Khổ 3: Tiếp theo cho đến </a:t>
            </a:r>
            <a:r>
              <a:rPr lang="en-US" sz="3800" b="1" i="1">
                <a:solidFill>
                  <a:srgbClr val="0000CC"/>
                </a:solidFill>
                <a:latin typeface="Times New Roman" pitchFamily="18" charset="0"/>
                <a:cs typeface="Times New Roman" pitchFamily="18" charset="0"/>
              </a:rPr>
              <a:t>về ra hái</a:t>
            </a:r>
            <a:r>
              <a:rPr lang="en-US" sz="3800" b="1">
                <a:solidFill>
                  <a:srgbClr val="0000CC"/>
                </a:solidFill>
                <a:latin typeface="Times New Roman" pitchFamily="18" charset="0"/>
                <a:cs typeface="Times New Roman" pitchFamily="18" charset="0"/>
              </a:rPr>
              <a:t>.</a:t>
            </a:r>
          </a:p>
          <a:p>
            <a:pPr>
              <a:lnSpc>
                <a:spcPct val="120000"/>
              </a:lnSpc>
            </a:pPr>
            <a:r>
              <a:rPr lang="en-US" sz="3800" b="1">
                <a:solidFill>
                  <a:srgbClr val="0000CC"/>
                </a:solidFill>
                <a:latin typeface="Times New Roman" pitchFamily="18" charset="0"/>
                <a:cs typeface="Times New Roman" pitchFamily="18" charset="0"/>
              </a:rPr>
              <a:t>+ Khổ 4: </a:t>
            </a:r>
            <a:r>
              <a:rPr lang="en-US" sz="3800" b="1" smtClean="0">
                <a:solidFill>
                  <a:srgbClr val="0000CC"/>
                </a:solidFill>
                <a:latin typeface="Times New Roman" pitchFamily="18" charset="0"/>
                <a:cs typeface="Times New Roman" pitchFamily="18" charset="0"/>
              </a:rPr>
              <a:t>Phần còn </a:t>
            </a:r>
            <a:r>
              <a:rPr lang="en-US" sz="3800" b="1">
                <a:solidFill>
                  <a:srgbClr val="0000CC"/>
                </a:solidFill>
                <a:latin typeface="Times New Roman" pitchFamily="18" charset="0"/>
                <a:cs typeface="Times New Roman" pitchFamily="18" charset="0"/>
              </a:rPr>
              <a:t>lại.</a:t>
            </a:r>
          </a:p>
        </p:txBody>
      </p:sp>
      <p:grpSp>
        <p:nvGrpSpPr>
          <p:cNvPr id="13" name="Group 12"/>
          <p:cNvGrpSpPr/>
          <p:nvPr/>
        </p:nvGrpSpPr>
        <p:grpSpPr>
          <a:xfrm>
            <a:off x="1508919" y="1981200"/>
            <a:ext cx="4191000" cy="677108"/>
            <a:chOff x="1508919" y="1888664"/>
            <a:chExt cx="3733800" cy="677108"/>
          </a:xfrm>
        </p:grpSpPr>
        <p:sp>
          <p:nvSpPr>
            <p:cNvPr id="20" name="Rectangle 19"/>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1. Hướng dẫn đọc.</a:t>
              </a:r>
              <a:endParaRPr lang="en-US" sz="3800" b="1">
                <a:solidFill>
                  <a:srgbClr val="FF0066"/>
                </a:solidFill>
                <a:latin typeface="Times New Roman" pitchFamily="18" charset="0"/>
                <a:cs typeface="Times New Roman" pitchFamily="18" charset="0"/>
              </a:endParaRPr>
            </a:p>
          </p:txBody>
        </p:sp>
        <p:cxnSp>
          <p:nvCxnSpPr>
            <p:cNvPr id="21" name="Straight Connector 20"/>
            <p:cNvCxnSpPr/>
            <p:nvPr/>
          </p:nvCxnSpPr>
          <p:spPr>
            <a:xfrm>
              <a:off x="1673234" y="2519755"/>
              <a:ext cx="3177124"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grpSp>
        <p:nvGrpSpPr>
          <p:cNvPr id="22" name="Group 21"/>
          <p:cNvGrpSpPr/>
          <p:nvPr/>
        </p:nvGrpSpPr>
        <p:grpSpPr>
          <a:xfrm>
            <a:off x="1508919" y="4343400"/>
            <a:ext cx="4191000" cy="677108"/>
            <a:chOff x="1508919" y="1888664"/>
            <a:chExt cx="3733800" cy="677108"/>
          </a:xfrm>
        </p:grpSpPr>
        <p:sp>
          <p:nvSpPr>
            <p:cNvPr id="23" name="Rectangle 22"/>
            <p:cNvSpPr/>
            <p:nvPr/>
          </p:nvSpPr>
          <p:spPr>
            <a:xfrm>
              <a:off x="1508919" y="1888664"/>
              <a:ext cx="3733800" cy="677108"/>
            </a:xfrm>
            <a:prstGeom prst="rect">
              <a:avLst/>
            </a:prstGeom>
          </p:spPr>
          <p:txBody>
            <a:bodyPr wrap="square">
              <a:spAutoFit/>
            </a:bodyPr>
            <a:lstStyle/>
            <a:p>
              <a:r>
                <a:rPr lang="en-US" sz="3800" b="1" smtClean="0">
                  <a:solidFill>
                    <a:srgbClr val="FF0066"/>
                  </a:solidFill>
                  <a:latin typeface="Times New Roman" pitchFamily="18" charset="0"/>
                  <a:cs typeface="Times New Roman" pitchFamily="18" charset="0"/>
                </a:rPr>
                <a:t>2. Chia đoạn.</a:t>
              </a:r>
              <a:endParaRPr lang="en-US" sz="3800" b="1">
                <a:solidFill>
                  <a:srgbClr val="FF0066"/>
                </a:solidFill>
                <a:latin typeface="Times New Roman" pitchFamily="18" charset="0"/>
                <a:cs typeface="Times New Roman" pitchFamily="18" charset="0"/>
              </a:endParaRPr>
            </a:p>
          </p:txBody>
        </p:sp>
        <p:cxnSp>
          <p:nvCxnSpPr>
            <p:cNvPr id="24" name="Straight Connector 23"/>
            <p:cNvCxnSpPr/>
            <p:nvPr/>
          </p:nvCxnSpPr>
          <p:spPr>
            <a:xfrm>
              <a:off x="1618922" y="2519755"/>
              <a:ext cx="2281012" cy="0"/>
            </a:xfrm>
            <a:prstGeom prst="line">
              <a:avLst/>
            </a:prstGeom>
            <a:ln>
              <a:solidFill>
                <a:srgbClr val="FF0066"/>
              </a:solidFill>
            </a:ln>
          </p:spPr>
          <p:style>
            <a:lnRef idx="3">
              <a:schemeClr val="dk1"/>
            </a:lnRef>
            <a:fillRef idx="0">
              <a:schemeClr val="dk1"/>
            </a:fillRef>
            <a:effectRef idx="2">
              <a:schemeClr val="dk1"/>
            </a:effectRef>
            <a:fontRef idx="minor">
              <a:schemeClr val="tx1"/>
            </a:fontRef>
          </p:style>
        </p:cxnSp>
      </p:grpSp>
    </p:spTree>
    <p:extLst>
      <p:ext uri="{BB962C8B-B14F-4D97-AF65-F5344CB8AC3E}">
        <p14:creationId xmlns:p14="http://schemas.microsoft.com/office/powerpoint/2010/main" val="4184934910"/>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5928519" y="1266918"/>
            <a:ext cx="4267200" cy="729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8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sp>
        <p:nvSpPr>
          <p:cNvPr id="2" name="Rectangle 1"/>
          <p:cNvSpPr/>
          <p:nvPr/>
        </p:nvSpPr>
        <p:spPr>
          <a:xfrm>
            <a:off x="1585120" y="3056395"/>
            <a:ext cx="3212694" cy="707886"/>
          </a:xfrm>
          <a:prstGeom prst="rect">
            <a:avLst/>
          </a:prstGeom>
        </p:spPr>
        <p:txBody>
          <a:bodyPr wrap="square">
            <a:spAutoFit/>
          </a:bodyPr>
          <a:lstStyle/>
          <a:p>
            <a:pPr algn="just"/>
            <a:r>
              <a:rPr lang="en-US" sz="4000" b="1" i="1" smtClean="0">
                <a:solidFill>
                  <a:srgbClr val="0000CC"/>
                </a:solidFill>
                <a:latin typeface="Times New Roman" pitchFamily="18" charset="0"/>
                <a:cs typeface="Times New Roman" pitchFamily="18" charset="0"/>
              </a:rPr>
              <a:t>m</a:t>
            </a:r>
            <a:r>
              <a:rPr lang="en-US" sz="4000" b="1" i="1" smtClean="0">
                <a:solidFill>
                  <a:srgbClr val="FF0000"/>
                </a:solidFill>
                <a:latin typeface="Times New Roman" pitchFamily="18" charset="0"/>
                <a:cs typeface="Times New Roman" pitchFamily="18" charset="0"/>
              </a:rPr>
              <a:t>ỗ</a:t>
            </a:r>
            <a:r>
              <a:rPr lang="en-US" sz="4000" b="1" i="1" smtClean="0">
                <a:solidFill>
                  <a:srgbClr val="0000CC"/>
                </a:solidFill>
                <a:latin typeface="Times New Roman" pitchFamily="18" charset="0"/>
                <a:cs typeface="Times New Roman" pitchFamily="18" charset="0"/>
              </a:rPr>
              <a:t>i </a:t>
            </a:r>
            <a:r>
              <a:rPr lang="en-US" sz="4000" b="1" i="1" smtClean="0">
                <a:solidFill>
                  <a:srgbClr val="FF0000"/>
                </a:solidFill>
                <a:latin typeface="Times New Roman" pitchFamily="18" charset="0"/>
                <a:cs typeface="Times New Roman" pitchFamily="18" charset="0"/>
              </a:rPr>
              <a:t>n</a:t>
            </a:r>
            <a:r>
              <a:rPr lang="en-US" sz="4000" b="1" i="1" smtClean="0">
                <a:solidFill>
                  <a:srgbClr val="0000CC"/>
                </a:solidFill>
                <a:latin typeface="Times New Roman" pitchFamily="18" charset="0"/>
                <a:cs typeface="Times New Roman" pitchFamily="18" charset="0"/>
              </a:rPr>
              <a:t>ăm, </a:t>
            </a:r>
            <a:endParaRPr lang="en-US" sz="4000" b="1">
              <a:solidFill>
                <a:srgbClr val="0000CC"/>
              </a:solidFill>
              <a:latin typeface="Times New Roman" pitchFamily="18" charset="0"/>
              <a:cs typeface="Times New Roman" pitchFamily="18" charset="0"/>
            </a:endParaRPr>
          </a:p>
        </p:txBody>
      </p:sp>
      <p:grpSp>
        <p:nvGrpSpPr>
          <p:cNvPr id="5" name="Group 4"/>
          <p:cNvGrpSpPr/>
          <p:nvPr/>
        </p:nvGrpSpPr>
        <p:grpSpPr>
          <a:xfrm>
            <a:off x="1406914" y="1953419"/>
            <a:ext cx="6781801" cy="707886"/>
            <a:chOff x="1508918" y="1888664"/>
            <a:chExt cx="6172201" cy="1186207"/>
          </a:xfrm>
        </p:grpSpPr>
        <p:sp>
          <p:nvSpPr>
            <p:cNvPr id="10" name="Rectangle 9"/>
            <p:cNvSpPr/>
            <p:nvPr/>
          </p:nvSpPr>
          <p:spPr>
            <a:xfrm>
              <a:off x="1508918" y="1888664"/>
              <a:ext cx="6172201" cy="1186207"/>
            </a:xfrm>
            <a:prstGeom prst="rect">
              <a:avLst/>
            </a:prstGeom>
          </p:spPr>
          <p:txBody>
            <a:bodyPr wrap="square">
              <a:spAutoFit/>
            </a:bodyPr>
            <a:lstStyle/>
            <a:p>
              <a:r>
                <a:rPr lang="en-US" sz="4000" b="1" smtClean="0">
                  <a:solidFill>
                    <a:srgbClr val="FF0000"/>
                  </a:solidFill>
                  <a:latin typeface="Times New Roman" pitchFamily="18" charset="0"/>
                  <a:cs typeface="Times New Roman" pitchFamily="18" charset="0"/>
                </a:rPr>
                <a:t>3. Luyện đọc và tìm hiểu bài.</a:t>
              </a:r>
              <a:endParaRPr lang="en-US" sz="4000" b="1">
                <a:solidFill>
                  <a:srgbClr val="FF0000"/>
                </a:solidFill>
                <a:latin typeface="Times New Roman" pitchFamily="18" charset="0"/>
                <a:cs typeface="Times New Roman" pitchFamily="18" charset="0"/>
              </a:endParaRPr>
            </a:p>
          </p:txBody>
        </p:sp>
        <p:cxnSp>
          <p:nvCxnSpPr>
            <p:cNvPr id="4" name="Straight Connector 3"/>
            <p:cNvCxnSpPr/>
            <p:nvPr/>
          </p:nvCxnSpPr>
          <p:spPr>
            <a:xfrm>
              <a:off x="1646078" y="3017498"/>
              <a:ext cx="5577840" cy="0"/>
            </a:xfrm>
            <a:prstGeom prst="line">
              <a:avLst/>
            </a:prstGeom>
            <a:ln>
              <a:solidFill>
                <a:srgbClr val="FF0000"/>
              </a:solidFill>
            </a:ln>
          </p:spPr>
          <p:style>
            <a:lnRef idx="3">
              <a:schemeClr val="dk1"/>
            </a:lnRef>
            <a:fillRef idx="0">
              <a:schemeClr val="dk1"/>
            </a:fillRef>
            <a:effectRef idx="2">
              <a:schemeClr val="dk1"/>
            </a:effectRef>
            <a:fontRef idx="minor">
              <a:schemeClr val="tx1"/>
            </a:fontRef>
          </p:style>
        </p:cxnSp>
      </p:grpSp>
      <p:sp>
        <p:nvSpPr>
          <p:cNvPr id="3" name="Rectangle 2"/>
          <p:cNvSpPr/>
          <p:nvPr/>
        </p:nvSpPr>
        <p:spPr>
          <a:xfrm>
            <a:off x="5432166" y="4438380"/>
            <a:ext cx="5958682" cy="1261884"/>
          </a:xfrm>
          <a:prstGeom prst="rect">
            <a:avLst/>
          </a:prstGeom>
        </p:spPr>
        <p:txBody>
          <a:bodyPr wrap="square">
            <a:spAutoFit/>
          </a:bodyPr>
          <a:lstStyle/>
          <a:p>
            <a:r>
              <a:rPr lang="en-US" sz="3800" b="1">
                <a:solidFill>
                  <a:srgbClr val="0000CC"/>
                </a:solidFill>
                <a:latin typeface="Times New Roman" pitchFamily="18" charset="0"/>
                <a:cs typeface="Times New Roman" pitchFamily="18" charset="0"/>
              </a:rPr>
              <a:t>Nghỉ hè</a:t>
            </a:r>
            <a:r>
              <a:rPr lang="en-US" sz="3800" b="1">
                <a:solidFill>
                  <a:srgbClr val="FF0000"/>
                </a:solidFill>
                <a:latin typeface="Times New Roman" pitchFamily="18" charset="0"/>
                <a:cs typeface="Times New Roman" pitchFamily="18" charset="0"/>
              </a:rPr>
              <a:t>/</a:t>
            </a:r>
            <a:r>
              <a:rPr lang="en-US" sz="3800" b="1">
                <a:solidFill>
                  <a:srgbClr val="0000CC"/>
                </a:solidFill>
                <a:latin typeface="Times New Roman" pitchFamily="18" charset="0"/>
                <a:cs typeface="Times New Roman" pitchFamily="18" charset="0"/>
              </a:rPr>
              <a:t> em thích </a:t>
            </a:r>
            <a:r>
              <a:rPr lang="en-US" sz="3800" b="1" smtClean="0">
                <a:solidFill>
                  <a:srgbClr val="0000CC"/>
                </a:solidFill>
                <a:latin typeface="Times New Roman" pitchFamily="18" charset="0"/>
                <a:cs typeface="Times New Roman" pitchFamily="18" charset="0"/>
              </a:rPr>
              <a:t>nhất</a:t>
            </a:r>
            <a:r>
              <a:rPr lang="en-US" sz="3800" b="1" smtClean="0">
                <a:solidFill>
                  <a:srgbClr val="FF0000"/>
                </a:solidFill>
                <a:latin typeface="Times New Roman" pitchFamily="18" charset="0"/>
                <a:cs typeface="Times New Roman" pitchFamily="18" charset="0"/>
              </a:rPr>
              <a:t>/</a:t>
            </a:r>
            <a:endParaRPr lang="en-US" sz="3800" b="1">
              <a:solidFill>
                <a:srgbClr val="FF0000"/>
              </a:solidFill>
              <a:latin typeface="Times New Roman" pitchFamily="18" charset="0"/>
              <a:cs typeface="Times New Roman" pitchFamily="18" charset="0"/>
            </a:endParaRPr>
          </a:p>
          <a:p>
            <a:r>
              <a:rPr lang="en-US" sz="3800" b="1">
                <a:solidFill>
                  <a:srgbClr val="0000CC"/>
                </a:solidFill>
                <a:latin typeface="Times New Roman" pitchFamily="18" charset="0"/>
                <a:cs typeface="Times New Roman" pitchFamily="18" charset="0"/>
              </a:rPr>
              <a:t>Được theo mẹ về quê</a:t>
            </a:r>
            <a:r>
              <a:rPr lang="en-US" sz="3800" b="1">
                <a:solidFill>
                  <a:srgbClr val="FF0000"/>
                </a:solidFill>
                <a:latin typeface="Times New Roman" pitchFamily="18" charset="0"/>
                <a:cs typeface="Times New Roman" pitchFamily="18" charset="0"/>
              </a:rPr>
              <a:t>/</a:t>
            </a:r>
          </a:p>
        </p:txBody>
      </p:sp>
      <p:sp>
        <p:nvSpPr>
          <p:cNvPr id="21" name="Rectangle 20"/>
          <p:cNvSpPr/>
          <p:nvPr/>
        </p:nvSpPr>
        <p:spPr>
          <a:xfrm>
            <a:off x="3792814" y="3077886"/>
            <a:ext cx="3278705" cy="707886"/>
          </a:xfrm>
          <a:prstGeom prst="rect">
            <a:avLst/>
          </a:prstGeom>
        </p:spPr>
        <p:txBody>
          <a:bodyPr wrap="square">
            <a:spAutoFit/>
          </a:bodyPr>
          <a:lstStyle/>
          <a:p>
            <a:pPr algn="just"/>
            <a:r>
              <a:rPr lang="en-US" sz="4000" b="1" i="1" smtClean="0">
                <a:solidFill>
                  <a:srgbClr val="FF0000"/>
                </a:solidFill>
                <a:latin typeface="Times New Roman" pitchFamily="18" charset="0"/>
                <a:cs typeface="Times New Roman" pitchFamily="18" charset="0"/>
              </a:rPr>
              <a:t>l</a:t>
            </a:r>
            <a:r>
              <a:rPr lang="en-US" sz="4000" b="1" i="1" smtClean="0">
                <a:solidFill>
                  <a:srgbClr val="0000CC"/>
                </a:solidFill>
                <a:latin typeface="Times New Roman" pitchFamily="18" charset="0"/>
                <a:cs typeface="Times New Roman" pitchFamily="18" charset="0"/>
              </a:rPr>
              <a:t>uôn v</a:t>
            </a:r>
            <a:r>
              <a:rPr lang="en-US" sz="4000" b="1" i="1" smtClean="0">
                <a:solidFill>
                  <a:srgbClr val="FF0000"/>
                </a:solidFill>
                <a:latin typeface="Times New Roman" pitchFamily="18" charset="0"/>
                <a:cs typeface="Times New Roman" pitchFamily="18" charset="0"/>
              </a:rPr>
              <a:t>ất</a:t>
            </a:r>
            <a:r>
              <a:rPr lang="en-US" sz="4000" b="1" i="1" smtClean="0">
                <a:solidFill>
                  <a:srgbClr val="0000CC"/>
                </a:solidFill>
                <a:latin typeface="Times New Roman" pitchFamily="18" charset="0"/>
                <a:cs typeface="Times New Roman" pitchFamily="18" charset="0"/>
              </a:rPr>
              <a:t> vả, </a:t>
            </a:r>
            <a:endParaRPr lang="en-US" sz="4000" b="1">
              <a:solidFill>
                <a:srgbClr val="0000CC"/>
              </a:solidFill>
              <a:latin typeface="Times New Roman" pitchFamily="18" charset="0"/>
              <a:cs typeface="Times New Roman" pitchFamily="18" charset="0"/>
            </a:endParaRPr>
          </a:p>
        </p:txBody>
      </p:sp>
      <p:sp>
        <p:nvSpPr>
          <p:cNvPr id="22" name="Rectangle 21"/>
          <p:cNvSpPr/>
          <p:nvPr/>
        </p:nvSpPr>
        <p:spPr>
          <a:xfrm>
            <a:off x="6461919" y="3094495"/>
            <a:ext cx="3505200" cy="707886"/>
          </a:xfrm>
          <a:prstGeom prst="rect">
            <a:avLst/>
          </a:prstGeom>
        </p:spPr>
        <p:txBody>
          <a:bodyPr wrap="square">
            <a:spAutoFit/>
          </a:bodyPr>
          <a:lstStyle/>
          <a:p>
            <a:pPr algn="just"/>
            <a:r>
              <a:rPr lang="en-US" sz="4000" b="1" i="1" smtClean="0">
                <a:solidFill>
                  <a:srgbClr val="0000CC"/>
                </a:solidFill>
                <a:latin typeface="Times New Roman" pitchFamily="18" charset="0"/>
                <a:cs typeface="Times New Roman" pitchFamily="18" charset="0"/>
              </a:rPr>
              <a:t>chẳng mấy </a:t>
            </a:r>
            <a:r>
              <a:rPr lang="en-US" sz="4000" b="1" i="1" smtClean="0">
                <a:solidFill>
                  <a:srgbClr val="FF0000"/>
                </a:solidFill>
                <a:latin typeface="Times New Roman" pitchFamily="18" charset="0"/>
                <a:cs typeface="Times New Roman" pitchFamily="18" charset="0"/>
              </a:rPr>
              <a:t>l</a:t>
            </a:r>
            <a:r>
              <a:rPr lang="en-US" sz="4000" b="1" i="1" smtClean="0">
                <a:solidFill>
                  <a:srgbClr val="0000CC"/>
                </a:solidFill>
                <a:latin typeface="Times New Roman" pitchFamily="18" charset="0"/>
                <a:cs typeface="Times New Roman" pitchFamily="18" charset="0"/>
              </a:rPr>
              <a:t>úc, </a:t>
            </a:r>
            <a:endParaRPr lang="en-US" sz="4000" b="1">
              <a:solidFill>
                <a:srgbClr val="0000CC"/>
              </a:solidFill>
              <a:latin typeface="Times New Roman" pitchFamily="18" charset="0"/>
              <a:cs typeface="Times New Roman" pitchFamily="18" charset="0"/>
            </a:endParaRPr>
          </a:p>
        </p:txBody>
      </p:sp>
      <p:sp>
        <p:nvSpPr>
          <p:cNvPr id="23" name="Rectangle 22"/>
          <p:cNvSpPr/>
          <p:nvPr/>
        </p:nvSpPr>
        <p:spPr>
          <a:xfrm>
            <a:off x="9850437" y="3089414"/>
            <a:ext cx="2262982" cy="707886"/>
          </a:xfrm>
          <a:prstGeom prst="rect">
            <a:avLst/>
          </a:prstGeom>
        </p:spPr>
        <p:txBody>
          <a:bodyPr wrap="square">
            <a:spAutoFit/>
          </a:bodyPr>
          <a:lstStyle/>
          <a:p>
            <a:pPr algn="just"/>
            <a:r>
              <a:rPr lang="en-US" sz="4000" b="1" i="1" smtClean="0">
                <a:solidFill>
                  <a:srgbClr val="0000CC"/>
                </a:solidFill>
                <a:latin typeface="Times New Roman" pitchFamily="18" charset="0"/>
                <a:cs typeface="Times New Roman" pitchFamily="18" charset="0"/>
              </a:rPr>
              <a:t>nh</a:t>
            </a:r>
            <a:r>
              <a:rPr lang="en-US" sz="4000" b="1" i="1" smtClean="0">
                <a:solidFill>
                  <a:srgbClr val="FF0000"/>
                </a:solidFill>
                <a:latin typeface="Times New Roman" pitchFamily="18" charset="0"/>
                <a:cs typeface="Times New Roman" pitchFamily="18" charset="0"/>
              </a:rPr>
              <a:t>ễ </a:t>
            </a:r>
            <a:r>
              <a:rPr lang="en-US" sz="4000" b="1" i="1" smtClean="0">
                <a:solidFill>
                  <a:srgbClr val="0000CC"/>
                </a:solidFill>
                <a:latin typeface="Times New Roman" pitchFamily="18" charset="0"/>
                <a:cs typeface="Times New Roman" pitchFamily="18" charset="0"/>
              </a:rPr>
              <a:t>nhại, </a:t>
            </a:r>
            <a:endParaRPr lang="en-US" sz="4000" b="1">
              <a:solidFill>
                <a:srgbClr val="0000CC"/>
              </a:solidFill>
              <a:latin typeface="Times New Roman" pitchFamily="18" charset="0"/>
              <a:cs typeface="Times New Roman" pitchFamily="18" charset="0"/>
            </a:endParaRPr>
          </a:p>
        </p:txBody>
      </p:sp>
      <p:sp>
        <p:nvSpPr>
          <p:cNvPr id="24" name="Rectangle 23"/>
          <p:cNvSpPr/>
          <p:nvPr/>
        </p:nvSpPr>
        <p:spPr>
          <a:xfrm>
            <a:off x="11988811" y="3102114"/>
            <a:ext cx="3921908" cy="707886"/>
          </a:xfrm>
          <a:prstGeom prst="rect">
            <a:avLst/>
          </a:prstGeom>
        </p:spPr>
        <p:txBody>
          <a:bodyPr wrap="square">
            <a:spAutoFit/>
          </a:bodyPr>
          <a:lstStyle/>
          <a:p>
            <a:pPr algn="just"/>
            <a:r>
              <a:rPr lang="en-US" sz="4000" b="1" i="1" smtClean="0">
                <a:solidFill>
                  <a:srgbClr val="0000CC"/>
                </a:solidFill>
                <a:latin typeface="Times New Roman" pitchFamily="18" charset="0"/>
                <a:cs typeface="Times New Roman" pitchFamily="18" charset="0"/>
              </a:rPr>
              <a:t>qu</a:t>
            </a:r>
            <a:r>
              <a:rPr lang="en-US" sz="4000" b="1" i="1" smtClean="0">
                <a:solidFill>
                  <a:srgbClr val="FF0000"/>
                </a:solidFill>
                <a:latin typeface="Times New Roman" pitchFamily="18" charset="0"/>
                <a:cs typeface="Times New Roman" pitchFamily="18" charset="0"/>
              </a:rPr>
              <a:t>ạt</a:t>
            </a:r>
            <a:r>
              <a:rPr lang="en-US" sz="4000" b="1" i="1" smtClean="0">
                <a:solidFill>
                  <a:srgbClr val="0000CC"/>
                </a:solidFill>
                <a:latin typeface="Times New Roman" pitchFamily="18" charset="0"/>
                <a:cs typeface="Times New Roman" pitchFamily="18" charset="0"/>
              </a:rPr>
              <a:t> </a:t>
            </a:r>
            <a:r>
              <a:rPr lang="en-US" sz="4000" b="1" i="1" smtClean="0">
                <a:solidFill>
                  <a:srgbClr val="FF0000"/>
                </a:solidFill>
                <a:latin typeface="Times New Roman" pitchFamily="18" charset="0"/>
                <a:cs typeface="Times New Roman" pitchFamily="18" charset="0"/>
              </a:rPr>
              <a:t>l</a:t>
            </a:r>
            <a:r>
              <a:rPr lang="en-US" sz="4000" b="1" i="1" smtClean="0">
                <a:solidFill>
                  <a:srgbClr val="0000CC"/>
                </a:solidFill>
                <a:latin typeface="Times New Roman" pitchFamily="18" charset="0"/>
                <a:cs typeface="Times New Roman" pitchFamily="18" charset="0"/>
              </a:rPr>
              <a:t>iền tay </a:t>
            </a:r>
            <a:endParaRPr lang="en-US" sz="40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70105715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
                                            <p:txEl>
                                              <p:pRg st="0" end="0"/>
                                            </p:txEl>
                                          </p:spTgt>
                                        </p:tgtEl>
                                        <p:attrNameLst>
                                          <p:attrName>style.visibility</p:attrName>
                                        </p:attrNameLst>
                                      </p:cBhvr>
                                      <p:to>
                                        <p:strVal val="visible"/>
                                      </p:to>
                                    </p:set>
                                    <p:animEffect transition="in" filter="fade">
                                      <p:cBhvr>
                                        <p:cTn id="12" dur="500"/>
                                        <p:tgtEl>
                                          <p:spTgt spid="2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xEl>
                                              <p:pRg st="0" end="0"/>
                                            </p:txEl>
                                          </p:spTgt>
                                        </p:tgtEl>
                                        <p:attrNameLst>
                                          <p:attrName>style.visibility</p:attrName>
                                        </p:attrNameLst>
                                      </p:cBhvr>
                                      <p:to>
                                        <p:strVal val="visible"/>
                                      </p:to>
                                    </p:set>
                                    <p:animEffect transition="in" filter="fade">
                                      <p:cBhvr>
                                        <p:cTn id="17" dur="500"/>
                                        <p:tgtEl>
                                          <p:spTgt spid="2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fade">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xEl>
                                              <p:pRg st="0" end="0"/>
                                            </p:txEl>
                                          </p:spTgt>
                                        </p:tgtEl>
                                        <p:attrNameLst>
                                          <p:attrName>style.visibility</p:attrName>
                                        </p:attrNameLst>
                                      </p:cBhvr>
                                      <p:to>
                                        <p:strVal val="visible"/>
                                      </p:to>
                                    </p:set>
                                    <p:animEffect transition="in" filter="fade">
                                      <p:cBhvr>
                                        <p:cTn id="27" dur="500"/>
                                        <p:tgtEl>
                                          <p:spTgt spid="2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fade">
                                      <p:cBhvr>
                                        <p:cTn id="32" dur="500"/>
                                        <p:tgtEl>
                                          <p:spTgt spid="3">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1" end="1"/>
                                            </p:txEl>
                                          </p:spTgt>
                                        </p:tgtEl>
                                        <p:attrNameLst>
                                          <p:attrName>style.visibility</p:attrName>
                                        </p:attrNameLst>
                                      </p:cBhvr>
                                      <p:to>
                                        <p:strVal val="visible"/>
                                      </p:to>
                                    </p:set>
                                    <p:animEffect transition="in" filter="fade">
                                      <p:cBhvr>
                                        <p:cTn id="37"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Câu </a:t>
            </a:r>
            <a:r>
              <a:rPr lang="en-US" sz="3600" b="1">
                <a:solidFill>
                  <a:srgbClr val="FF0000"/>
                </a:solidFill>
                <a:latin typeface="Times New Roman" pitchFamily="18" charset="0"/>
                <a:cs typeface="Times New Roman" pitchFamily="18" charset="0"/>
              </a:rPr>
              <a:t>1: Câu 1: Bạn nhỏ thích nhất điều gì khi nghỉ hè?</a:t>
            </a:r>
          </a:p>
        </p:txBody>
      </p:sp>
      <p:sp>
        <p:nvSpPr>
          <p:cNvPr id="44" name="Rectangle 43"/>
          <p:cNvSpPr/>
          <p:nvPr/>
        </p:nvSpPr>
        <p:spPr>
          <a:xfrm>
            <a:off x="581784" y="2895600"/>
            <a:ext cx="3212694"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ỗ</a:t>
            </a:r>
            <a:r>
              <a:rPr lang="en-US" sz="3600" b="1" i="1" smtClean="0">
                <a:solidFill>
                  <a:srgbClr val="0000CC"/>
                </a:solidFill>
                <a:latin typeface="Times New Roman" pitchFamily="18" charset="0"/>
                <a:cs typeface="Times New Roman" pitchFamily="18" charset="0"/>
              </a:rPr>
              <a:t>i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ăm, </a:t>
            </a:r>
            <a:endParaRPr lang="en-US" sz="3600" b="1">
              <a:solidFill>
                <a:srgbClr val="0000CC"/>
              </a:solidFill>
              <a:latin typeface="Times New Roman" pitchFamily="18" charset="0"/>
              <a:cs typeface="Times New Roman" pitchFamily="18" charset="0"/>
            </a:endParaRPr>
          </a:p>
        </p:txBody>
      </p:sp>
      <p:sp>
        <p:nvSpPr>
          <p:cNvPr id="45" name="Rectangle 44"/>
          <p:cNvSpPr/>
          <p:nvPr/>
        </p:nvSpPr>
        <p:spPr>
          <a:xfrm>
            <a:off x="442119" y="5715000"/>
            <a:ext cx="5006181" cy="1200329"/>
          </a:xfrm>
          <a:prstGeom prst="rect">
            <a:avLst/>
          </a:prstGeom>
        </p:spPr>
        <p:txBody>
          <a:bodyPr wrap="square">
            <a:spAutoFit/>
          </a:bodyPr>
          <a:lstStyle/>
          <a:p>
            <a:r>
              <a:rPr lang="en-US" sz="3600" b="1">
                <a:solidFill>
                  <a:srgbClr val="0000CC"/>
                </a:solidFill>
                <a:latin typeface="Times New Roman" pitchFamily="18" charset="0"/>
                <a:cs typeface="Times New Roman" pitchFamily="18" charset="0"/>
              </a:rPr>
              <a:t>Nghỉ hè</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em thích </a:t>
            </a:r>
            <a:r>
              <a:rPr lang="en-US" sz="3600" b="1" smtClean="0">
                <a:solidFill>
                  <a:srgbClr val="0000CC"/>
                </a:solidFill>
                <a:latin typeface="Times New Roman" pitchFamily="18" charset="0"/>
                <a:cs typeface="Times New Roman" pitchFamily="18" charset="0"/>
              </a:rPr>
              <a:t>nhất</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r>
              <a:rPr lang="en-US" sz="3600" b="1">
                <a:solidFill>
                  <a:srgbClr val="0000CC"/>
                </a:solidFill>
                <a:latin typeface="Times New Roman" pitchFamily="18" charset="0"/>
                <a:cs typeface="Times New Roman" pitchFamily="18" charset="0"/>
              </a:rPr>
              <a:t>Được theo mẹ về quê</a:t>
            </a:r>
            <a:r>
              <a:rPr lang="en-US" sz="3600" b="1">
                <a:solidFill>
                  <a:srgbClr val="FF0000"/>
                </a:solidFill>
                <a:latin typeface="Times New Roman" pitchFamily="18" charset="0"/>
                <a:cs typeface="Times New Roman" pitchFamily="18" charset="0"/>
              </a:rPr>
              <a:t>/</a:t>
            </a:r>
          </a:p>
        </p:txBody>
      </p:sp>
      <p:sp>
        <p:nvSpPr>
          <p:cNvPr id="46" name="Rectangle 45"/>
          <p:cNvSpPr/>
          <p:nvPr/>
        </p:nvSpPr>
        <p:spPr>
          <a:xfrm>
            <a:off x="2789479" y="2917091"/>
            <a:ext cx="2681840" cy="646331"/>
          </a:xfrm>
          <a:prstGeom prst="rect">
            <a:avLst/>
          </a:prstGeom>
        </p:spPr>
        <p:txBody>
          <a:bodyPr wrap="square">
            <a:spAutoFit/>
          </a:bodyPr>
          <a:lstStyle/>
          <a:p>
            <a:pPr algn="just"/>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uôn v</a:t>
            </a:r>
            <a:r>
              <a:rPr lang="en-US" sz="3600" b="1" i="1" smtClean="0">
                <a:solidFill>
                  <a:srgbClr val="FF0000"/>
                </a:solidFill>
                <a:latin typeface="Times New Roman" pitchFamily="18" charset="0"/>
                <a:cs typeface="Times New Roman" pitchFamily="18" charset="0"/>
              </a:rPr>
              <a:t>ất</a:t>
            </a:r>
            <a:r>
              <a:rPr lang="en-US" sz="3600" b="1" i="1" smtClean="0">
                <a:solidFill>
                  <a:srgbClr val="0000CC"/>
                </a:solidFill>
                <a:latin typeface="Times New Roman" pitchFamily="18" charset="0"/>
                <a:cs typeface="Times New Roman" pitchFamily="18" charset="0"/>
              </a:rPr>
              <a:t> vả, </a:t>
            </a:r>
            <a:endParaRPr lang="en-US" sz="3600" b="1">
              <a:solidFill>
                <a:srgbClr val="0000CC"/>
              </a:solidFill>
              <a:latin typeface="Times New Roman" pitchFamily="18" charset="0"/>
              <a:cs typeface="Times New Roman" pitchFamily="18" charset="0"/>
            </a:endParaRPr>
          </a:p>
        </p:txBody>
      </p:sp>
      <p:sp>
        <p:nvSpPr>
          <p:cNvPr id="47" name="Rectangle 46"/>
          <p:cNvSpPr/>
          <p:nvPr/>
        </p:nvSpPr>
        <p:spPr>
          <a:xfrm>
            <a:off x="302419" y="3624977"/>
            <a:ext cx="35052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chẳng mấy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úc, </a:t>
            </a:r>
            <a:endParaRPr lang="en-US" sz="3600" b="1">
              <a:solidFill>
                <a:srgbClr val="0000CC"/>
              </a:solidFill>
              <a:latin typeface="Times New Roman" pitchFamily="18" charset="0"/>
              <a:cs typeface="Times New Roman" pitchFamily="18" charset="0"/>
            </a:endParaRPr>
          </a:p>
        </p:txBody>
      </p:sp>
      <p:sp>
        <p:nvSpPr>
          <p:cNvPr id="48" name="Rectangle 47"/>
          <p:cNvSpPr/>
          <p:nvPr/>
        </p:nvSpPr>
        <p:spPr>
          <a:xfrm>
            <a:off x="3337719" y="3631597"/>
            <a:ext cx="2262982"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nh</a:t>
            </a:r>
            <a:r>
              <a:rPr lang="en-US" sz="3600" b="1" i="1" smtClean="0">
                <a:solidFill>
                  <a:srgbClr val="FF0000"/>
                </a:solidFill>
                <a:latin typeface="Times New Roman" pitchFamily="18" charset="0"/>
                <a:cs typeface="Times New Roman" pitchFamily="18" charset="0"/>
              </a:rPr>
              <a:t>ễ </a:t>
            </a:r>
            <a:r>
              <a:rPr lang="en-US" sz="3600" b="1" i="1" smtClean="0">
                <a:solidFill>
                  <a:srgbClr val="0000CC"/>
                </a:solidFill>
                <a:latin typeface="Times New Roman" pitchFamily="18" charset="0"/>
                <a:cs typeface="Times New Roman" pitchFamily="18" charset="0"/>
              </a:rPr>
              <a:t>nhại </a:t>
            </a:r>
            <a:endParaRPr lang="en-US" sz="3600" b="1">
              <a:solidFill>
                <a:srgbClr val="0000CC"/>
              </a:solidFill>
              <a:latin typeface="Times New Roman" pitchFamily="18" charset="0"/>
              <a:cs typeface="Times New Roman" pitchFamily="18" charset="0"/>
            </a:endParaRPr>
          </a:p>
        </p:txBody>
      </p:sp>
      <p:sp>
        <p:nvSpPr>
          <p:cNvPr id="49" name="Rectangle 48"/>
          <p:cNvSpPr/>
          <p:nvPr/>
        </p:nvSpPr>
        <p:spPr>
          <a:xfrm>
            <a:off x="442119" y="4377722"/>
            <a:ext cx="3921908"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qu</a:t>
            </a:r>
            <a:r>
              <a:rPr lang="en-US" sz="3600" b="1" i="1" smtClean="0">
                <a:solidFill>
                  <a:srgbClr val="FF0000"/>
                </a:solidFill>
                <a:latin typeface="Times New Roman" pitchFamily="18" charset="0"/>
                <a:cs typeface="Times New Roman" pitchFamily="18" charset="0"/>
              </a:rPr>
              <a:t>ạt</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iền tay </a:t>
            </a:r>
            <a:endParaRPr lang="en-US" sz="3600" b="1">
              <a:solidFill>
                <a:srgbClr val="0000CC"/>
              </a:solidFill>
              <a:latin typeface="Times New Roman" pitchFamily="18" charset="0"/>
              <a:cs typeface="Times New Roman" pitchFamily="18" charset="0"/>
            </a:endParaRPr>
          </a:p>
        </p:txBody>
      </p:sp>
      <p:sp>
        <p:nvSpPr>
          <p:cNvPr id="12" name="Rectangle 11"/>
          <p:cNvSpPr/>
          <p:nvPr/>
        </p:nvSpPr>
        <p:spPr>
          <a:xfrm>
            <a:off x="6222652" y="3810000"/>
            <a:ext cx="5596404" cy="646331"/>
          </a:xfrm>
          <a:prstGeom prst="rect">
            <a:avLst/>
          </a:prstGeom>
        </p:spPr>
        <p:txBody>
          <a:bodyPr wrap="none">
            <a:spAutoFit/>
          </a:bodyPr>
          <a:lstStyle/>
          <a:p>
            <a:r>
              <a:rPr lang="nl-NL" sz="3600" b="1">
                <a:solidFill>
                  <a:srgbClr val="0000CC"/>
                </a:solidFill>
                <a:latin typeface="Times New Roman" pitchFamily="18" charset="0"/>
                <a:cs typeface="Times New Roman" pitchFamily="18" charset="0"/>
              </a:rPr>
              <a:t>Bạn nhỏ thích về thăm quê.</a:t>
            </a:r>
            <a:endParaRPr lang="en-US" sz="3600" b="1">
              <a:solidFill>
                <a:srgbClr val="0000CC"/>
              </a:solidFill>
              <a:latin typeface="Times New Roman" pitchFamily="18" charset="0"/>
              <a:cs typeface="Times New Roman" pitchFamily="18" charset="0"/>
            </a:endParaRPr>
          </a:p>
        </p:txBody>
      </p:sp>
      <p:sp>
        <p:nvSpPr>
          <p:cNvPr id="13" name="Rectangle 12"/>
          <p:cNvSpPr/>
          <p:nvPr/>
        </p:nvSpPr>
        <p:spPr>
          <a:xfrm>
            <a:off x="5676900" y="4419600"/>
            <a:ext cx="10233819" cy="2308324"/>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Câu </a:t>
            </a:r>
            <a:r>
              <a:rPr lang="en-US" sz="3600" b="1">
                <a:solidFill>
                  <a:srgbClr val="FF0000"/>
                </a:solidFill>
                <a:latin typeface="Times New Roman" pitchFamily="18" charset="0"/>
                <a:cs typeface="Times New Roman" pitchFamily="18" charset="0"/>
              </a:rPr>
              <a:t>2: Những câu thơ sau giúp em hiểu điều gì về bạn nhỏ?</a:t>
            </a:r>
          </a:p>
          <a:p>
            <a:r>
              <a:rPr lang="en-US" sz="3600" b="1" i="1">
                <a:solidFill>
                  <a:srgbClr val="FF0000"/>
                </a:solidFill>
                <a:latin typeface="Times New Roman" pitchFamily="18" charset="0"/>
                <a:cs typeface="Times New Roman" pitchFamily="18" charset="0"/>
              </a:rPr>
              <a:t>Bà em cũng </a:t>
            </a:r>
            <a:r>
              <a:rPr lang="en-US" sz="3600" b="1" i="1" smtClean="0">
                <a:solidFill>
                  <a:srgbClr val="FF0000"/>
                </a:solidFill>
                <a:latin typeface="Times New Roman" pitchFamily="18" charset="0"/>
                <a:cs typeface="Times New Roman" pitchFamily="18" charset="0"/>
              </a:rPr>
              <a:t>mừng </a:t>
            </a:r>
            <a:r>
              <a:rPr lang="en-US" sz="3600" b="1" i="1">
                <a:solidFill>
                  <a:srgbClr val="FF0000"/>
                </a:solidFill>
                <a:latin typeface="Times New Roman" pitchFamily="18" charset="0"/>
                <a:cs typeface="Times New Roman" pitchFamily="18" charset="0"/>
              </a:rPr>
              <a:t>ghê        </a:t>
            </a:r>
            <a:r>
              <a:rPr lang="en-US" sz="3600" b="1" i="1" smtClean="0">
                <a:solidFill>
                  <a:srgbClr val="FF0000"/>
                </a:solidFill>
                <a:latin typeface="Times New Roman" pitchFamily="18" charset="0"/>
                <a:cs typeface="Times New Roman" pitchFamily="18" charset="0"/>
              </a:rPr>
              <a:t>Bà </a:t>
            </a:r>
            <a:r>
              <a:rPr lang="en-US" sz="3600" b="1" i="1">
                <a:solidFill>
                  <a:srgbClr val="FF0000"/>
                </a:solidFill>
                <a:latin typeface="Times New Roman" pitchFamily="18" charset="0"/>
                <a:cs typeface="Times New Roman" pitchFamily="18" charset="0"/>
              </a:rPr>
              <a:t>mỗi năm một gầy</a:t>
            </a:r>
            <a:endParaRPr lang="en-US" sz="3600" b="1">
              <a:solidFill>
                <a:srgbClr val="FF0000"/>
              </a:solidFill>
              <a:latin typeface="Times New Roman" pitchFamily="18" charset="0"/>
              <a:cs typeface="Times New Roman" pitchFamily="18" charset="0"/>
            </a:endParaRPr>
          </a:p>
          <a:p>
            <a:r>
              <a:rPr lang="en-US" sz="3600" b="1" i="1">
                <a:solidFill>
                  <a:srgbClr val="FF0000"/>
                </a:solidFill>
                <a:latin typeface="Times New Roman" pitchFamily="18" charset="0"/>
                <a:cs typeface="Times New Roman" pitchFamily="18" charset="0"/>
              </a:rPr>
              <a:t>Khi thấy em vào ngõ.          </a:t>
            </a:r>
            <a:r>
              <a:rPr lang="en-US" sz="3600" b="1" i="1" smtClean="0">
                <a:solidFill>
                  <a:srgbClr val="FF0000"/>
                </a:solidFill>
                <a:latin typeface="Times New Roman" pitchFamily="18" charset="0"/>
                <a:cs typeface="Times New Roman" pitchFamily="18" charset="0"/>
              </a:rPr>
              <a:t>Chắc </a:t>
            </a:r>
            <a:r>
              <a:rPr lang="en-US" sz="3600" b="1" i="1">
                <a:solidFill>
                  <a:srgbClr val="FF0000"/>
                </a:solidFill>
                <a:latin typeface="Times New Roman" pitchFamily="18" charset="0"/>
                <a:cs typeface="Times New Roman" pitchFamily="18" charset="0"/>
              </a:rPr>
              <a:t>bà luôn vất vả.</a:t>
            </a:r>
            <a:endParaRPr lang="en-US" sz="3600" b="1">
              <a:solidFill>
                <a:srgbClr val="FF0000"/>
              </a:solidFill>
              <a:latin typeface="Times New Roman" pitchFamily="18" charset="0"/>
              <a:cs typeface="Times New Roman" pitchFamily="18" charset="0"/>
            </a:endParaRPr>
          </a:p>
        </p:txBody>
      </p:sp>
      <p:sp>
        <p:nvSpPr>
          <p:cNvPr id="50" name="Rectangle 49"/>
          <p:cNvSpPr/>
          <p:nvPr/>
        </p:nvSpPr>
        <p:spPr>
          <a:xfrm>
            <a:off x="5676901" y="6705600"/>
            <a:ext cx="10233818" cy="2308324"/>
          </a:xfrm>
          <a:prstGeom prst="rect">
            <a:avLst/>
          </a:prstGeom>
        </p:spPr>
        <p:txBody>
          <a:bodyPr wrap="square">
            <a:spAutoFit/>
          </a:bodyPr>
          <a:lstStyle/>
          <a:p>
            <a:r>
              <a:rPr lang="nl-NL" sz="3600" b="1" smtClean="0">
                <a:solidFill>
                  <a:srgbClr val="0000CC"/>
                </a:solidFill>
                <a:latin typeface="Times New Roman" pitchFamily="18" charset="0"/>
                <a:cs typeface="Times New Roman" pitchFamily="18" charset="0"/>
              </a:rPr>
              <a:t>    + </a:t>
            </a:r>
            <a:r>
              <a:rPr lang="nl-NL" sz="3600" b="1">
                <a:solidFill>
                  <a:srgbClr val="0000CC"/>
                </a:solidFill>
                <a:latin typeface="Times New Roman" pitchFamily="18" charset="0"/>
                <a:cs typeface="Times New Roman" pitchFamily="18" charset="0"/>
              </a:rPr>
              <a:t>2 câu đầu: Bạn nhỏ cảm nhận được niềm vui của bà khi được gặp con cháu.</a:t>
            </a:r>
            <a:endParaRPr lang="en-US" sz="3600" b="1">
              <a:solidFill>
                <a:srgbClr val="0000CC"/>
              </a:solidFill>
              <a:latin typeface="Times New Roman" pitchFamily="18" charset="0"/>
              <a:cs typeface="Times New Roman" pitchFamily="18" charset="0"/>
            </a:endParaRPr>
          </a:p>
          <a:p>
            <a:r>
              <a:rPr lang="nl-NL" sz="3600" b="1" smtClean="0">
                <a:solidFill>
                  <a:srgbClr val="0000CC"/>
                </a:solidFill>
                <a:latin typeface="Times New Roman" pitchFamily="18" charset="0"/>
                <a:cs typeface="Times New Roman" pitchFamily="18" charset="0"/>
              </a:rPr>
              <a:t>    + </a:t>
            </a:r>
            <a:r>
              <a:rPr lang="nl-NL" sz="3600" b="1">
                <a:solidFill>
                  <a:srgbClr val="0000CC"/>
                </a:solidFill>
                <a:latin typeface="Times New Roman" pitchFamily="18" charset="0"/>
                <a:cs typeface="Times New Roman" pitchFamily="18" charset="0"/>
              </a:rPr>
              <a:t>2 câu sau: Bạn nhỏ quan tâm tới sức khoẻ của bà, nhận ra bà yếu hơn, biết bà vất vả nhiều.</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963106164"/>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0">
                                            <p:txEl>
                                              <p:pRg st="0" end="0"/>
                                            </p:txEl>
                                          </p:spTgt>
                                        </p:tgtEl>
                                        <p:attrNameLst>
                                          <p:attrName>style.visibility</p:attrName>
                                        </p:attrNameLst>
                                      </p:cBhvr>
                                      <p:to>
                                        <p:strVal val="visible"/>
                                      </p:to>
                                    </p:set>
                                    <p:animEffect transition="in" filter="fade">
                                      <p:cBhvr>
                                        <p:cTn id="22" dur="500"/>
                                        <p:tgtEl>
                                          <p:spTgt spid="5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xEl>
                                              <p:pRg st="1" end="1"/>
                                            </p:txEl>
                                          </p:spTgt>
                                        </p:tgtEl>
                                        <p:attrNameLst>
                                          <p:attrName>style.visibility</p:attrName>
                                        </p:attrNameLst>
                                      </p:cBhvr>
                                      <p:to>
                                        <p:strVal val="visible"/>
                                      </p:to>
                                    </p:set>
                                    <p:animEffect transition="in" filter="fade">
                                      <p:cBhvr>
                                        <p:cTn id="27" dur="500"/>
                                        <p:tgtEl>
                                          <p:spTgt spid="5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99983"/>
            <a:chOff x="1259767" y="1442589"/>
            <a:chExt cx="2319747" cy="699983"/>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1425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85384"/>
            <a:chOff x="1024127" y="1442589"/>
            <a:chExt cx="2877445" cy="685384"/>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1279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Câu 3: Kể những việc làm nói lên tình yêu thương của bà dành cho con cháu.</a:t>
            </a:r>
          </a:p>
        </p:txBody>
      </p:sp>
      <p:sp>
        <p:nvSpPr>
          <p:cNvPr id="44" name="Rectangle 43"/>
          <p:cNvSpPr/>
          <p:nvPr/>
        </p:nvSpPr>
        <p:spPr>
          <a:xfrm>
            <a:off x="581784" y="2895600"/>
            <a:ext cx="3212694"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ỗ</a:t>
            </a:r>
            <a:r>
              <a:rPr lang="en-US" sz="3600" b="1" i="1" smtClean="0">
                <a:solidFill>
                  <a:srgbClr val="0000CC"/>
                </a:solidFill>
                <a:latin typeface="Times New Roman" pitchFamily="18" charset="0"/>
                <a:cs typeface="Times New Roman" pitchFamily="18" charset="0"/>
              </a:rPr>
              <a:t>i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ăm, </a:t>
            </a:r>
            <a:endParaRPr lang="en-US" sz="3600" b="1">
              <a:solidFill>
                <a:srgbClr val="0000CC"/>
              </a:solidFill>
              <a:latin typeface="Times New Roman" pitchFamily="18" charset="0"/>
              <a:cs typeface="Times New Roman" pitchFamily="18" charset="0"/>
            </a:endParaRPr>
          </a:p>
        </p:txBody>
      </p:sp>
      <p:sp>
        <p:nvSpPr>
          <p:cNvPr id="45" name="Rectangle 44"/>
          <p:cNvSpPr/>
          <p:nvPr/>
        </p:nvSpPr>
        <p:spPr>
          <a:xfrm>
            <a:off x="442119" y="5715000"/>
            <a:ext cx="5006181" cy="1200329"/>
          </a:xfrm>
          <a:prstGeom prst="rect">
            <a:avLst/>
          </a:prstGeom>
        </p:spPr>
        <p:txBody>
          <a:bodyPr wrap="square">
            <a:spAutoFit/>
          </a:bodyPr>
          <a:lstStyle/>
          <a:p>
            <a:r>
              <a:rPr lang="en-US" sz="3600" b="1">
                <a:solidFill>
                  <a:srgbClr val="0000CC"/>
                </a:solidFill>
                <a:latin typeface="Times New Roman" pitchFamily="18" charset="0"/>
                <a:cs typeface="Times New Roman" pitchFamily="18" charset="0"/>
              </a:rPr>
              <a:t>Nghỉ hè</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em thích </a:t>
            </a:r>
            <a:r>
              <a:rPr lang="en-US" sz="3600" b="1" smtClean="0">
                <a:solidFill>
                  <a:srgbClr val="0000CC"/>
                </a:solidFill>
                <a:latin typeface="Times New Roman" pitchFamily="18" charset="0"/>
                <a:cs typeface="Times New Roman" pitchFamily="18" charset="0"/>
              </a:rPr>
              <a:t>nhất</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r>
              <a:rPr lang="en-US" sz="3600" b="1">
                <a:solidFill>
                  <a:srgbClr val="0000CC"/>
                </a:solidFill>
                <a:latin typeface="Times New Roman" pitchFamily="18" charset="0"/>
                <a:cs typeface="Times New Roman" pitchFamily="18" charset="0"/>
              </a:rPr>
              <a:t>Được theo mẹ về quê</a:t>
            </a:r>
            <a:r>
              <a:rPr lang="en-US" sz="3600" b="1">
                <a:solidFill>
                  <a:srgbClr val="FF0000"/>
                </a:solidFill>
                <a:latin typeface="Times New Roman" pitchFamily="18" charset="0"/>
                <a:cs typeface="Times New Roman" pitchFamily="18" charset="0"/>
              </a:rPr>
              <a:t>/</a:t>
            </a:r>
          </a:p>
        </p:txBody>
      </p:sp>
      <p:sp>
        <p:nvSpPr>
          <p:cNvPr id="46" name="Rectangle 45"/>
          <p:cNvSpPr/>
          <p:nvPr/>
        </p:nvSpPr>
        <p:spPr>
          <a:xfrm>
            <a:off x="2789479" y="2917091"/>
            <a:ext cx="2681840" cy="646331"/>
          </a:xfrm>
          <a:prstGeom prst="rect">
            <a:avLst/>
          </a:prstGeom>
        </p:spPr>
        <p:txBody>
          <a:bodyPr wrap="square">
            <a:spAutoFit/>
          </a:bodyPr>
          <a:lstStyle/>
          <a:p>
            <a:pPr algn="just"/>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uôn v</a:t>
            </a:r>
            <a:r>
              <a:rPr lang="en-US" sz="3600" b="1" i="1" smtClean="0">
                <a:solidFill>
                  <a:srgbClr val="FF0000"/>
                </a:solidFill>
                <a:latin typeface="Times New Roman" pitchFamily="18" charset="0"/>
                <a:cs typeface="Times New Roman" pitchFamily="18" charset="0"/>
              </a:rPr>
              <a:t>ất</a:t>
            </a:r>
            <a:r>
              <a:rPr lang="en-US" sz="3600" b="1" i="1" smtClean="0">
                <a:solidFill>
                  <a:srgbClr val="0000CC"/>
                </a:solidFill>
                <a:latin typeface="Times New Roman" pitchFamily="18" charset="0"/>
                <a:cs typeface="Times New Roman" pitchFamily="18" charset="0"/>
              </a:rPr>
              <a:t> vả, </a:t>
            </a:r>
            <a:endParaRPr lang="en-US" sz="3600" b="1">
              <a:solidFill>
                <a:srgbClr val="0000CC"/>
              </a:solidFill>
              <a:latin typeface="Times New Roman" pitchFamily="18" charset="0"/>
              <a:cs typeface="Times New Roman" pitchFamily="18" charset="0"/>
            </a:endParaRPr>
          </a:p>
        </p:txBody>
      </p:sp>
      <p:sp>
        <p:nvSpPr>
          <p:cNvPr id="47" name="Rectangle 46"/>
          <p:cNvSpPr/>
          <p:nvPr/>
        </p:nvSpPr>
        <p:spPr>
          <a:xfrm>
            <a:off x="302419" y="3624977"/>
            <a:ext cx="35052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chẳng mấy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úc, </a:t>
            </a:r>
            <a:endParaRPr lang="en-US" sz="3600" b="1">
              <a:solidFill>
                <a:srgbClr val="0000CC"/>
              </a:solidFill>
              <a:latin typeface="Times New Roman" pitchFamily="18" charset="0"/>
              <a:cs typeface="Times New Roman" pitchFamily="18" charset="0"/>
            </a:endParaRPr>
          </a:p>
        </p:txBody>
      </p:sp>
      <p:sp>
        <p:nvSpPr>
          <p:cNvPr id="48" name="Rectangle 47"/>
          <p:cNvSpPr/>
          <p:nvPr/>
        </p:nvSpPr>
        <p:spPr>
          <a:xfrm>
            <a:off x="3337719" y="3631597"/>
            <a:ext cx="2262982"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nh</a:t>
            </a:r>
            <a:r>
              <a:rPr lang="en-US" sz="3600" b="1" i="1" smtClean="0">
                <a:solidFill>
                  <a:srgbClr val="FF0000"/>
                </a:solidFill>
                <a:latin typeface="Times New Roman" pitchFamily="18" charset="0"/>
                <a:cs typeface="Times New Roman" pitchFamily="18" charset="0"/>
              </a:rPr>
              <a:t>ễ </a:t>
            </a:r>
            <a:r>
              <a:rPr lang="en-US" sz="3600" b="1" i="1" smtClean="0">
                <a:solidFill>
                  <a:srgbClr val="0000CC"/>
                </a:solidFill>
                <a:latin typeface="Times New Roman" pitchFamily="18" charset="0"/>
                <a:cs typeface="Times New Roman" pitchFamily="18" charset="0"/>
              </a:rPr>
              <a:t>nhại </a:t>
            </a:r>
            <a:endParaRPr lang="en-US" sz="3600" b="1">
              <a:solidFill>
                <a:srgbClr val="0000CC"/>
              </a:solidFill>
              <a:latin typeface="Times New Roman" pitchFamily="18" charset="0"/>
              <a:cs typeface="Times New Roman" pitchFamily="18" charset="0"/>
            </a:endParaRPr>
          </a:p>
        </p:txBody>
      </p:sp>
      <p:sp>
        <p:nvSpPr>
          <p:cNvPr id="49" name="Rectangle 48"/>
          <p:cNvSpPr/>
          <p:nvPr/>
        </p:nvSpPr>
        <p:spPr>
          <a:xfrm>
            <a:off x="442119" y="4377722"/>
            <a:ext cx="3921908"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qu</a:t>
            </a:r>
            <a:r>
              <a:rPr lang="en-US" sz="3600" b="1" i="1" smtClean="0">
                <a:solidFill>
                  <a:srgbClr val="FF0000"/>
                </a:solidFill>
                <a:latin typeface="Times New Roman" pitchFamily="18" charset="0"/>
                <a:cs typeface="Times New Roman" pitchFamily="18" charset="0"/>
              </a:rPr>
              <a:t>ạt</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iền tay </a:t>
            </a:r>
            <a:endParaRPr lang="en-US" sz="3600" b="1">
              <a:solidFill>
                <a:srgbClr val="0000CC"/>
              </a:solidFill>
              <a:latin typeface="Times New Roman" pitchFamily="18" charset="0"/>
              <a:cs typeface="Times New Roman" pitchFamily="18" charset="0"/>
            </a:endParaRPr>
          </a:p>
        </p:txBody>
      </p:sp>
      <p:sp>
        <p:nvSpPr>
          <p:cNvPr id="12" name="Rectangle 11"/>
          <p:cNvSpPr/>
          <p:nvPr/>
        </p:nvSpPr>
        <p:spPr>
          <a:xfrm>
            <a:off x="5776119" y="4133165"/>
            <a:ext cx="10058399" cy="4745915"/>
          </a:xfrm>
          <a:prstGeom prst="rect">
            <a:avLst/>
          </a:prstGeom>
        </p:spPr>
        <p:txBody>
          <a:bodyPr wrap="square">
            <a:spAutoFit/>
          </a:bodyPr>
          <a:lstStyle/>
          <a:p>
            <a:pPr algn="just">
              <a:lnSpc>
                <a:spcPct val="120000"/>
              </a:lnSpc>
            </a:pPr>
            <a:r>
              <a:rPr lang="nl-NL" sz="3600" b="1" smtClean="0">
                <a:solidFill>
                  <a:srgbClr val="0000CC"/>
                </a:solidFill>
                <a:latin typeface="Times New Roman" pitchFamily="18" charset="0"/>
                <a:cs typeface="Times New Roman" pitchFamily="18" charset="0"/>
              </a:rPr>
              <a:t>    Vườn </a:t>
            </a:r>
            <a:r>
              <a:rPr lang="nl-NL" sz="3600" b="1">
                <a:solidFill>
                  <a:srgbClr val="0000CC"/>
                </a:solidFill>
                <a:latin typeface="Times New Roman" pitchFamily="18" charset="0"/>
                <a:cs typeface="Times New Roman" pitchFamily="18" charset="0"/>
              </a:rPr>
              <a:t>bà có nhiều quả...cho cháu về ra hái: Thể hiện bà luôn nghĩ đến con cháu, muốn dành hết cho con cháu.</a:t>
            </a:r>
            <a:endParaRPr lang="en-US" sz="3600" b="1">
              <a:solidFill>
                <a:srgbClr val="0000CC"/>
              </a:solidFill>
              <a:latin typeface="Times New Roman" pitchFamily="18" charset="0"/>
              <a:cs typeface="Times New Roman" pitchFamily="18" charset="0"/>
            </a:endParaRPr>
          </a:p>
          <a:p>
            <a:pPr algn="just">
              <a:lnSpc>
                <a:spcPct val="120000"/>
              </a:lnSpc>
            </a:pPr>
            <a:r>
              <a:rPr lang="nl-NL" sz="3600" b="1" smtClean="0">
                <a:solidFill>
                  <a:srgbClr val="0000CC"/>
                </a:solidFill>
                <a:latin typeface="Times New Roman" pitchFamily="18" charset="0"/>
                <a:cs typeface="Times New Roman" pitchFamily="18" charset="0"/>
              </a:rPr>
              <a:t>    Em </a:t>
            </a:r>
            <a:r>
              <a:rPr lang="nl-NL" sz="3600" b="1">
                <a:solidFill>
                  <a:srgbClr val="0000CC"/>
                </a:solidFill>
                <a:latin typeface="Times New Roman" pitchFamily="18" charset="0"/>
                <a:cs typeface="Times New Roman" pitchFamily="18" charset="0"/>
              </a:rPr>
              <a:t>mồ hôi... quạt liền tay: thể hiện bà yêu thương cháu, chăm sóc từng li, từng tí.</a:t>
            </a:r>
            <a:endParaRPr lang="en-US" sz="3600" b="1">
              <a:solidFill>
                <a:srgbClr val="0000CC"/>
              </a:solidFill>
              <a:latin typeface="Times New Roman" pitchFamily="18" charset="0"/>
              <a:cs typeface="Times New Roman" pitchFamily="18" charset="0"/>
            </a:endParaRPr>
          </a:p>
          <a:p>
            <a:pPr algn="just">
              <a:lnSpc>
                <a:spcPct val="120000"/>
              </a:lnSpc>
            </a:pPr>
            <a:r>
              <a:rPr lang="nl-NL" sz="3600" b="1">
                <a:solidFill>
                  <a:srgbClr val="0000CC"/>
                </a:solidFill>
                <a:latin typeface="Times New Roman" pitchFamily="18" charset="0"/>
                <a:cs typeface="Times New Roman" pitchFamily="18" charset="0"/>
              </a:rPr>
              <a:t>Thoáng nghe...chập chờn: Bà kể chuyện...điều mà các cháu nhỏ thích.</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275346901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2" name="Rectangle 41"/>
          <p:cNvSpPr/>
          <p:nvPr/>
        </p:nvSpPr>
        <p:spPr>
          <a:xfrm>
            <a:off x="5600701" y="2743200"/>
            <a:ext cx="10233818" cy="1200329"/>
          </a:xfrm>
          <a:prstGeom prst="rect">
            <a:avLst/>
          </a:prstGeom>
        </p:spPr>
        <p:txBody>
          <a:bodyPr wrap="square">
            <a:spAutoFit/>
          </a:bodyPr>
          <a:lstStyle/>
          <a:p>
            <a:pPr algn="just"/>
            <a:r>
              <a:rPr lang="en-US" sz="3600" b="1" smtClean="0">
                <a:solidFill>
                  <a:srgbClr val="FF0000"/>
                </a:solidFill>
                <a:latin typeface="Times New Roman" pitchFamily="18" charset="0"/>
                <a:cs typeface="Times New Roman" pitchFamily="18" charset="0"/>
              </a:rPr>
              <a:t>     </a:t>
            </a:r>
            <a:r>
              <a:rPr lang="en-US" sz="3600" b="1">
                <a:solidFill>
                  <a:srgbClr val="FF0000"/>
                </a:solidFill>
                <a:latin typeface="Times New Roman" pitchFamily="18" charset="0"/>
                <a:cs typeface="Times New Roman" pitchFamily="18" charset="0"/>
              </a:rPr>
              <a:t>Câu 4: Theo em, vì sao bạn nhỏ thấy vui thích trong kì nghỉ hè ở quê?</a:t>
            </a:r>
          </a:p>
        </p:txBody>
      </p:sp>
      <p:sp>
        <p:nvSpPr>
          <p:cNvPr id="44" name="Rectangle 43"/>
          <p:cNvSpPr/>
          <p:nvPr/>
        </p:nvSpPr>
        <p:spPr>
          <a:xfrm>
            <a:off x="581784" y="2895600"/>
            <a:ext cx="3212694"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ỗ</a:t>
            </a:r>
            <a:r>
              <a:rPr lang="en-US" sz="3600" b="1" i="1" smtClean="0">
                <a:solidFill>
                  <a:srgbClr val="0000CC"/>
                </a:solidFill>
                <a:latin typeface="Times New Roman" pitchFamily="18" charset="0"/>
                <a:cs typeface="Times New Roman" pitchFamily="18" charset="0"/>
              </a:rPr>
              <a:t>i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ăm, </a:t>
            </a:r>
            <a:endParaRPr lang="en-US" sz="3600" b="1">
              <a:solidFill>
                <a:srgbClr val="0000CC"/>
              </a:solidFill>
              <a:latin typeface="Times New Roman" pitchFamily="18" charset="0"/>
              <a:cs typeface="Times New Roman" pitchFamily="18" charset="0"/>
            </a:endParaRPr>
          </a:p>
        </p:txBody>
      </p:sp>
      <p:sp>
        <p:nvSpPr>
          <p:cNvPr id="45" name="Rectangle 44"/>
          <p:cNvSpPr/>
          <p:nvPr/>
        </p:nvSpPr>
        <p:spPr>
          <a:xfrm>
            <a:off x="442119" y="5715000"/>
            <a:ext cx="5006181" cy="1200329"/>
          </a:xfrm>
          <a:prstGeom prst="rect">
            <a:avLst/>
          </a:prstGeom>
        </p:spPr>
        <p:txBody>
          <a:bodyPr wrap="square">
            <a:spAutoFit/>
          </a:bodyPr>
          <a:lstStyle/>
          <a:p>
            <a:r>
              <a:rPr lang="en-US" sz="3600" b="1">
                <a:solidFill>
                  <a:srgbClr val="0000CC"/>
                </a:solidFill>
                <a:latin typeface="Times New Roman" pitchFamily="18" charset="0"/>
                <a:cs typeface="Times New Roman" pitchFamily="18" charset="0"/>
              </a:rPr>
              <a:t>Nghỉ hè</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em thích </a:t>
            </a:r>
            <a:r>
              <a:rPr lang="en-US" sz="3600" b="1" smtClean="0">
                <a:solidFill>
                  <a:srgbClr val="0000CC"/>
                </a:solidFill>
                <a:latin typeface="Times New Roman" pitchFamily="18" charset="0"/>
                <a:cs typeface="Times New Roman" pitchFamily="18" charset="0"/>
              </a:rPr>
              <a:t>nhất</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r>
              <a:rPr lang="en-US" sz="3600" b="1">
                <a:solidFill>
                  <a:srgbClr val="0000CC"/>
                </a:solidFill>
                <a:latin typeface="Times New Roman" pitchFamily="18" charset="0"/>
                <a:cs typeface="Times New Roman" pitchFamily="18" charset="0"/>
              </a:rPr>
              <a:t>Được theo mẹ về quê</a:t>
            </a:r>
            <a:r>
              <a:rPr lang="en-US" sz="3600" b="1">
                <a:solidFill>
                  <a:srgbClr val="FF0000"/>
                </a:solidFill>
                <a:latin typeface="Times New Roman" pitchFamily="18" charset="0"/>
                <a:cs typeface="Times New Roman" pitchFamily="18" charset="0"/>
              </a:rPr>
              <a:t>/</a:t>
            </a:r>
          </a:p>
        </p:txBody>
      </p:sp>
      <p:sp>
        <p:nvSpPr>
          <p:cNvPr id="46" name="Rectangle 45"/>
          <p:cNvSpPr/>
          <p:nvPr/>
        </p:nvSpPr>
        <p:spPr>
          <a:xfrm>
            <a:off x="2789479" y="2917091"/>
            <a:ext cx="2681840" cy="646331"/>
          </a:xfrm>
          <a:prstGeom prst="rect">
            <a:avLst/>
          </a:prstGeom>
        </p:spPr>
        <p:txBody>
          <a:bodyPr wrap="square">
            <a:spAutoFit/>
          </a:bodyPr>
          <a:lstStyle/>
          <a:p>
            <a:pPr algn="just"/>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uôn v</a:t>
            </a:r>
            <a:r>
              <a:rPr lang="en-US" sz="3600" b="1" i="1" smtClean="0">
                <a:solidFill>
                  <a:srgbClr val="FF0000"/>
                </a:solidFill>
                <a:latin typeface="Times New Roman" pitchFamily="18" charset="0"/>
                <a:cs typeface="Times New Roman" pitchFamily="18" charset="0"/>
              </a:rPr>
              <a:t>ất</a:t>
            </a:r>
            <a:r>
              <a:rPr lang="en-US" sz="3600" b="1" i="1" smtClean="0">
                <a:solidFill>
                  <a:srgbClr val="0000CC"/>
                </a:solidFill>
                <a:latin typeface="Times New Roman" pitchFamily="18" charset="0"/>
                <a:cs typeface="Times New Roman" pitchFamily="18" charset="0"/>
              </a:rPr>
              <a:t> vả, </a:t>
            </a:r>
            <a:endParaRPr lang="en-US" sz="3600" b="1">
              <a:solidFill>
                <a:srgbClr val="0000CC"/>
              </a:solidFill>
              <a:latin typeface="Times New Roman" pitchFamily="18" charset="0"/>
              <a:cs typeface="Times New Roman" pitchFamily="18" charset="0"/>
            </a:endParaRPr>
          </a:p>
        </p:txBody>
      </p:sp>
      <p:sp>
        <p:nvSpPr>
          <p:cNvPr id="47" name="Rectangle 46"/>
          <p:cNvSpPr/>
          <p:nvPr/>
        </p:nvSpPr>
        <p:spPr>
          <a:xfrm>
            <a:off x="302419" y="3624977"/>
            <a:ext cx="35052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chẳng mấy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úc, </a:t>
            </a:r>
            <a:endParaRPr lang="en-US" sz="3600" b="1">
              <a:solidFill>
                <a:srgbClr val="0000CC"/>
              </a:solidFill>
              <a:latin typeface="Times New Roman" pitchFamily="18" charset="0"/>
              <a:cs typeface="Times New Roman" pitchFamily="18" charset="0"/>
            </a:endParaRPr>
          </a:p>
        </p:txBody>
      </p:sp>
      <p:sp>
        <p:nvSpPr>
          <p:cNvPr id="48" name="Rectangle 47"/>
          <p:cNvSpPr/>
          <p:nvPr/>
        </p:nvSpPr>
        <p:spPr>
          <a:xfrm>
            <a:off x="3337719" y="3631597"/>
            <a:ext cx="2262982"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nh</a:t>
            </a:r>
            <a:r>
              <a:rPr lang="en-US" sz="3600" b="1" i="1" smtClean="0">
                <a:solidFill>
                  <a:srgbClr val="FF0000"/>
                </a:solidFill>
                <a:latin typeface="Times New Roman" pitchFamily="18" charset="0"/>
                <a:cs typeface="Times New Roman" pitchFamily="18" charset="0"/>
              </a:rPr>
              <a:t>ễ </a:t>
            </a:r>
            <a:r>
              <a:rPr lang="en-US" sz="3600" b="1" i="1" smtClean="0">
                <a:solidFill>
                  <a:srgbClr val="0000CC"/>
                </a:solidFill>
                <a:latin typeface="Times New Roman" pitchFamily="18" charset="0"/>
                <a:cs typeface="Times New Roman" pitchFamily="18" charset="0"/>
              </a:rPr>
              <a:t>nhại </a:t>
            </a:r>
            <a:endParaRPr lang="en-US" sz="3600" b="1">
              <a:solidFill>
                <a:srgbClr val="0000CC"/>
              </a:solidFill>
              <a:latin typeface="Times New Roman" pitchFamily="18" charset="0"/>
              <a:cs typeface="Times New Roman" pitchFamily="18" charset="0"/>
            </a:endParaRPr>
          </a:p>
        </p:txBody>
      </p:sp>
      <p:sp>
        <p:nvSpPr>
          <p:cNvPr id="49" name="Rectangle 48"/>
          <p:cNvSpPr/>
          <p:nvPr/>
        </p:nvSpPr>
        <p:spPr>
          <a:xfrm>
            <a:off x="442119" y="4377722"/>
            <a:ext cx="3921908"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qu</a:t>
            </a:r>
            <a:r>
              <a:rPr lang="en-US" sz="3600" b="1" i="1" smtClean="0">
                <a:solidFill>
                  <a:srgbClr val="FF0000"/>
                </a:solidFill>
                <a:latin typeface="Times New Roman" pitchFamily="18" charset="0"/>
                <a:cs typeface="Times New Roman" pitchFamily="18" charset="0"/>
              </a:rPr>
              <a:t>ạt</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iền tay </a:t>
            </a:r>
            <a:endParaRPr lang="en-US" sz="3600" b="1">
              <a:solidFill>
                <a:srgbClr val="0000CC"/>
              </a:solidFill>
              <a:latin typeface="Times New Roman" pitchFamily="18" charset="0"/>
              <a:cs typeface="Times New Roman" pitchFamily="18" charset="0"/>
            </a:endParaRPr>
          </a:p>
        </p:txBody>
      </p:sp>
      <p:sp>
        <p:nvSpPr>
          <p:cNvPr id="12" name="Rectangle 11"/>
          <p:cNvSpPr/>
          <p:nvPr/>
        </p:nvSpPr>
        <p:spPr>
          <a:xfrm>
            <a:off x="5776119" y="3970100"/>
            <a:ext cx="10058399" cy="1363900"/>
          </a:xfrm>
          <a:prstGeom prst="rect">
            <a:avLst/>
          </a:prstGeom>
        </p:spPr>
        <p:txBody>
          <a:bodyPr wrap="square">
            <a:spAutoFit/>
          </a:bodyPr>
          <a:lstStyle/>
          <a:p>
            <a:pPr algn="just">
              <a:lnSpc>
                <a:spcPct val="120000"/>
              </a:lnSpc>
            </a:pPr>
            <a:r>
              <a:rPr lang="nl-NL" sz="3600" b="1" smtClean="0">
                <a:solidFill>
                  <a:srgbClr val="0000CC"/>
                </a:solidFill>
                <a:latin typeface="Times New Roman" pitchFamily="18" charset="0"/>
                <a:cs typeface="Times New Roman" pitchFamily="18" charset="0"/>
              </a:rPr>
              <a:t>    </a:t>
            </a:r>
            <a:r>
              <a:rPr lang="nl-NL" sz="3600" b="1">
                <a:solidFill>
                  <a:srgbClr val="0000CC"/>
                </a:solidFill>
                <a:latin typeface="Times New Roman" pitchFamily="18" charset="0"/>
                <a:cs typeface="Times New Roman" pitchFamily="18" charset="0"/>
              </a:rPr>
              <a:t>Được bà chăm sóc, yêu thương; có nhiều trái cây ngon; được bà kể chuyện,...</a:t>
            </a:r>
            <a:endParaRPr lang="en-US" sz="3600" b="1">
              <a:solidFill>
                <a:srgbClr val="0000CC"/>
              </a:solidFill>
              <a:latin typeface="Times New Roman" pitchFamily="18" charset="0"/>
              <a:cs typeface="Times New Roman" pitchFamily="18" charset="0"/>
            </a:endParaRPr>
          </a:p>
        </p:txBody>
      </p:sp>
    </p:spTree>
    <p:extLst>
      <p:ext uri="{BB962C8B-B14F-4D97-AF65-F5344CB8AC3E}">
        <p14:creationId xmlns:p14="http://schemas.microsoft.com/office/powerpoint/2010/main" val="42266086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p:cNvGrpSpPr/>
          <p:nvPr/>
        </p:nvGrpSpPr>
        <p:grpSpPr>
          <a:xfrm>
            <a:off x="4617134" y="149573"/>
            <a:ext cx="7013458" cy="1117345"/>
            <a:chOff x="4539228" y="210532"/>
            <a:chExt cx="6895119" cy="1117345"/>
          </a:xfrm>
        </p:grpSpPr>
        <p:grpSp>
          <p:nvGrpSpPr>
            <p:cNvPr id="15" name="Group 14"/>
            <p:cNvGrpSpPr/>
            <p:nvPr/>
          </p:nvGrpSpPr>
          <p:grpSpPr>
            <a:xfrm>
              <a:off x="4539228" y="210532"/>
              <a:ext cx="6895119" cy="1117345"/>
              <a:chOff x="4539228" y="210532"/>
              <a:chExt cx="6895119" cy="1117345"/>
            </a:xfrm>
          </p:grpSpPr>
          <p:sp>
            <p:nvSpPr>
              <p:cNvPr id="17" name="TextBox 16"/>
              <p:cNvSpPr txBox="1"/>
              <p:nvPr/>
            </p:nvSpPr>
            <p:spPr>
              <a:xfrm>
                <a:off x="4539228" y="210532"/>
                <a:ext cx="6895119" cy="646331"/>
              </a:xfrm>
              <a:prstGeom prst="rect">
                <a:avLst/>
              </a:prstGeom>
              <a:noFill/>
            </p:spPr>
            <p:txBody>
              <a:bodyPr wrap="none" rtlCol="0">
                <a:spAutoFit/>
              </a:bodyPr>
              <a:lstStyle/>
              <a:p>
                <a:r>
                  <a:rPr lang="en-US" sz="3600" smtClean="0">
                    <a:solidFill>
                      <a:srgbClr val="0000CC"/>
                    </a:solidFill>
                    <a:latin typeface="Times New Roman" pitchFamily="18" charset="0"/>
                    <a:cs typeface="Times New Roman" pitchFamily="18" charset="0"/>
                  </a:rPr>
                  <a:t>Thứ……ngày…..tháng…..năm…….</a:t>
                </a:r>
                <a:endParaRPr lang="en-US" sz="3600">
                  <a:solidFill>
                    <a:srgbClr val="0000CC"/>
                  </a:solidFill>
                  <a:latin typeface="Times New Roman" pitchFamily="18" charset="0"/>
                  <a:cs typeface="Times New Roman" pitchFamily="18" charset="0"/>
                </a:endParaRPr>
              </a:p>
            </p:txBody>
          </p:sp>
          <p:sp>
            <p:nvSpPr>
              <p:cNvPr id="18" name="TextBox 17"/>
              <p:cNvSpPr txBox="1"/>
              <p:nvPr/>
            </p:nvSpPr>
            <p:spPr>
              <a:xfrm>
                <a:off x="6651116" y="743102"/>
                <a:ext cx="2564962" cy="584775"/>
              </a:xfrm>
              <a:prstGeom prst="rect">
                <a:avLst/>
              </a:prstGeom>
              <a:noFill/>
            </p:spPr>
            <p:txBody>
              <a:bodyPr wrap="none" rtlCol="0">
                <a:spAutoFit/>
              </a:bodyPr>
              <a:lstStyle/>
              <a:p>
                <a:r>
                  <a:rPr lang="en-US" sz="3200" b="1" smtClean="0">
                    <a:solidFill>
                      <a:srgbClr val="FF0066"/>
                    </a:solidFill>
                    <a:latin typeface="Times New Roman" pitchFamily="18" charset="0"/>
                    <a:cs typeface="Times New Roman" pitchFamily="18" charset="0"/>
                  </a:rPr>
                  <a:t>TIẾNG VIỆT</a:t>
                </a:r>
                <a:endParaRPr lang="en-US" sz="3200" b="1">
                  <a:solidFill>
                    <a:srgbClr val="FF0066"/>
                  </a:solidFill>
                  <a:latin typeface="Times New Roman" pitchFamily="18" charset="0"/>
                  <a:cs typeface="Times New Roman" pitchFamily="18" charset="0"/>
                </a:endParaRPr>
              </a:p>
            </p:txBody>
          </p:sp>
        </p:grpSp>
        <p:cxnSp>
          <p:nvCxnSpPr>
            <p:cNvPr id="16" name="Straight Connector 15"/>
            <p:cNvCxnSpPr/>
            <p:nvPr/>
          </p:nvCxnSpPr>
          <p:spPr>
            <a:xfrm>
              <a:off x="6826235" y="1288554"/>
              <a:ext cx="219456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19" name="Text Box 14"/>
          <p:cNvSpPr txBox="1">
            <a:spLocks noChangeArrowheads="1"/>
          </p:cNvSpPr>
          <p:nvPr/>
        </p:nvSpPr>
        <p:spPr bwMode="auto">
          <a:xfrm>
            <a:off x="6222652" y="1266918"/>
            <a:ext cx="3673703" cy="63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3200" b="1" smtClean="0">
                <a:solidFill>
                  <a:srgbClr val="0000CC"/>
                </a:solidFill>
                <a:effectLst>
                  <a:outerShdw blurRad="38100" dist="38100" dir="2700000" algn="tl">
                    <a:srgbClr val="000000">
                      <a:alpha val="43137"/>
                    </a:srgbClr>
                  </a:outerShdw>
                </a:effectLst>
                <a:latin typeface="Times New Roman" pitchFamily="18" charset="0"/>
              </a:rPr>
              <a:t>VỀ THĂM QUÊ</a:t>
            </a:r>
          </a:p>
        </p:txBody>
      </p:sp>
      <p:cxnSp>
        <p:nvCxnSpPr>
          <p:cNvPr id="26" name="Straight Connector 25"/>
          <p:cNvCxnSpPr/>
          <p:nvPr/>
        </p:nvCxnSpPr>
        <p:spPr>
          <a:xfrm>
            <a:off x="5448300" y="2667000"/>
            <a:ext cx="0" cy="5029200"/>
          </a:xfrm>
          <a:prstGeom prst="line">
            <a:avLst/>
          </a:prstGeom>
          <a:ln>
            <a:solidFill>
              <a:srgbClr val="0000CC"/>
            </a:solidFill>
          </a:ln>
        </p:spPr>
        <p:style>
          <a:lnRef idx="2">
            <a:schemeClr val="dk1"/>
          </a:lnRef>
          <a:fillRef idx="0">
            <a:schemeClr val="dk1"/>
          </a:fillRef>
          <a:effectRef idx="1">
            <a:schemeClr val="dk1"/>
          </a:effectRef>
          <a:fontRef idx="minor">
            <a:schemeClr val="tx1"/>
          </a:fontRef>
        </p:style>
      </p:cxnSp>
      <p:grpSp>
        <p:nvGrpSpPr>
          <p:cNvPr id="27" name="Group 26"/>
          <p:cNvGrpSpPr/>
          <p:nvPr/>
        </p:nvGrpSpPr>
        <p:grpSpPr>
          <a:xfrm>
            <a:off x="1718225" y="1891336"/>
            <a:ext cx="2319747" cy="654607"/>
            <a:chOff x="1259767" y="1442589"/>
            <a:chExt cx="2319747" cy="654607"/>
          </a:xfrm>
        </p:grpSpPr>
        <p:sp>
          <p:nvSpPr>
            <p:cNvPr id="28" name="Rectangle 27"/>
            <p:cNvSpPr/>
            <p:nvPr/>
          </p:nvSpPr>
          <p:spPr>
            <a:xfrm>
              <a:off x="1259767" y="1442589"/>
              <a:ext cx="2319747"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Luyện đọc</a:t>
              </a:r>
              <a:endParaRPr lang="en-US" sz="3800" b="1">
                <a:ln w="11430"/>
                <a:solidFill>
                  <a:srgbClr val="0000FF"/>
                </a:solidFill>
                <a:latin typeface="Times New Roman" pitchFamily="18" charset="0"/>
                <a:cs typeface="Times New Roman" pitchFamily="18" charset="0"/>
              </a:endParaRPr>
            </a:p>
          </p:txBody>
        </p:sp>
        <p:cxnSp>
          <p:nvCxnSpPr>
            <p:cNvPr id="29" name="Straight Connector 28"/>
            <p:cNvCxnSpPr/>
            <p:nvPr/>
          </p:nvCxnSpPr>
          <p:spPr>
            <a:xfrm>
              <a:off x="1338517" y="2091772"/>
              <a:ext cx="2209800"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grpSp>
        <p:nvGrpSpPr>
          <p:cNvPr id="30" name="Group 29"/>
          <p:cNvGrpSpPr/>
          <p:nvPr/>
        </p:nvGrpSpPr>
        <p:grpSpPr>
          <a:xfrm>
            <a:off x="8753147" y="1907107"/>
            <a:ext cx="2877445" cy="654607"/>
            <a:chOff x="1024127" y="1442589"/>
            <a:chExt cx="2877445" cy="654607"/>
          </a:xfrm>
        </p:grpSpPr>
        <p:sp>
          <p:nvSpPr>
            <p:cNvPr id="31" name="Rectangle 30"/>
            <p:cNvSpPr/>
            <p:nvPr/>
          </p:nvSpPr>
          <p:spPr>
            <a:xfrm>
              <a:off x="1024127" y="1442589"/>
              <a:ext cx="2791030" cy="654607"/>
            </a:xfrm>
            <a:prstGeom prst="rect">
              <a:avLst/>
            </a:prstGeom>
            <a:noFill/>
          </p:spPr>
          <p:txBody>
            <a:bodyPr wrap="none" lIns="69156" tIns="34578" rIns="69156" bIns="34578">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800" b="1" smtClean="0">
                  <a:ln w="11430"/>
                  <a:solidFill>
                    <a:srgbClr val="0000FF"/>
                  </a:solidFill>
                  <a:latin typeface="Times New Roman" pitchFamily="18" charset="0"/>
                  <a:cs typeface="Times New Roman" pitchFamily="18" charset="0"/>
                </a:rPr>
                <a:t>Tìm hiểu bài</a:t>
              </a:r>
              <a:endParaRPr lang="en-US" sz="3800" b="1">
                <a:ln w="11430"/>
                <a:solidFill>
                  <a:srgbClr val="0000FF"/>
                </a:solidFill>
                <a:latin typeface="Times New Roman" pitchFamily="18" charset="0"/>
                <a:cs typeface="Times New Roman" pitchFamily="18" charset="0"/>
              </a:endParaRPr>
            </a:p>
          </p:txBody>
        </p:sp>
        <p:cxnSp>
          <p:nvCxnSpPr>
            <p:cNvPr id="32" name="Straight Connector 31"/>
            <p:cNvCxnSpPr/>
            <p:nvPr/>
          </p:nvCxnSpPr>
          <p:spPr>
            <a:xfrm>
              <a:off x="1095099" y="2064473"/>
              <a:ext cx="2806473"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grpSp>
      <p:sp>
        <p:nvSpPr>
          <p:cNvPr id="44" name="Rectangle 43"/>
          <p:cNvSpPr/>
          <p:nvPr/>
        </p:nvSpPr>
        <p:spPr>
          <a:xfrm>
            <a:off x="581784" y="2895600"/>
            <a:ext cx="3212694"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m</a:t>
            </a:r>
            <a:r>
              <a:rPr lang="en-US" sz="3600" b="1" i="1" smtClean="0">
                <a:solidFill>
                  <a:srgbClr val="FF0000"/>
                </a:solidFill>
                <a:latin typeface="Times New Roman" pitchFamily="18" charset="0"/>
                <a:cs typeface="Times New Roman" pitchFamily="18" charset="0"/>
              </a:rPr>
              <a:t>ỗ</a:t>
            </a:r>
            <a:r>
              <a:rPr lang="en-US" sz="3600" b="1" i="1" smtClean="0">
                <a:solidFill>
                  <a:srgbClr val="0000CC"/>
                </a:solidFill>
                <a:latin typeface="Times New Roman" pitchFamily="18" charset="0"/>
                <a:cs typeface="Times New Roman" pitchFamily="18" charset="0"/>
              </a:rPr>
              <a:t>i </a:t>
            </a:r>
            <a:r>
              <a:rPr lang="en-US" sz="3600" b="1" i="1" smtClean="0">
                <a:solidFill>
                  <a:srgbClr val="FF0000"/>
                </a:solidFill>
                <a:latin typeface="Times New Roman" pitchFamily="18" charset="0"/>
                <a:cs typeface="Times New Roman" pitchFamily="18" charset="0"/>
              </a:rPr>
              <a:t>n</a:t>
            </a:r>
            <a:r>
              <a:rPr lang="en-US" sz="3600" b="1" i="1" smtClean="0">
                <a:solidFill>
                  <a:srgbClr val="0000CC"/>
                </a:solidFill>
                <a:latin typeface="Times New Roman" pitchFamily="18" charset="0"/>
                <a:cs typeface="Times New Roman" pitchFamily="18" charset="0"/>
              </a:rPr>
              <a:t>ăm, </a:t>
            </a:r>
            <a:endParaRPr lang="en-US" sz="3600" b="1">
              <a:solidFill>
                <a:srgbClr val="0000CC"/>
              </a:solidFill>
              <a:latin typeface="Times New Roman" pitchFamily="18" charset="0"/>
              <a:cs typeface="Times New Roman" pitchFamily="18" charset="0"/>
            </a:endParaRPr>
          </a:p>
        </p:txBody>
      </p:sp>
      <p:sp>
        <p:nvSpPr>
          <p:cNvPr id="45" name="Rectangle 44"/>
          <p:cNvSpPr/>
          <p:nvPr/>
        </p:nvSpPr>
        <p:spPr>
          <a:xfrm>
            <a:off x="442119" y="5715000"/>
            <a:ext cx="5006181" cy="1200329"/>
          </a:xfrm>
          <a:prstGeom prst="rect">
            <a:avLst/>
          </a:prstGeom>
        </p:spPr>
        <p:txBody>
          <a:bodyPr wrap="square">
            <a:spAutoFit/>
          </a:bodyPr>
          <a:lstStyle/>
          <a:p>
            <a:r>
              <a:rPr lang="en-US" sz="3600" b="1">
                <a:solidFill>
                  <a:srgbClr val="0000CC"/>
                </a:solidFill>
                <a:latin typeface="Times New Roman" pitchFamily="18" charset="0"/>
                <a:cs typeface="Times New Roman" pitchFamily="18" charset="0"/>
              </a:rPr>
              <a:t>Nghỉ hè</a:t>
            </a:r>
            <a:r>
              <a:rPr lang="en-US" sz="3600" b="1">
                <a:solidFill>
                  <a:srgbClr val="FF0000"/>
                </a:solidFill>
                <a:latin typeface="Times New Roman" pitchFamily="18" charset="0"/>
                <a:cs typeface="Times New Roman" pitchFamily="18" charset="0"/>
              </a:rPr>
              <a:t>/</a:t>
            </a:r>
            <a:r>
              <a:rPr lang="en-US" sz="3600" b="1">
                <a:solidFill>
                  <a:srgbClr val="0000CC"/>
                </a:solidFill>
                <a:latin typeface="Times New Roman" pitchFamily="18" charset="0"/>
                <a:cs typeface="Times New Roman" pitchFamily="18" charset="0"/>
              </a:rPr>
              <a:t> em thích </a:t>
            </a:r>
            <a:r>
              <a:rPr lang="en-US" sz="3600" b="1" smtClean="0">
                <a:solidFill>
                  <a:srgbClr val="0000CC"/>
                </a:solidFill>
                <a:latin typeface="Times New Roman" pitchFamily="18" charset="0"/>
                <a:cs typeface="Times New Roman" pitchFamily="18" charset="0"/>
              </a:rPr>
              <a:t>nhất</a:t>
            </a:r>
            <a:r>
              <a:rPr lang="en-US" sz="3600" b="1" smtClean="0">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a:p>
            <a:r>
              <a:rPr lang="en-US" sz="3600" b="1">
                <a:solidFill>
                  <a:srgbClr val="0000CC"/>
                </a:solidFill>
                <a:latin typeface="Times New Roman" pitchFamily="18" charset="0"/>
                <a:cs typeface="Times New Roman" pitchFamily="18" charset="0"/>
              </a:rPr>
              <a:t>Được theo mẹ về quê</a:t>
            </a:r>
            <a:r>
              <a:rPr lang="en-US" sz="3600" b="1">
                <a:solidFill>
                  <a:srgbClr val="FF0000"/>
                </a:solidFill>
                <a:latin typeface="Times New Roman" pitchFamily="18" charset="0"/>
                <a:cs typeface="Times New Roman" pitchFamily="18" charset="0"/>
              </a:rPr>
              <a:t>/</a:t>
            </a:r>
          </a:p>
        </p:txBody>
      </p:sp>
      <p:sp>
        <p:nvSpPr>
          <p:cNvPr id="46" name="Rectangle 45"/>
          <p:cNvSpPr/>
          <p:nvPr/>
        </p:nvSpPr>
        <p:spPr>
          <a:xfrm>
            <a:off x="2789479" y="2917091"/>
            <a:ext cx="2681840" cy="646331"/>
          </a:xfrm>
          <a:prstGeom prst="rect">
            <a:avLst/>
          </a:prstGeom>
        </p:spPr>
        <p:txBody>
          <a:bodyPr wrap="square">
            <a:spAutoFit/>
          </a:bodyPr>
          <a:lstStyle/>
          <a:p>
            <a:pPr algn="just"/>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uôn v</a:t>
            </a:r>
            <a:r>
              <a:rPr lang="en-US" sz="3600" b="1" i="1" smtClean="0">
                <a:solidFill>
                  <a:srgbClr val="FF0000"/>
                </a:solidFill>
                <a:latin typeface="Times New Roman" pitchFamily="18" charset="0"/>
                <a:cs typeface="Times New Roman" pitchFamily="18" charset="0"/>
              </a:rPr>
              <a:t>ất</a:t>
            </a:r>
            <a:r>
              <a:rPr lang="en-US" sz="3600" b="1" i="1" smtClean="0">
                <a:solidFill>
                  <a:srgbClr val="0000CC"/>
                </a:solidFill>
                <a:latin typeface="Times New Roman" pitchFamily="18" charset="0"/>
                <a:cs typeface="Times New Roman" pitchFamily="18" charset="0"/>
              </a:rPr>
              <a:t> vả, </a:t>
            </a:r>
            <a:endParaRPr lang="en-US" sz="3600" b="1">
              <a:solidFill>
                <a:srgbClr val="0000CC"/>
              </a:solidFill>
              <a:latin typeface="Times New Roman" pitchFamily="18" charset="0"/>
              <a:cs typeface="Times New Roman" pitchFamily="18" charset="0"/>
            </a:endParaRPr>
          </a:p>
        </p:txBody>
      </p:sp>
      <p:sp>
        <p:nvSpPr>
          <p:cNvPr id="47" name="Rectangle 46"/>
          <p:cNvSpPr/>
          <p:nvPr/>
        </p:nvSpPr>
        <p:spPr>
          <a:xfrm>
            <a:off x="302419" y="3624977"/>
            <a:ext cx="3505200"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chẳng mấy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úc, </a:t>
            </a:r>
            <a:endParaRPr lang="en-US" sz="3600" b="1">
              <a:solidFill>
                <a:srgbClr val="0000CC"/>
              </a:solidFill>
              <a:latin typeface="Times New Roman" pitchFamily="18" charset="0"/>
              <a:cs typeface="Times New Roman" pitchFamily="18" charset="0"/>
            </a:endParaRPr>
          </a:p>
        </p:txBody>
      </p:sp>
      <p:sp>
        <p:nvSpPr>
          <p:cNvPr id="48" name="Rectangle 47"/>
          <p:cNvSpPr/>
          <p:nvPr/>
        </p:nvSpPr>
        <p:spPr>
          <a:xfrm>
            <a:off x="3337719" y="3631597"/>
            <a:ext cx="2262982"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nh</a:t>
            </a:r>
            <a:r>
              <a:rPr lang="en-US" sz="3600" b="1" i="1" smtClean="0">
                <a:solidFill>
                  <a:srgbClr val="FF0000"/>
                </a:solidFill>
                <a:latin typeface="Times New Roman" pitchFamily="18" charset="0"/>
                <a:cs typeface="Times New Roman" pitchFamily="18" charset="0"/>
              </a:rPr>
              <a:t>ễ </a:t>
            </a:r>
            <a:r>
              <a:rPr lang="en-US" sz="3600" b="1" i="1" smtClean="0">
                <a:solidFill>
                  <a:srgbClr val="0000CC"/>
                </a:solidFill>
                <a:latin typeface="Times New Roman" pitchFamily="18" charset="0"/>
                <a:cs typeface="Times New Roman" pitchFamily="18" charset="0"/>
              </a:rPr>
              <a:t>nhại </a:t>
            </a:r>
            <a:endParaRPr lang="en-US" sz="3600" b="1">
              <a:solidFill>
                <a:srgbClr val="0000CC"/>
              </a:solidFill>
              <a:latin typeface="Times New Roman" pitchFamily="18" charset="0"/>
              <a:cs typeface="Times New Roman" pitchFamily="18" charset="0"/>
            </a:endParaRPr>
          </a:p>
        </p:txBody>
      </p:sp>
      <p:sp>
        <p:nvSpPr>
          <p:cNvPr id="49" name="Rectangle 48"/>
          <p:cNvSpPr/>
          <p:nvPr/>
        </p:nvSpPr>
        <p:spPr>
          <a:xfrm>
            <a:off x="442119" y="4377722"/>
            <a:ext cx="3921908" cy="646331"/>
          </a:xfrm>
          <a:prstGeom prst="rect">
            <a:avLst/>
          </a:prstGeom>
        </p:spPr>
        <p:txBody>
          <a:bodyPr wrap="square">
            <a:spAutoFit/>
          </a:bodyPr>
          <a:lstStyle/>
          <a:p>
            <a:pPr algn="just"/>
            <a:r>
              <a:rPr lang="en-US" sz="3600" b="1" i="1" smtClean="0">
                <a:solidFill>
                  <a:srgbClr val="0000CC"/>
                </a:solidFill>
                <a:latin typeface="Times New Roman" pitchFamily="18" charset="0"/>
                <a:cs typeface="Times New Roman" pitchFamily="18" charset="0"/>
              </a:rPr>
              <a:t>qu</a:t>
            </a:r>
            <a:r>
              <a:rPr lang="en-US" sz="3600" b="1" i="1" smtClean="0">
                <a:solidFill>
                  <a:srgbClr val="FF0000"/>
                </a:solidFill>
                <a:latin typeface="Times New Roman" pitchFamily="18" charset="0"/>
                <a:cs typeface="Times New Roman" pitchFamily="18" charset="0"/>
              </a:rPr>
              <a:t>ạt</a:t>
            </a:r>
            <a:r>
              <a:rPr lang="en-US" sz="3600" b="1" i="1" smtClean="0">
                <a:solidFill>
                  <a:srgbClr val="0000CC"/>
                </a:solidFill>
                <a:latin typeface="Times New Roman" pitchFamily="18" charset="0"/>
                <a:cs typeface="Times New Roman" pitchFamily="18" charset="0"/>
              </a:rPr>
              <a:t> </a:t>
            </a:r>
            <a:r>
              <a:rPr lang="en-US" sz="3600" b="1" i="1" smtClean="0">
                <a:solidFill>
                  <a:srgbClr val="FF0000"/>
                </a:solidFill>
                <a:latin typeface="Times New Roman" pitchFamily="18" charset="0"/>
                <a:cs typeface="Times New Roman" pitchFamily="18" charset="0"/>
              </a:rPr>
              <a:t>l</a:t>
            </a:r>
            <a:r>
              <a:rPr lang="en-US" sz="3600" b="1" i="1" smtClean="0">
                <a:solidFill>
                  <a:srgbClr val="0000CC"/>
                </a:solidFill>
                <a:latin typeface="Times New Roman" pitchFamily="18" charset="0"/>
                <a:cs typeface="Times New Roman" pitchFamily="18" charset="0"/>
              </a:rPr>
              <a:t>iền tay </a:t>
            </a:r>
            <a:endParaRPr lang="en-US" sz="3600" b="1">
              <a:solidFill>
                <a:srgbClr val="0000CC"/>
              </a:solidFill>
              <a:latin typeface="Times New Roman" pitchFamily="18" charset="0"/>
              <a:cs typeface="Times New Roman" pitchFamily="18" charset="0"/>
            </a:endParaRPr>
          </a:p>
        </p:txBody>
      </p:sp>
      <p:sp>
        <p:nvSpPr>
          <p:cNvPr id="23" name="Text Box 2"/>
          <p:cNvSpPr txBox="1">
            <a:spLocks noChangeArrowheads="1"/>
          </p:cNvSpPr>
          <p:nvPr/>
        </p:nvSpPr>
        <p:spPr bwMode="auto">
          <a:xfrm>
            <a:off x="8750766" y="2967726"/>
            <a:ext cx="413896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ltLang="en-US" sz="4000" b="1">
                <a:solidFill>
                  <a:srgbClr val="FF0000"/>
                </a:solidFill>
                <a:latin typeface="Times New Roman" pitchFamily="18" charset="0"/>
                <a:cs typeface="Times New Roman" pitchFamily="18" charset="0"/>
              </a:rPr>
              <a:t>NỘI DUNG</a:t>
            </a:r>
          </a:p>
        </p:txBody>
      </p:sp>
      <p:grpSp>
        <p:nvGrpSpPr>
          <p:cNvPr id="2" name="Group 1"/>
          <p:cNvGrpSpPr/>
          <p:nvPr/>
        </p:nvGrpSpPr>
        <p:grpSpPr>
          <a:xfrm>
            <a:off x="6004720" y="3563423"/>
            <a:ext cx="9525001" cy="4503736"/>
            <a:chOff x="6004720" y="3563423"/>
            <a:chExt cx="9525001" cy="4503736"/>
          </a:xfrm>
        </p:grpSpPr>
        <p:pic>
          <p:nvPicPr>
            <p:cNvPr id="2054" name="Picture 6" descr="Khung viền đẹp - Mẫu khung viền bìa Giáo án, Báo cáo, Luận vă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6200000">
              <a:off x="8515353" y="1052790"/>
              <a:ext cx="4503736" cy="952500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6817429" y="4607005"/>
              <a:ext cx="8026489" cy="2554545"/>
            </a:xfrm>
            <a:prstGeom prst="rect">
              <a:avLst/>
            </a:prstGeom>
          </p:spPr>
          <p:txBody>
            <a:bodyPr wrap="square">
              <a:spAutoFit/>
            </a:bodyPr>
            <a:lstStyle/>
            <a:p>
              <a:pPr algn="just"/>
              <a:r>
                <a:rPr lang="nl-NL" sz="4000" b="1" i="1">
                  <a:solidFill>
                    <a:srgbClr val="FF0000"/>
                  </a:solidFill>
                  <a:latin typeface="Times New Roman" pitchFamily="18" charset="0"/>
                  <a:cs typeface="Times New Roman" pitchFamily="18" charset="0"/>
                </a:rPr>
                <a:t>Bài thơ thể hiện tình cảm, suy nghĩ của bạn nhỏ khi nghỉ hè được về quê thăm bà và cảm nhận được những tình cảm của bà dành cho con cháu.</a:t>
              </a:r>
              <a:endParaRPr lang="en-US" sz="4000" b="1">
                <a:solidFill>
                  <a:srgbClr val="FF0000"/>
                </a:solidFill>
                <a:latin typeface="Times New Roman" pitchFamily="18" charset="0"/>
                <a:cs typeface="Times New Roman" pitchFamily="18" charset="0"/>
              </a:endParaRPr>
            </a:p>
          </p:txBody>
        </p:sp>
      </p:grpSp>
    </p:spTree>
    <p:extLst>
      <p:ext uri="{BB962C8B-B14F-4D97-AF65-F5344CB8AC3E}">
        <p14:creationId xmlns:p14="http://schemas.microsoft.com/office/powerpoint/2010/main" val="100612337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9301</TotalTime>
  <Words>887</Words>
  <Application>Microsoft Office PowerPoint</Application>
  <PresentationFormat>Custom</PresentationFormat>
  <Paragraphs>139</Paragraphs>
  <Slides>15</Slides>
  <Notes>1</Notes>
  <HiddenSlides>0</HiddenSlides>
  <MMClips>4</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981</cp:revision>
  <dcterms:created xsi:type="dcterms:W3CDTF">2008-09-09T22:52:10Z</dcterms:created>
  <dcterms:modified xsi:type="dcterms:W3CDTF">2022-06-27T00:34:55Z</dcterms:modified>
</cp:coreProperties>
</file>