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327" r:id="rId2"/>
    <p:sldId id="408" r:id="rId3"/>
    <p:sldId id="437" r:id="rId4"/>
    <p:sldId id="438" r:id="rId5"/>
    <p:sldId id="442" r:id="rId6"/>
    <p:sldId id="441" r:id="rId7"/>
    <p:sldId id="340" r:id="rId8"/>
  </p:sldIdLst>
  <p:sldSz cx="16276638" cy="9144000"/>
  <p:notesSz cx="6858000" cy="9144000"/>
  <p:custDataLst>
    <p:tags r:id="rId10"/>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717550" indent="-260350" algn="l" rtl="0" eaLnBrk="0" fontAlgn="base" hangingPunct="0">
      <a:spcBef>
        <a:spcPct val="0"/>
      </a:spcBef>
      <a:spcAft>
        <a:spcPct val="0"/>
      </a:spcAft>
      <a:defRPr kern="1200">
        <a:solidFill>
          <a:schemeClr val="tx1"/>
        </a:solidFill>
        <a:latin typeface="Arial" charset="0"/>
        <a:ea typeface="+mn-ea"/>
        <a:cs typeface="+mn-cs"/>
      </a:defRPr>
    </a:lvl2pPr>
    <a:lvl3pPr marL="1436688" indent="-522288" algn="l" rtl="0" eaLnBrk="0" fontAlgn="base" hangingPunct="0">
      <a:spcBef>
        <a:spcPct val="0"/>
      </a:spcBef>
      <a:spcAft>
        <a:spcPct val="0"/>
      </a:spcAft>
      <a:defRPr kern="1200">
        <a:solidFill>
          <a:schemeClr val="tx1"/>
        </a:solidFill>
        <a:latin typeface="Arial" charset="0"/>
        <a:ea typeface="+mn-ea"/>
        <a:cs typeface="+mn-cs"/>
      </a:defRPr>
    </a:lvl3pPr>
    <a:lvl4pPr marL="2154238" indent="-782638" algn="l" rtl="0" eaLnBrk="0" fontAlgn="base" hangingPunct="0">
      <a:spcBef>
        <a:spcPct val="0"/>
      </a:spcBef>
      <a:spcAft>
        <a:spcPct val="0"/>
      </a:spcAft>
      <a:defRPr kern="1200">
        <a:solidFill>
          <a:schemeClr val="tx1"/>
        </a:solidFill>
        <a:latin typeface="Arial" charset="0"/>
        <a:ea typeface="+mn-ea"/>
        <a:cs typeface="+mn-cs"/>
      </a:defRPr>
    </a:lvl4pPr>
    <a:lvl5pPr marL="2873375" indent="-1044575"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FF3399"/>
    <a:srgbClr val="FF0066"/>
    <a:srgbClr val="FF7C80"/>
    <a:srgbClr val="EDF6F7"/>
    <a:srgbClr val="FF6600"/>
    <a:srgbClr val="6600CC"/>
    <a:srgbClr val="3333FF"/>
    <a:srgbClr val="FF00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876" autoAdjust="0"/>
    <p:restoredTop sz="94660"/>
  </p:normalViewPr>
  <p:slideViewPr>
    <p:cSldViewPr>
      <p:cViewPr varScale="1">
        <p:scale>
          <a:sx n="56" d="100"/>
          <a:sy n="56" d="100"/>
        </p:scale>
        <p:origin x="498" y="84"/>
      </p:cViewPr>
      <p:guideLst>
        <p:guide orient="horz" pos="2880"/>
        <p:guide pos="5127"/>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45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377825" y="685800"/>
            <a:ext cx="610235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45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45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45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1C4FA25-5DD5-485C-BCD2-EF739D2A7194}" type="slidenum">
              <a:rPr lang="en-US" altLang="en-US"/>
              <a:pPr>
                <a:defRPr/>
              </a:pPr>
              <a:t>‹#›</a:t>
            </a:fld>
            <a:endParaRPr lang="en-US" altLang="en-US"/>
          </a:p>
        </p:txBody>
      </p:sp>
    </p:spTree>
    <p:extLst>
      <p:ext uri="{BB962C8B-B14F-4D97-AF65-F5344CB8AC3E}">
        <p14:creationId xmlns:p14="http://schemas.microsoft.com/office/powerpoint/2010/main" val="22138681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900" kern="1200">
        <a:solidFill>
          <a:schemeClr val="tx1"/>
        </a:solidFill>
        <a:latin typeface="Arial" charset="0"/>
        <a:ea typeface="+mn-ea"/>
        <a:cs typeface="+mn-cs"/>
      </a:defRPr>
    </a:lvl1pPr>
    <a:lvl2pPr marL="717550" algn="l" rtl="0" eaLnBrk="0" fontAlgn="base" hangingPunct="0">
      <a:spcBef>
        <a:spcPct val="30000"/>
      </a:spcBef>
      <a:spcAft>
        <a:spcPct val="0"/>
      </a:spcAft>
      <a:defRPr sz="1900" kern="1200">
        <a:solidFill>
          <a:schemeClr val="tx1"/>
        </a:solidFill>
        <a:latin typeface="Arial" charset="0"/>
        <a:ea typeface="+mn-ea"/>
        <a:cs typeface="+mn-cs"/>
      </a:defRPr>
    </a:lvl2pPr>
    <a:lvl3pPr marL="1436688" algn="l" rtl="0" eaLnBrk="0" fontAlgn="base" hangingPunct="0">
      <a:spcBef>
        <a:spcPct val="30000"/>
      </a:spcBef>
      <a:spcAft>
        <a:spcPct val="0"/>
      </a:spcAft>
      <a:defRPr sz="1900" kern="1200">
        <a:solidFill>
          <a:schemeClr val="tx1"/>
        </a:solidFill>
        <a:latin typeface="Arial" charset="0"/>
        <a:ea typeface="+mn-ea"/>
        <a:cs typeface="+mn-cs"/>
      </a:defRPr>
    </a:lvl3pPr>
    <a:lvl4pPr marL="2154238" algn="l" rtl="0" eaLnBrk="0" fontAlgn="base" hangingPunct="0">
      <a:spcBef>
        <a:spcPct val="30000"/>
      </a:spcBef>
      <a:spcAft>
        <a:spcPct val="0"/>
      </a:spcAft>
      <a:defRPr sz="1900" kern="1200">
        <a:solidFill>
          <a:schemeClr val="tx1"/>
        </a:solidFill>
        <a:latin typeface="Arial" charset="0"/>
        <a:ea typeface="+mn-ea"/>
        <a:cs typeface="+mn-cs"/>
      </a:defRPr>
    </a:lvl4pPr>
    <a:lvl5pPr marL="2873375" algn="l" rtl="0" eaLnBrk="0" fontAlgn="base" hangingPunct="0">
      <a:spcBef>
        <a:spcPct val="30000"/>
      </a:spcBef>
      <a:spcAft>
        <a:spcPct val="0"/>
      </a:spcAft>
      <a:defRPr sz="1900" kern="1200">
        <a:solidFill>
          <a:schemeClr val="tx1"/>
        </a:solidFill>
        <a:latin typeface="Arial" charset="0"/>
        <a:ea typeface="+mn-ea"/>
        <a:cs typeface="+mn-cs"/>
      </a:defRPr>
    </a:lvl5pPr>
    <a:lvl6pPr marL="3592220" algn="l" defTabSz="1436888" rtl="0" eaLnBrk="1" latinLnBrk="0" hangingPunct="1">
      <a:defRPr sz="1900" kern="1200">
        <a:solidFill>
          <a:schemeClr val="tx1"/>
        </a:solidFill>
        <a:latin typeface="+mn-lt"/>
        <a:ea typeface="+mn-ea"/>
        <a:cs typeface="+mn-cs"/>
      </a:defRPr>
    </a:lvl6pPr>
    <a:lvl7pPr marL="4310664" algn="l" defTabSz="1436888" rtl="0" eaLnBrk="1" latinLnBrk="0" hangingPunct="1">
      <a:defRPr sz="1900" kern="1200">
        <a:solidFill>
          <a:schemeClr val="tx1"/>
        </a:solidFill>
        <a:latin typeface="+mn-lt"/>
        <a:ea typeface="+mn-ea"/>
        <a:cs typeface="+mn-cs"/>
      </a:defRPr>
    </a:lvl7pPr>
    <a:lvl8pPr marL="5029109" algn="l" defTabSz="1436888" rtl="0" eaLnBrk="1" latinLnBrk="0" hangingPunct="1">
      <a:defRPr sz="1900" kern="1200">
        <a:solidFill>
          <a:schemeClr val="tx1"/>
        </a:solidFill>
        <a:latin typeface="+mn-lt"/>
        <a:ea typeface="+mn-ea"/>
        <a:cs typeface="+mn-cs"/>
      </a:defRPr>
    </a:lvl8pPr>
    <a:lvl9pPr marL="5747553" algn="l" defTabSz="1436888" rtl="0" eaLnBrk="1" latinLnBrk="0" hangingPunct="1">
      <a:defRPr sz="1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txBox="1">
            <a:spLocks noGrp="1"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EB5B8007-F28A-4C3E-A48D-DDE012D8153F}" type="slidenum">
              <a:rPr lang="en-US" altLang="en-US" sz="1200">
                <a:cs typeface="Arial" charset="0"/>
              </a:rPr>
              <a:pPr algn="r" eaLnBrk="1" hangingPunct="1"/>
              <a:t>7</a:t>
            </a:fld>
            <a:endParaRPr lang="en-US" altLang="en-US" sz="1200">
              <a:cs typeface="Arial" charset="0"/>
            </a:endParaRPr>
          </a:p>
        </p:txBody>
      </p:sp>
      <p:sp>
        <p:nvSpPr>
          <p:cNvPr id="15363" name="Rectangle 2"/>
          <p:cNvSpPr>
            <a:spLocks noGrp="1" noRot="1" noChangeAspect="1" noChangeArrowheads="1" noTextEdit="1"/>
          </p:cNvSpPr>
          <p:nvPr>
            <p:ph type="sldImg"/>
          </p:nvPr>
        </p:nvSpPr>
        <p:spPr>
          <a:xfrm>
            <a:off x="377825" y="685800"/>
            <a:ext cx="6102350" cy="3429000"/>
          </a:xfrm>
          <a:ln/>
        </p:spPr>
      </p:sp>
      <p:sp>
        <p:nvSpPr>
          <p:cNvPr id="15364" name="Rectangle 3"/>
          <p:cNvSpPr>
            <a:spLocks noGrp="1" noChangeArrowheads="1"/>
          </p:cNvSpPr>
          <p:nvPr>
            <p:ph type="body" idx="1"/>
          </p:nvPr>
        </p:nvSpPr>
        <p:spPr>
          <a:noFill/>
        </p:spPr>
        <p:txBody>
          <a:bodyPr/>
          <a:lstStyle/>
          <a:p>
            <a:pPr eaLnBrk="1" hangingPunct="1"/>
            <a:endParaRPr lang="vi-VN" altLang="en-US" smtClean="0">
              <a:cs typeface="Arial" charset="0"/>
            </a:endParaRPr>
          </a:p>
        </p:txBody>
      </p:sp>
    </p:spTree>
    <p:extLst>
      <p:ext uri="{BB962C8B-B14F-4D97-AF65-F5344CB8AC3E}">
        <p14:creationId xmlns:p14="http://schemas.microsoft.com/office/powerpoint/2010/main" val="14697232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9"/>
            <a:ext cx="13835142" cy="1960033"/>
          </a:xfrm>
        </p:spPr>
        <p:txBody>
          <a:bodyPr/>
          <a:lstStyle/>
          <a:p>
            <a:r>
              <a:rPr lang="en-US" smtClean="0"/>
              <a:t>Click to edit Master title style</a:t>
            </a:r>
            <a:endParaRPr lang="vi-VN"/>
          </a:p>
        </p:txBody>
      </p:sp>
      <p:sp>
        <p:nvSpPr>
          <p:cNvPr id="3" name="Subtitle 2"/>
          <p:cNvSpPr>
            <a:spLocks noGrp="1"/>
          </p:cNvSpPr>
          <p:nvPr>
            <p:ph type="subTitle" idx="1"/>
          </p:nvPr>
        </p:nvSpPr>
        <p:spPr>
          <a:xfrm>
            <a:off x="2441496" y="5181600"/>
            <a:ext cx="11393647" cy="2336800"/>
          </a:xfrm>
        </p:spPr>
        <p:txBody>
          <a:bodyPr/>
          <a:lstStyle>
            <a:lvl1pPr marL="0" indent="0" algn="ctr">
              <a:buNone/>
              <a:defRPr/>
            </a:lvl1pPr>
            <a:lvl2pPr marL="718444" indent="0" algn="ctr">
              <a:buNone/>
              <a:defRPr/>
            </a:lvl2pPr>
            <a:lvl3pPr marL="1436888" indent="0" algn="ctr">
              <a:buNone/>
              <a:defRPr/>
            </a:lvl3pPr>
            <a:lvl4pPr marL="2155332" indent="0" algn="ctr">
              <a:buNone/>
              <a:defRPr/>
            </a:lvl4pPr>
            <a:lvl5pPr marL="2873776" indent="0" algn="ctr">
              <a:buNone/>
              <a:defRPr/>
            </a:lvl5pPr>
            <a:lvl6pPr marL="3592220" indent="0" algn="ctr">
              <a:buNone/>
              <a:defRPr/>
            </a:lvl6pPr>
            <a:lvl7pPr marL="4310664" indent="0" algn="ctr">
              <a:buNone/>
              <a:defRPr/>
            </a:lvl7pPr>
            <a:lvl8pPr marL="5029109" indent="0" algn="ctr">
              <a:buNone/>
              <a:defRPr/>
            </a:lvl8pPr>
            <a:lvl9pPr marL="5747553" indent="0" algn="ctr">
              <a:buNone/>
              <a:defRPr/>
            </a:lvl9pPr>
          </a:lstStyle>
          <a:p>
            <a:r>
              <a:rPr lang="en-US" smtClean="0"/>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B01423-D198-4896-B996-AF6CD71AA325}" type="slidenum">
              <a:rPr lang="en-US" altLang="en-US"/>
              <a:pPr>
                <a:defRPr/>
              </a:pPr>
              <a:t>‹#›</a:t>
            </a:fld>
            <a:endParaRPr lang="en-US" altLang="en-US"/>
          </a:p>
        </p:txBody>
      </p:sp>
    </p:spTree>
    <p:extLst>
      <p:ext uri="{BB962C8B-B14F-4D97-AF65-F5344CB8AC3E}">
        <p14:creationId xmlns:p14="http://schemas.microsoft.com/office/powerpoint/2010/main" val="39722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D28DD1-89CB-4A9B-8160-1008CEEB8C29}" type="slidenum">
              <a:rPr lang="en-US" altLang="en-US"/>
              <a:pPr>
                <a:defRPr/>
              </a:pPr>
              <a:t>‹#›</a:t>
            </a:fld>
            <a:endParaRPr lang="en-US" altLang="en-US"/>
          </a:p>
        </p:txBody>
      </p:sp>
    </p:spTree>
    <p:extLst>
      <p:ext uri="{BB962C8B-B14F-4D97-AF65-F5344CB8AC3E}">
        <p14:creationId xmlns:p14="http://schemas.microsoft.com/office/powerpoint/2010/main" val="1392092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800562" y="366186"/>
            <a:ext cx="3662244" cy="7802033"/>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813832" y="366186"/>
            <a:ext cx="10715453"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4A9502-423E-4957-ACD4-EFEAFA456813}" type="slidenum">
              <a:rPr lang="en-US" altLang="en-US"/>
              <a:pPr>
                <a:defRPr/>
              </a:pPr>
              <a:t>‹#›</a:t>
            </a:fld>
            <a:endParaRPr lang="en-US" altLang="en-US"/>
          </a:p>
        </p:txBody>
      </p:sp>
    </p:spTree>
    <p:extLst>
      <p:ext uri="{BB962C8B-B14F-4D97-AF65-F5344CB8AC3E}">
        <p14:creationId xmlns:p14="http://schemas.microsoft.com/office/powerpoint/2010/main" val="1813834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00BA3F-51CF-473C-BBC7-9F80CB3FD932}" type="slidenum">
              <a:rPr lang="en-US" altLang="en-US"/>
              <a:pPr>
                <a:defRPr/>
              </a:pPr>
              <a:t>‹#›</a:t>
            </a:fld>
            <a:endParaRPr lang="en-US" altLang="en-US"/>
          </a:p>
        </p:txBody>
      </p:sp>
    </p:spTree>
    <p:extLst>
      <p:ext uri="{BB962C8B-B14F-4D97-AF65-F5344CB8AC3E}">
        <p14:creationId xmlns:p14="http://schemas.microsoft.com/office/powerpoint/2010/main" val="1260669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3" y="5875867"/>
            <a:ext cx="13835142" cy="1816100"/>
          </a:xfrm>
        </p:spPr>
        <p:txBody>
          <a:bodyPr anchor="t"/>
          <a:lstStyle>
            <a:lvl1pPr algn="l">
              <a:defRPr sz="6300" b="1" cap="all"/>
            </a:lvl1pPr>
          </a:lstStyle>
          <a:p>
            <a:r>
              <a:rPr lang="en-US" smtClean="0"/>
              <a:t>Click to edit Master title style</a:t>
            </a:r>
            <a:endParaRPr lang="vi-VN"/>
          </a:p>
        </p:txBody>
      </p:sp>
      <p:sp>
        <p:nvSpPr>
          <p:cNvPr id="3" name="Text Placeholder 2"/>
          <p:cNvSpPr>
            <a:spLocks noGrp="1"/>
          </p:cNvSpPr>
          <p:nvPr>
            <p:ph type="body" idx="1"/>
          </p:nvPr>
        </p:nvSpPr>
        <p:spPr>
          <a:xfrm>
            <a:off x="1285743" y="3875619"/>
            <a:ext cx="13835142" cy="2000249"/>
          </a:xfrm>
        </p:spPr>
        <p:txBody>
          <a:bodyPr anchor="b"/>
          <a:lstStyle>
            <a:lvl1pPr marL="0" indent="0">
              <a:buNone/>
              <a:defRPr sz="3100"/>
            </a:lvl1pPr>
            <a:lvl2pPr marL="718444" indent="0">
              <a:buNone/>
              <a:defRPr sz="2800"/>
            </a:lvl2pPr>
            <a:lvl3pPr marL="1436888" indent="0">
              <a:buNone/>
              <a:defRPr sz="2500"/>
            </a:lvl3pPr>
            <a:lvl4pPr marL="2155332" indent="0">
              <a:buNone/>
              <a:defRPr sz="2200"/>
            </a:lvl4pPr>
            <a:lvl5pPr marL="2873776" indent="0">
              <a:buNone/>
              <a:defRPr sz="2200"/>
            </a:lvl5pPr>
            <a:lvl6pPr marL="3592220" indent="0">
              <a:buNone/>
              <a:defRPr sz="2200"/>
            </a:lvl6pPr>
            <a:lvl7pPr marL="4310664" indent="0">
              <a:buNone/>
              <a:defRPr sz="2200"/>
            </a:lvl7pPr>
            <a:lvl8pPr marL="5029109" indent="0">
              <a:buNone/>
              <a:defRPr sz="2200"/>
            </a:lvl8pPr>
            <a:lvl9pPr marL="5747553" indent="0">
              <a:buNone/>
              <a:defRPr sz="22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E9DFC9-E0D6-4E70-95EC-EE956DA6257B}" type="slidenum">
              <a:rPr lang="en-US" altLang="en-US"/>
              <a:pPr>
                <a:defRPr/>
              </a:pPr>
              <a:t>‹#›</a:t>
            </a:fld>
            <a:endParaRPr lang="en-US" altLang="en-US"/>
          </a:p>
        </p:txBody>
      </p:sp>
    </p:spTree>
    <p:extLst>
      <p:ext uri="{BB962C8B-B14F-4D97-AF65-F5344CB8AC3E}">
        <p14:creationId xmlns:p14="http://schemas.microsoft.com/office/powerpoint/2010/main" val="1545921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813832"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8273958"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EEE0E17-1536-48C6-87E3-A861F0C00F04}" type="slidenum">
              <a:rPr lang="en-US" altLang="en-US"/>
              <a:pPr>
                <a:defRPr/>
              </a:pPr>
              <a:t>‹#›</a:t>
            </a:fld>
            <a:endParaRPr lang="en-US" altLang="en-US"/>
          </a:p>
        </p:txBody>
      </p:sp>
    </p:spTree>
    <p:extLst>
      <p:ext uri="{BB962C8B-B14F-4D97-AF65-F5344CB8AC3E}">
        <p14:creationId xmlns:p14="http://schemas.microsoft.com/office/powerpoint/2010/main" val="1931756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vi-VN"/>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smtClean="0"/>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smtClean="0"/>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830A47B-B3AA-4408-B89E-78641CC5715A}" type="slidenum">
              <a:rPr lang="en-US" altLang="en-US"/>
              <a:pPr>
                <a:defRPr/>
              </a:pPr>
              <a:t>‹#›</a:t>
            </a:fld>
            <a:endParaRPr lang="en-US" altLang="en-US"/>
          </a:p>
        </p:txBody>
      </p:sp>
    </p:spTree>
    <p:extLst>
      <p:ext uri="{BB962C8B-B14F-4D97-AF65-F5344CB8AC3E}">
        <p14:creationId xmlns:p14="http://schemas.microsoft.com/office/powerpoint/2010/main" val="323128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8D8FA65-B14B-4883-88C7-F7A3A55E9A2F}" type="slidenum">
              <a:rPr lang="en-US" altLang="en-US"/>
              <a:pPr>
                <a:defRPr/>
              </a:pPr>
              <a:t>‹#›</a:t>
            </a:fld>
            <a:endParaRPr lang="en-US" altLang="en-US"/>
          </a:p>
        </p:txBody>
      </p:sp>
    </p:spTree>
    <p:extLst>
      <p:ext uri="{BB962C8B-B14F-4D97-AF65-F5344CB8AC3E}">
        <p14:creationId xmlns:p14="http://schemas.microsoft.com/office/powerpoint/2010/main" val="1631497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8BE4F5-A3A4-4A0F-A638-D990D725B4CA}" type="slidenum">
              <a:rPr lang="en-US" altLang="en-US"/>
              <a:pPr>
                <a:defRPr/>
              </a:pPr>
              <a:t>‹#›</a:t>
            </a:fld>
            <a:endParaRPr lang="en-US" altLang="en-US"/>
          </a:p>
        </p:txBody>
      </p:sp>
    </p:spTree>
    <p:extLst>
      <p:ext uri="{BB962C8B-B14F-4D97-AF65-F5344CB8AC3E}">
        <p14:creationId xmlns:p14="http://schemas.microsoft.com/office/powerpoint/2010/main" val="768729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100" b="1"/>
            </a:lvl1pPr>
          </a:lstStyle>
          <a:p>
            <a:r>
              <a:rPr lang="en-US" smtClean="0"/>
              <a:t>Click to edit Master title style</a:t>
            </a:r>
            <a:endParaRPr lang="vi-VN"/>
          </a:p>
        </p:txBody>
      </p:sp>
      <p:sp>
        <p:nvSpPr>
          <p:cNvPr id="3" name="Content Placeholder 2"/>
          <p:cNvSpPr>
            <a:spLocks noGrp="1"/>
          </p:cNvSpPr>
          <p:nvPr>
            <p:ph idx="1"/>
          </p:nvPr>
        </p:nvSpPr>
        <p:spPr>
          <a:xfrm>
            <a:off x="6363713" y="364068"/>
            <a:ext cx="9099093" cy="7804151"/>
          </a:xfrm>
        </p:spPr>
        <p:txBody>
          <a:bodyPr/>
          <a:lstStyle>
            <a:lvl1pPr>
              <a:defRPr sz="5000"/>
            </a:lvl1pPr>
            <a:lvl2pPr>
              <a:defRPr sz="4400"/>
            </a:lvl2pPr>
            <a:lvl3pPr>
              <a:defRPr sz="3800"/>
            </a:lvl3pPr>
            <a:lvl4pPr>
              <a:defRPr sz="3100"/>
            </a:lvl4pPr>
            <a:lvl5pPr>
              <a:defRPr sz="3100"/>
            </a:lvl5pPr>
            <a:lvl6pPr>
              <a:defRPr sz="3100"/>
            </a:lvl6pPr>
            <a:lvl7pPr>
              <a:defRPr sz="3100"/>
            </a:lvl7pPr>
            <a:lvl8pPr>
              <a:defRPr sz="3100"/>
            </a:lvl8pPr>
            <a:lvl9pPr>
              <a:defRPr sz="3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813833" y="1913468"/>
            <a:ext cx="5354902" cy="6254751"/>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99C05A-73D7-488D-87AE-9FA1D515BA90}" type="slidenum">
              <a:rPr lang="en-US" altLang="en-US"/>
              <a:pPr>
                <a:defRPr/>
              </a:pPr>
              <a:t>‹#›</a:t>
            </a:fld>
            <a:endParaRPr lang="en-US" altLang="en-US"/>
          </a:p>
        </p:txBody>
      </p:sp>
    </p:spTree>
    <p:extLst>
      <p:ext uri="{BB962C8B-B14F-4D97-AF65-F5344CB8AC3E}">
        <p14:creationId xmlns:p14="http://schemas.microsoft.com/office/powerpoint/2010/main" val="183941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1"/>
            <a:ext cx="9765983" cy="755651"/>
          </a:xfrm>
        </p:spPr>
        <p:txBody>
          <a:bodyPr anchor="b"/>
          <a:lstStyle>
            <a:lvl1pPr algn="l">
              <a:defRPr sz="3100" b="1"/>
            </a:lvl1pPr>
          </a:lstStyle>
          <a:p>
            <a:r>
              <a:rPr lang="en-US" smtClean="0"/>
              <a:t>Click to edit Master title style</a:t>
            </a:r>
            <a:endParaRPr lang="vi-VN"/>
          </a:p>
        </p:txBody>
      </p:sp>
      <p:sp>
        <p:nvSpPr>
          <p:cNvPr id="3" name="Picture Placeholder 2"/>
          <p:cNvSpPr>
            <a:spLocks noGrp="1"/>
          </p:cNvSpPr>
          <p:nvPr>
            <p:ph type="pic" idx="1"/>
          </p:nvPr>
        </p:nvSpPr>
        <p:spPr>
          <a:xfrm>
            <a:off x="3190335" y="817033"/>
            <a:ext cx="9765983" cy="5486400"/>
          </a:xfrm>
        </p:spPr>
        <p:txBody>
          <a:bodyPr/>
          <a:lstStyle>
            <a:lvl1pPr marL="0" indent="0">
              <a:buNone/>
              <a:defRPr sz="5000"/>
            </a:lvl1pPr>
            <a:lvl2pPr marL="718444" indent="0">
              <a:buNone/>
              <a:defRPr sz="4400"/>
            </a:lvl2pPr>
            <a:lvl3pPr marL="1436888" indent="0">
              <a:buNone/>
              <a:defRPr sz="3800"/>
            </a:lvl3pPr>
            <a:lvl4pPr marL="2155332" indent="0">
              <a:buNone/>
              <a:defRPr sz="3100"/>
            </a:lvl4pPr>
            <a:lvl5pPr marL="2873776" indent="0">
              <a:buNone/>
              <a:defRPr sz="3100"/>
            </a:lvl5pPr>
            <a:lvl6pPr marL="3592220" indent="0">
              <a:buNone/>
              <a:defRPr sz="3100"/>
            </a:lvl6pPr>
            <a:lvl7pPr marL="4310664" indent="0">
              <a:buNone/>
              <a:defRPr sz="3100"/>
            </a:lvl7pPr>
            <a:lvl8pPr marL="5029109" indent="0">
              <a:buNone/>
              <a:defRPr sz="3100"/>
            </a:lvl8pPr>
            <a:lvl9pPr marL="5747553" indent="0">
              <a:buNone/>
              <a:defRPr sz="3100"/>
            </a:lvl9pPr>
          </a:lstStyle>
          <a:p>
            <a:pPr lvl="0"/>
            <a:endParaRPr lang="vi-VN" noProof="0" smtClean="0"/>
          </a:p>
        </p:txBody>
      </p:sp>
      <p:sp>
        <p:nvSpPr>
          <p:cNvPr id="4" name="Text Placeholder 3"/>
          <p:cNvSpPr>
            <a:spLocks noGrp="1"/>
          </p:cNvSpPr>
          <p:nvPr>
            <p:ph type="body" sz="half" idx="2"/>
          </p:nvPr>
        </p:nvSpPr>
        <p:spPr>
          <a:xfrm>
            <a:off x="3190335" y="7156452"/>
            <a:ext cx="9765983" cy="1073149"/>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2090DF4-68DF-4AAF-98F9-EB3836BAB8B4}" type="slidenum">
              <a:rPr lang="en-US" altLang="en-US"/>
              <a:pPr>
                <a:defRPr/>
              </a:pPr>
              <a:t>‹#›</a:t>
            </a:fld>
            <a:endParaRPr lang="en-US" altLang="en-US"/>
          </a:p>
        </p:txBody>
      </p:sp>
    </p:spTree>
    <p:extLst>
      <p:ext uri="{BB962C8B-B14F-4D97-AF65-F5344CB8AC3E}">
        <p14:creationId xmlns:p14="http://schemas.microsoft.com/office/powerpoint/2010/main" val="1258833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13832" y="366713"/>
            <a:ext cx="1464897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813832" y="2133600"/>
            <a:ext cx="14648974"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813832"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eaLnBrk="1" hangingPunct="1">
              <a:defRPr sz="22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5561185" y="8326438"/>
            <a:ext cx="5154269"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ctr" eaLnBrk="1" hangingPunct="1">
              <a:defRPr sz="22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11664924"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r" eaLnBrk="1" hangingPunct="1">
              <a:defRPr sz="2200"/>
            </a:lvl1pPr>
          </a:lstStyle>
          <a:p>
            <a:pPr>
              <a:defRPr/>
            </a:pPr>
            <a:fld id="{F4264759-E7CE-4A8C-955C-20DA2A50E45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6900">
          <a:solidFill>
            <a:schemeClr val="tx2"/>
          </a:solidFill>
          <a:latin typeface="+mj-lt"/>
          <a:ea typeface="+mj-ea"/>
          <a:cs typeface="+mj-cs"/>
        </a:defRPr>
      </a:lvl1pPr>
      <a:lvl2pPr algn="ctr" rtl="0" eaLnBrk="0" fontAlgn="base" hangingPunct="0">
        <a:spcBef>
          <a:spcPct val="0"/>
        </a:spcBef>
        <a:spcAft>
          <a:spcPct val="0"/>
        </a:spcAft>
        <a:defRPr sz="6900">
          <a:solidFill>
            <a:schemeClr val="tx2"/>
          </a:solidFill>
          <a:latin typeface="Arial" charset="0"/>
        </a:defRPr>
      </a:lvl2pPr>
      <a:lvl3pPr algn="ctr" rtl="0" eaLnBrk="0" fontAlgn="base" hangingPunct="0">
        <a:spcBef>
          <a:spcPct val="0"/>
        </a:spcBef>
        <a:spcAft>
          <a:spcPct val="0"/>
        </a:spcAft>
        <a:defRPr sz="6900">
          <a:solidFill>
            <a:schemeClr val="tx2"/>
          </a:solidFill>
          <a:latin typeface="Arial" charset="0"/>
        </a:defRPr>
      </a:lvl3pPr>
      <a:lvl4pPr algn="ctr" rtl="0" eaLnBrk="0" fontAlgn="base" hangingPunct="0">
        <a:spcBef>
          <a:spcPct val="0"/>
        </a:spcBef>
        <a:spcAft>
          <a:spcPct val="0"/>
        </a:spcAft>
        <a:defRPr sz="6900">
          <a:solidFill>
            <a:schemeClr val="tx2"/>
          </a:solidFill>
          <a:latin typeface="Arial" charset="0"/>
        </a:defRPr>
      </a:lvl4pPr>
      <a:lvl5pPr algn="ctr" rtl="0" eaLnBrk="0" fontAlgn="base" hangingPunct="0">
        <a:spcBef>
          <a:spcPct val="0"/>
        </a:spcBef>
        <a:spcAft>
          <a:spcPct val="0"/>
        </a:spcAft>
        <a:defRPr sz="6900">
          <a:solidFill>
            <a:schemeClr val="tx2"/>
          </a:solidFill>
          <a:latin typeface="Arial" charset="0"/>
        </a:defRPr>
      </a:lvl5pPr>
      <a:lvl6pPr marL="718444" algn="ctr" rtl="0" fontAlgn="base">
        <a:spcBef>
          <a:spcPct val="0"/>
        </a:spcBef>
        <a:spcAft>
          <a:spcPct val="0"/>
        </a:spcAft>
        <a:defRPr sz="6900">
          <a:solidFill>
            <a:schemeClr val="tx2"/>
          </a:solidFill>
          <a:latin typeface="Arial" charset="0"/>
        </a:defRPr>
      </a:lvl6pPr>
      <a:lvl7pPr marL="1436888" algn="ctr" rtl="0" fontAlgn="base">
        <a:spcBef>
          <a:spcPct val="0"/>
        </a:spcBef>
        <a:spcAft>
          <a:spcPct val="0"/>
        </a:spcAft>
        <a:defRPr sz="6900">
          <a:solidFill>
            <a:schemeClr val="tx2"/>
          </a:solidFill>
          <a:latin typeface="Arial" charset="0"/>
        </a:defRPr>
      </a:lvl7pPr>
      <a:lvl8pPr marL="2155332" algn="ctr" rtl="0" fontAlgn="base">
        <a:spcBef>
          <a:spcPct val="0"/>
        </a:spcBef>
        <a:spcAft>
          <a:spcPct val="0"/>
        </a:spcAft>
        <a:defRPr sz="6900">
          <a:solidFill>
            <a:schemeClr val="tx2"/>
          </a:solidFill>
          <a:latin typeface="Arial" charset="0"/>
        </a:defRPr>
      </a:lvl8pPr>
      <a:lvl9pPr marL="2873776" algn="ctr" rtl="0" fontAlgn="base">
        <a:spcBef>
          <a:spcPct val="0"/>
        </a:spcBef>
        <a:spcAft>
          <a:spcPct val="0"/>
        </a:spcAft>
        <a:defRPr sz="6900">
          <a:solidFill>
            <a:schemeClr val="tx2"/>
          </a:solidFill>
          <a:latin typeface="Arial" charset="0"/>
        </a:defRPr>
      </a:lvl9pPr>
    </p:titleStyle>
    <p:bodyStyle>
      <a:lvl1pPr marL="538163" indent="-538163" algn="l" rtl="0" eaLnBrk="0" fontAlgn="base" hangingPunct="0">
        <a:spcBef>
          <a:spcPct val="20000"/>
        </a:spcBef>
        <a:spcAft>
          <a:spcPct val="0"/>
        </a:spcAft>
        <a:buChar char="•"/>
        <a:defRPr sz="5000">
          <a:solidFill>
            <a:schemeClr val="tx1"/>
          </a:solidFill>
          <a:latin typeface="+mn-lt"/>
          <a:ea typeface="+mn-ea"/>
          <a:cs typeface="+mn-cs"/>
        </a:defRPr>
      </a:lvl1pPr>
      <a:lvl2pPr marL="1166813" indent="-447675" algn="l" rtl="0" eaLnBrk="0" fontAlgn="base" hangingPunct="0">
        <a:spcBef>
          <a:spcPct val="20000"/>
        </a:spcBef>
        <a:spcAft>
          <a:spcPct val="0"/>
        </a:spcAft>
        <a:buChar char="–"/>
        <a:defRPr sz="4400">
          <a:solidFill>
            <a:schemeClr val="tx1"/>
          </a:solidFill>
          <a:latin typeface="+mn-lt"/>
        </a:defRPr>
      </a:lvl2pPr>
      <a:lvl3pPr marL="1795463" indent="-358775" algn="l" rtl="0" eaLnBrk="0" fontAlgn="base" hangingPunct="0">
        <a:spcBef>
          <a:spcPct val="20000"/>
        </a:spcBef>
        <a:spcAft>
          <a:spcPct val="0"/>
        </a:spcAft>
        <a:buChar char="•"/>
        <a:defRPr sz="3800">
          <a:solidFill>
            <a:schemeClr val="tx1"/>
          </a:solidFill>
          <a:latin typeface="+mn-lt"/>
        </a:defRPr>
      </a:lvl3pPr>
      <a:lvl4pPr marL="2513013" indent="-358775" algn="l" rtl="0" eaLnBrk="0" fontAlgn="base" hangingPunct="0">
        <a:spcBef>
          <a:spcPct val="20000"/>
        </a:spcBef>
        <a:spcAft>
          <a:spcPct val="0"/>
        </a:spcAft>
        <a:buChar char="–"/>
        <a:defRPr sz="3100">
          <a:solidFill>
            <a:schemeClr val="tx1"/>
          </a:solidFill>
          <a:latin typeface="+mn-lt"/>
        </a:defRPr>
      </a:lvl4pPr>
      <a:lvl5pPr marL="3232150" indent="-358775" algn="l" rtl="0" eaLnBrk="0" fontAlgn="base" hangingPunct="0">
        <a:spcBef>
          <a:spcPct val="20000"/>
        </a:spcBef>
        <a:spcAft>
          <a:spcPct val="0"/>
        </a:spcAft>
        <a:buChar char="»"/>
        <a:defRPr sz="3100">
          <a:solidFill>
            <a:schemeClr val="tx1"/>
          </a:solidFill>
          <a:latin typeface="+mn-lt"/>
        </a:defRPr>
      </a:lvl5pPr>
      <a:lvl6pPr marL="3951442" indent="-359222" algn="l" rtl="0" fontAlgn="base">
        <a:spcBef>
          <a:spcPct val="20000"/>
        </a:spcBef>
        <a:spcAft>
          <a:spcPct val="0"/>
        </a:spcAft>
        <a:buChar char="»"/>
        <a:defRPr sz="3100">
          <a:solidFill>
            <a:schemeClr val="tx1"/>
          </a:solidFill>
          <a:latin typeface="+mn-lt"/>
        </a:defRPr>
      </a:lvl6pPr>
      <a:lvl7pPr marL="4669887" indent="-359222" algn="l" rtl="0" fontAlgn="base">
        <a:spcBef>
          <a:spcPct val="20000"/>
        </a:spcBef>
        <a:spcAft>
          <a:spcPct val="0"/>
        </a:spcAft>
        <a:buChar char="»"/>
        <a:defRPr sz="3100">
          <a:solidFill>
            <a:schemeClr val="tx1"/>
          </a:solidFill>
          <a:latin typeface="+mn-lt"/>
        </a:defRPr>
      </a:lvl7pPr>
      <a:lvl8pPr marL="5388331" indent="-359222" algn="l" rtl="0" fontAlgn="base">
        <a:spcBef>
          <a:spcPct val="20000"/>
        </a:spcBef>
        <a:spcAft>
          <a:spcPct val="0"/>
        </a:spcAft>
        <a:buChar char="»"/>
        <a:defRPr sz="3100">
          <a:solidFill>
            <a:schemeClr val="tx1"/>
          </a:solidFill>
          <a:latin typeface="+mn-lt"/>
        </a:defRPr>
      </a:lvl8pPr>
      <a:lvl9pPr marL="6106775" indent="-359222" algn="l" rtl="0" fontAlgn="base">
        <a:spcBef>
          <a:spcPct val="20000"/>
        </a:spcBef>
        <a:spcAft>
          <a:spcPct val="0"/>
        </a:spcAft>
        <a:buChar char="»"/>
        <a:defRPr sz="3100">
          <a:solidFill>
            <a:schemeClr val="tx1"/>
          </a:solidFill>
          <a:latin typeface="+mn-lt"/>
        </a:defRPr>
      </a:lvl9pPr>
    </p:bodyStyle>
    <p:otherStyle>
      <a:defPPr>
        <a:defRPr lang="vi-VN"/>
      </a:defPPr>
      <a:lvl1pPr marL="0" algn="l" defTabSz="1436888" rtl="0" eaLnBrk="1" latinLnBrk="0" hangingPunct="1">
        <a:defRPr sz="2800" kern="1200">
          <a:solidFill>
            <a:schemeClr val="tx1"/>
          </a:solidFill>
          <a:latin typeface="+mn-lt"/>
          <a:ea typeface="+mn-ea"/>
          <a:cs typeface="+mn-cs"/>
        </a:defRPr>
      </a:lvl1pPr>
      <a:lvl2pPr marL="718444" algn="l" defTabSz="1436888" rtl="0" eaLnBrk="1" latinLnBrk="0" hangingPunct="1">
        <a:defRPr sz="2800" kern="1200">
          <a:solidFill>
            <a:schemeClr val="tx1"/>
          </a:solidFill>
          <a:latin typeface="+mn-lt"/>
          <a:ea typeface="+mn-ea"/>
          <a:cs typeface="+mn-cs"/>
        </a:defRPr>
      </a:lvl2pPr>
      <a:lvl3pPr marL="1436888" algn="l" defTabSz="1436888" rtl="0" eaLnBrk="1" latinLnBrk="0" hangingPunct="1">
        <a:defRPr sz="2800" kern="1200">
          <a:solidFill>
            <a:schemeClr val="tx1"/>
          </a:solidFill>
          <a:latin typeface="+mn-lt"/>
          <a:ea typeface="+mn-ea"/>
          <a:cs typeface="+mn-cs"/>
        </a:defRPr>
      </a:lvl3pPr>
      <a:lvl4pPr marL="2155332" algn="l" defTabSz="1436888" rtl="0" eaLnBrk="1" latinLnBrk="0" hangingPunct="1">
        <a:defRPr sz="2800" kern="1200">
          <a:solidFill>
            <a:schemeClr val="tx1"/>
          </a:solidFill>
          <a:latin typeface="+mn-lt"/>
          <a:ea typeface="+mn-ea"/>
          <a:cs typeface="+mn-cs"/>
        </a:defRPr>
      </a:lvl4pPr>
      <a:lvl5pPr marL="2873776" algn="l" defTabSz="1436888" rtl="0" eaLnBrk="1" latinLnBrk="0" hangingPunct="1">
        <a:defRPr sz="2800" kern="1200">
          <a:solidFill>
            <a:schemeClr val="tx1"/>
          </a:solidFill>
          <a:latin typeface="+mn-lt"/>
          <a:ea typeface="+mn-ea"/>
          <a:cs typeface="+mn-cs"/>
        </a:defRPr>
      </a:lvl5pPr>
      <a:lvl6pPr marL="3592220" algn="l" defTabSz="1436888" rtl="0" eaLnBrk="1" latinLnBrk="0" hangingPunct="1">
        <a:defRPr sz="2800" kern="1200">
          <a:solidFill>
            <a:schemeClr val="tx1"/>
          </a:solidFill>
          <a:latin typeface="+mn-lt"/>
          <a:ea typeface="+mn-ea"/>
          <a:cs typeface="+mn-cs"/>
        </a:defRPr>
      </a:lvl6pPr>
      <a:lvl7pPr marL="4310664" algn="l" defTabSz="1436888" rtl="0" eaLnBrk="1" latinLnBrk="0" hangingPunct="1">
        <a:defRPr sz="2800" kern="1200">
          <a:solidFill>
            <a:schemeClr val="tx1"/>
          </a:solidFill>
          <a:latin typeface="+mn-lt"/>
          <a:ea typeface="+mn-ea"/>
          <a:cs typeface="+mn-cs"/>
        </a:defRPr>
      </a:lvl7pPr>
      <a:lvl8pPr marL="5029109" algn="l" defTabSz="1436888" rtl="0" eaLnBrk="1" latinLnBrk="0" hangingPunct="1">
        <a:defRPr sz="2800" kern="1200">
          <a:solidFill>
            <a:schemeClr val="tx1"/>
          </a:solidFill>
          <a:latin typeface="+mn-lt"/>
          <a:ea typeface="+mn-ea"/>
          <a:cs typeface="+mn-cs"/>
        </a:defRPr>
      </a:lvl8pPr>
      <a:lvl9pPr marL="5747553" algn="l" defTabSz="1436888"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image" Target="../media/image3.png"/><Relationship Id="rId7" Type="http://schemas.openxmlformats.org/officeDocument/2006/relationships/image" Target="../media/image7.gif"/><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gif"/><Relationship Id="rId5" Type="http://schemas.openxmlformats.org/officeDocument/2006/relationships/image" Target="../media/image5.wmf"/><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050" name="Text Box 3"/>
          <p:cNvSpPr txBox="1">
            <a:spLocks noChangeArrowheads="1"/>
          </p:cNvSpPr>
          <p:nvPr/>
        </p:nvSpPr>
        <p:spPr bwMode="auto">
          <a:xfrm>
            <a:off x="3197197" y="723901"/>
            <a:ext cx="10037260" cy="684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altLang="en-US" sz="3500" b="1">
                <a:solidFill>
                  <a:srgbClr val="FF0066"/>
                </a:solidFill>
                <a:latin typeface="Times New Roman" pitchFamily="18" charset="0"/>
              </a:rPr>
              <a:t>TRƯỜNG TIỂU HỌC </a:t>
            </a:r>
            <a:r>
              <a:rPr lang="en-US" altLang="en-US" sz="3500" b="1" smtClean="0">
                <a:solidFill>
                  <a:srgbClr val="FF0066"/>
                </a:solidFill>
                <a:latin typeface="Times New Roman" pitchFamily="18" charset="0"/>
              </a:rPr>
              <a:t>……</a:t>
            </a:r>
            <a:endParaRPr lang="en-US" altLang="en-US" sz="3500" b="1">
              <a:solidFill>
                <a:srgbClr val="FF0066"/>
              </a:solidFill>
              <a:latin typeface="Times New Roman" pitchFamily="18" charset="0"/>
            </a:endParaRPr>
          </a:p>
        </p:txBody>
      </p:sp>
      <p:pic>
        <p:nvPicPr>
          <p:cNvPr id="2051"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8677" y="5443538"/>
            <a:ext cx="2034580" cy="264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7" name="Text Box 14"/>
          <p:cNvSpPr txBox="1">
            <a:spLocks noChangeArrowheads="1"/>
          </p:cNvSpPr>
          <p:nvPr/>
        </p:nvSpPr>
        <p:spPr bwMode="auto">
          <a:xfrm>
            <a:off x="2783822" y="4343401"/>
            <a:ext cx="10928600" cy="16070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1800"/>
              </a:spcBef>
              <a:defRPr/>
            </a:pPr>
            <a:r>
              <a:rPr lang="en-US" sz="40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Môn</a:t>
            </a:r>
            <a:r>
              <a:rPr lang="en-US"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Tiếng</a:t>
            </a:r>
            <a:r>
              <a:rPr lang="en-US"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Việt</a:t>
            </a:r>
            <a:r>
              <a:rPr lang="en-US"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lớp</a:t>
            </a:r>
            <a:r>
              <a:rPr lang="en-US"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3</a:t>
            </a:r>
          </a:p>
          <a:p>
            <a:pPr algn="ctr" eaLnBrk="1" hangingPunct="1">
              <a:spcBef>
                <a:spcPts val="1800"/>
              </a:spcBef>
              <a:defRPr/>
            </a:pPr>
            <a:r>
              <a:rPr lang="en-US"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2</a:t>
            </a:r>
            <a:r>
              <a:rPr lang="vi-VN"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4</a:t>
            </a:r>
            <a:r>
              <a:rPr lang="en-US"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vi-VN"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BẠN NHỎ </a:t>
            </a:r>
            <a:r>
              <a:rPr lang="vi-VN" sz="4000" b="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TRONG NHÀ</a:t>
            </a:r>
            <a:r>
              <a:rPr lang="en-US" sz="4000" b="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(T3)</a:t>
            </a:r>
            <a:endPar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059" name="Text Box 17"/>
          <p:cNvSpPr txBox="1">
            <a:spLocks noChangeArrowheads="1"/>
          </p:cNvSpPr>
          <p:nvPr/>
        </p:nvSpPr>
        <p:spPr bwMode="auto">
          <a:xfrm>
            <a:off x="2480250" y="2057400"/>
            <a:ext cx="11471154" cy="1992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CHÀO MỪNG QUÝ THẦY </a:t>
            </a:r>
            <a:r>
              <a:rPr lang="en-US" sz="6000" b="1" smtClean="0">
                <a:solidFill>
                  <a:srgbClr val="0000CC"/>
                </a:solidFill>
                <a:effectLst>
                  <a:outerShdw blurRad="38100" dist="38100" dir="2700000" algn="tl">
                    <a:srgbClr val="000000">
                      <a:alpha val="43137"/>
                    </a:srgbClr>
                  </a:outerShdw>
                </a:effectLst>
                <a:latin typeface="Times New Roman" pitchFamily="18" charset="0"/>
              </a:rPr>
              <a:t>CÔ</a:t>
            </a:r>
          </a:p>
          <a:p>
            <a:pPr algn="ctr" eaLnBrk="1" hangingPunct="1">
              <a:spcBef>
                <a:spcPts val="0"/>
              </a:spcBef>
              <a:defRPr/>
            </a:pPr>
            <a:r>
              <a:rPr lang="en-US" sz="6000" b="1" smtClean="0">
                <a:solidFill>
                  <a:srgbClr val="0000CC"/>
                </a:solidFill>
                <a:effectLst>
                  <a:outerShdw blurRad="38100" dist="38100" dir="2700000" algn="tl">
                    <a:srgbClr val="000000">
                      <a:alpha val="43137"/>
                    </a:srgbClr>
                  </a:outerShdw>
                </a:effectLst>
                <a:latin typeface="Times New Roman" pitchFamily="18" charset="0"/>
              </a:rPr>
              <a:t>VỀ </a:t>
            </a:r>
            <a:r>
              <a:rPr lang="en-US" sz="6000" b="1">
                <a:solidFill>
                  <a:srgbClr val="0000CC"/>
                </a:solidFill>
                <a:effectLst>
                  <a:outerShdw blurRad="38100" dist="38100" dir="2700000" algn="tl">
                    <a:srgbClr val="000000">
                      <a:alpha val="43137"/>
                    </a:srgbClr>
                  </a:outerShdw>
                </a:effectLst>
                <a:latin typeface="Times New Roman" pitchFamily="18" charset="0"/>
              </a:rPr>
              <a:t>DỰ GIỜ THĂM LỚP</a:t>
            </a:r>
          </a:p>
        </p:txBody>
      </p:sp>
      <p:sp>
        <p:nvSpPr>
          <p:cNvPr id="2054" name="Text Box 18"/>
          <p:cNvSpPr txBox="1">
            <a:spLocks noChangeArrowheads="1"/>
          </p:cNvSpPr>
          <p:nvPr/>
        </p:nvSpPr>
        <p:spPr bwMode="auto">
          <a:xfrm>
            <a:off x="2557757" y="7200900"/>
            <a:ext cx="5974560" cy="884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i="1">
                <a:solidFill>
                  <a:srgbClr val="FF0066"/>
                </a:solidFill>
                <a:latin typeface="Times New Roman" pitchFamily="18" charset="0"/>
              </a:rPr>
              <a:t>Giáo viên</a:t>
            </a:r>
            <a:r>
              <a:rPr lang="en-US" altLang="en-US" sz="2400" b="1" i="1" smtClean="0">
                <a:solidFill>
                  <a:srgbClr val="FF0066"/>
                </a:solidFill>
                <a:latin typeface="Times New Roman" pitchFamily="18" charset="0"/>
              </a:rPr>
              <a:t>:</a:t>
            </a:r>
            <a:endParaRPr lang="en-US" altLang="en-US" sz="2400" b="1" i="1">
              <a:solidFill>
                <a:srgbClr val="FF0066"/>
              </a:solidFill>
              <a:latin typeface="Times New Roman" pitchFamily="18" charset="0"/>
            </a:endParaRPr>
          </a:p>
          <a:p>
            <a:pPr eaLnBrk="1" hangingPunct="1"/>
            <a:r>
              <a:rPr lang="en-US" altLang="en-US" sz="2400" b="1" i="1">
                <a:solidFill>
                  <a:srgbClr val="FF0066"/>
                </a:solidFill>
                <a:latin typeface="Times New Roman" pitchFamily="18" charset="0"/>
              </a:rPr>
              <a:t>Lớp:  3</a:t>
            </a:r>
          </a:p>
        </p:txBody>
      </p:sp>
      <p:pic>
        <p:nvPicPr>
          <p:cNvPr id="2055" name="Picture 22" descr="bd2131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40079" y="6229986"/>
            <a:ext cx="5616086" cy="20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flipV="1">
            <a:off x="1112658" y="331495"/>
            <a:ext cx="2081213" cy="2669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a:off x="13122398" y="413107"/>
            <a:ext cx="2089150" cy="249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p:cNvCxnSpPr/>
          <p:nvPr/>
        </p:nvCxnSpPr>
        <p:spPr>
          <a:xfrm flipV="1">
            <a:off x="5407784" y="1447800"/>
            <a:ext cx="5985862"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pic>
        <p:nvPicPr>
          <p:cNvPr id="3" name="Picture 7" descr="BƯỚM 58"/>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9961410">
            <a:off x="13131113" y="984250"/>
            <a:ext cx="1474263" cy="192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0" name="Picture 8" descr="animal-14[1]"/>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rot="417220" flipH="1">
            <a:off x="2549684" y="5964239"/>
            <a:ext cx="1416132" cy="1030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5" descr="POINSET3"/>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238632" y="6229986"/>
            <a:ext cx="4334745" cy="19742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mph" presetSubtype="2" repeatCount="1000000" accel="36000" decel="20000" fill="hold" grpId="0" nodeType="withEffect">
                                  <p:stCondLst>
                                    <p:cond delay="0"/>
                                  </p:stCondLst>
                                  <p:childTnLst>
                                    <p:animClr clrSpc="rgb" dir="cw">
                                      <p:cBhvr override="childStyle">
                                        <p:cTn id="6" dur="4750" fill="hold"/>
                                        <p:tgtEl>
                                          <p:spTgt spid="2059"/>
                                        </p:tgtEl>
                                        <p:attrNameLst>
                                          <p:attrName>style.color</p:attrName>
                                        </p:attrNameLst>
                                      </p:cBhvr>
                                      <p:to>
                                        <a:srgbClr val="0000FF"/>
                                      </p:to>
                                    </p:animClr>
                                  </p:childTnLst>
                                </p:cTn>
                              </p:par>
                              <p:par>
                                <p:cTn id="7" presetID="21" presetClass="emph" presetSubtype="0" repeatCount="200000" fill="hold" grpId="1" nodeType="withEffect">
                                  <p:stCondLst>
                                    <p:cond delay="0"/>
                                  </p:stCondLst>
                                  <p:childTnLst>
                                    <p:animClr clrSpc="hsl" dir="cw">
                                      <p:cBhvr override="childStyle">
                                        <p:cTn id="8" dur="2000" fill="hold"/>
                                        <p:tgtEl>
                                          <p:spTgt spid="2059"/>
                                        </p:tgtEl>
                                        <p:attrNameLst>
                                          <p:attrName>style.color</p:attrName>
                                        </p:attrNameLst>
                                      </p:cBhvr>
                                      <p:by>
                                        <p:hsl h="7200000" s="0" l="0"/>
                                      </p:by>
                                    </p:animClr>
                                    <p:animClr clrSpc="hsl" dir="cw">
                                      <p:cBhvr>
                                        <p:cTn id="9" dur="2000" fill="hold"/>
                                        <p:tgtEl>
                                          <p:spTgt spid="2059"/>
                                        </p:tgtEl>
                                        <p:attrNameLst>
                                          <p:attrName>fillcolor</p:attrName>
                                        </p:attrNameLst>
                                      </p:cBhvr>
                                      <p:by>
                                        <p:hsl h="7200000" s="0" l="0"/>
                                      </p:by>
                                    </p:animClr>
                                    <p:animClr clrSpc="hsl" dir="cw">
                                      <p:cBhvr>
                                        <p:cTn id="10" dur="2000" fill="hold"/>
                                        <p:tgtEl>
                                          <p:spTgt spid="2059"/>
                                        </p:tgtEl>
                                        <p:attrNameLst>
                                          <p:attrName>stroke.color</p:attrName>
                                        </p:attrNameLst>
                                      </p:cBhvr>
                                      <p:by>
                                        <p:hsl h="7200000" s="0" l="0"/>
                                      </p:by>
                                    </p:animClr>
                                    <p:set>
                                      <p:cBhvr>
                                        <p:cTn id="11" dur="2000" fill="hold"/>
                                        <p:tgtEl>
                                          <p:spTgt spid="205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9" grpId="0"/>
      <p:bldP spid="2059"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1508919" y="1905000"/>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smtClean="0">
                  <a:solidFill>
                    <a:srgbClr val="FF0066"/>
                  </a:solidFill>
                  <a:latin typeface="Times New Roman" pitchFamily="18" charset="0"/>
                  <a:cs typeface="Times New Roman" pitchFamily="18" charset="0"/>
                </a:rPr>
                <a:t>1. Luyện tập.</a:t>
              </a:r>
              <a:endParaRPr lang="en-US" sz="3800" b="1">
                <a:solidFill>
                  <a:srgbClr val="FF0066"/>
                </a:solidFill>
                <a:latin typeface="Times New Roman" pitchFamily="18" charset="0"/>
                <a:cs typeface="Times New Roman" pitchFamily="18" charset="0"/>
              </a:endParaRPr>
            </a:p>
          </p:txBody>
        </p:sp>
        <p:cxnSp>
          <p:nvCxnSpPr>
            <p:cNvPr id="11" name="Straight Connector 10"/>
            <p:cNvCxnSpPr/>
            <p:nvPr/>
          </p:nvCxnSpPr>
          <p:spPr>
            <a:xfrm>
              <a:off x="1673234"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1508919" y="2590800"/>
            <a:ext cx="13966284" cy="677108"/>
          </a:xfrm>
          <a:prstGeom prst="rect">
            <a:avLst/>
          </a:prstGeom>
        </p:spPr>
        <p:txBody>
          <a:bodyPr wrap="square">
            <a:spAutoFit/>
          </a:bodyPr>
          <a:lstStyle/>
          <a:p>
            <a:pPr algn="just"/>
            <a:r>
              <a:rPr lang="en-US" sz="3800" b="1" dirty="0" err="1" smtClean="0">
                <a:solidFill>
                  <a:srgbClr val="0000CC"/>
                </a:solidFill>
                <a:latin typeface="Times New Roman" pitchFamily="18" charset="0"/>
                <a:cs typeface="Times New Roman" pitchFamily="18" charset="0"/>
              </a:rPr>
              <a:t>Bài</a:t>
            </a:r>
            <a:r>
              <a:rPr lang="en-US" sz="3800" b="1" dirty="0" smtClean="0">
                <a:solidFill>
                  <a:srgbClr val="0000CC"/>
                </a:solidFill>
                <a:latin typeface="Times New Roman" pitchFamily="18" charset="0"/>
                <a:cs typeface="Times New Roman" pitchFamily="18" charset="0"/>
              </a:rPr>
              <a:t> 1. </a:t>
            </a:r>
            <a:r>
              <a:rPr lang="vi-VN" sz="3800" b="1" dirty="0" smtClean="0">
                <a:solidFill>
                  <a:srgbClr val="0000CC"/>
                </a:solidFill>
                <a:latin typeface="Times New Roman" pitchFamily="18" charset="0"/>
                <a:cs typeface="Times New Roman" pitchFamily="18" charset="0"/>
              </a:rPr>
              <a:t>Tìm từ ngữ về bạn trong nhà theo từng nhóm sau:</a:t>
            </a:r>
            <a:endParaRPr lang="en-US" sz="3800" b="1" dirty="0">
              <a:solidFill>
                <a:srgbClr val="0000CC"/>
              </a:solidFill>
              <a:latin typeface="Times New Roman" pitchFamily="18" charset="0"/>
              <a:cs typeface="Times New Roman"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576678941"/>
              </p:ext>
            </p:extLst>
          </p:nvPr>
        </p:nvGraphicFramePr>
        <p:xfrm>
          <a:off x="823119" y="3810000"/>
          <a:ext cx="14782800" cy="3886200"/>
        </p:xfrm>
        <a:graphic>
          <a:graphicData uri="http://schemas.openxmlformats.org/drawingml/2006/table">
            <a:tbl>
              <a:tblPr firstRow="1" bandRow="1">
                <a:tableStyleId>{5C22544A-7EE6-4342-B048-85BDC9FD1C3A}</a:tableStyleId>
              </a:tblPr>
              <a:tblGrid>
                <a:gridCol w="8458200"/>
                <a:gridCol w="6324600"/>
              </a:tblGrid>
              <a:tr h="533400">
                <a:tc>
                  <a:txBody>
                    <a:bodyPr/>
                    <a:lstStyle/>
                    <a:p>
                      <a:pPr algn="ctr"/>
                      <a:r>
                        <a:rPr lang="vi-VN" sz="3800" b="1" dirty="0" smtClean="0">
                          <a:solidFill>
                            <a:srgbClr val="0000CC"/>
                          </a:solidFill>
                          <a:latin typeface="Times New Roman" pitchFamily="18" charset="0"/>
                          <a:cs typeface="Times New Roman" pitchFamily="18" charset="0"/>
                        </a:rPr>
                        <a:t>Vật nuôi</a:t>
                      </a:r>
                      <a:endParaRPr lang="en-US" sz="3800" b="1" dirty="0">
                        <a:solidFill>
                          <a:srgbClr val="0000CC"/>
                        </a:solidFill>
                        <a:latin typeface="Times New Roman" pitchFamily="18" charset="0"/>
                        <a:cs typeface="Times New Roman" pitchFamily="18" charset="0"/>
                      </a:endParaRPr>
                    </a:p>
                  </a:txBody>
                  <a:tcPr anchor="ctr">
                    <a:lnL w="28575"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EDF6F7"/>
                    </a:solidFill>
                  </a:tcPr>
                </a:tc>
                <a:tc>
                  <a:txBody>
                    <a:bodyPr/>
                    <a:lstStyle/>
                    <a:p>
                      <a:pPr algn="ctr"/>
                      <a:r>
                        <a:rPr lang="vi-VN" sz="3800" b="1" dirty="0" smtClean="0">
                          <a:solidFill>
                            <a:srgbClr val="0000CC"/>
                          </a:solidFill>
                          <a:latin typeface="Times New Roman" pitchFamily="18" charset="0"/>
                          <a:cs typeface="Times New Roman" pitchFamily="18" charset="0"/>
                        </a:rPr>
                        <a:t>Đồ đạc</a:t>
                      </a:r>
                      <a:endParaRPr lang="en-US" sz="3800" b="1" dirty="0">
                        <a:solidFill>
                          <a:srgbClr val="0000CC"/>
                        </a:solidFill>
                        <a:latin typeface="Times New Roman" pitchFamily="18" charset="0"/>
                        <a:cs typeface="Times New Roman" pitchFamily="18" charset="0"/>
                      </a:endParaRPr>
                    </a:p>
                  </a:txBody>
                  <a:tcPr anchor="ctr">
                    <a:lnL w="12700" cap="flat" cmpd="sng" algn="ctr">
                      <a:solidFill>
                        <a:srgbClr val="FF0000"/>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EDF6F7"/>
                    </a:solidFill>
                  </a:tcPr>
                </a:tc>
              </a:tr>
              <a:tr h="411480">
                <a:tc>
                  <a:txBody>
                    <a:bodyPr/>
                    <a:lstStyle/>
                    <a:p>
                      <a:pPr algn="ctr"/>
                      <a:r>
                        <a:rPr lang="vi-VN" sz="3800" b="1" dirty="0" smtClean="0">
                          <a:solidFill>
                            <a:srgbClr val="FF0000"/>
                          </a:solidFill>
                          <a:latin typeface="Times New Roman" pitchFamily="18" charset="0"/>
                          <a:cs typeface="Times New Roman" pitchFamily="18" charset="0"/>
                        </a:rPr>
                        <a:t>M:</a:t>
                      </a:r>
                      <a:r>
                        <a:rPr lang="vi-VN" sz="3800" b="1" dirty="0" smtClean="0">
                          <a:solidFill>
                            <a:srgbClr val="0000CC"/>
                          </a:solidFill>
                          <a:latin typeface="Times New Roman" pitchFamily="18" charset="0"/>
                          <a:cs typeface="Times New Roman" pitchFamily="18" charset="0"/>
                        </a:rPr>
                        <a:t>Mèo </a:t>
                      </a:r>
                      <a:endParaRPr lang="en-US" sz="3800" b="1" dirty="0">
                        <a:solidFill>
                          <a:srgbClr val="0000CC"/>
                        </a:solidFill>
                        <a:latin typeface="Times New Roman" pitchFamily="18" charset="0"/>
                        <a:cs typeface="Times New Roman" pitchFamily="18" charset="0"/>
                      </a:endParaRPr>
                    </a:p>
                  </a:txBody>
                  <a:tcPr anchor="ctr">
                    <a:lnL w="28575"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EDF6F7"/>
                    </a:solidFill>
                  </a:tcPr>
                </a:tc>
                <a:tc>
                  <a:txBody>
                    <a:bodyPr/>
                    <a:lstStyle/>
                    <a:p>
                      <a:pPr algn="ctr"/>
                      <a:r>
                        <a:rPr lang="vi-VN" sz="3800" b="1" dirty="0" smtClean="0">
                          <a:solidFill>
                            <a:srgbClr val="FF0000"/>
                          </a:solidFill>
                          <a:latin typeface="Times New Roman" pitchFamily="18" charset="0"/>
                          <a:cs typeface="Times New Roman" pitchFamily="18" charset="0"/>
                        </a:rPr>
                        <a:t>M:</a:t>
                      </a:r>
                      <a:r>
                        <a:rPr lang="vi-VN" sz="3800" b="1" dirty="0" smtClean="0">
                          <a:solidFill>
                            <a:srgbClr val="0000CC"/>
                          </a:solidFill>
                          <a:latin typeface="Times New Roman" pitchFamily="18" charset="0"/>
                          <a:cs typeface="Times New Roman" pitchFamily="18" charset="0"/>
                        </a:rPr>
                        <a:t> Quạt điên</a:t>
                      </a:r>
                      <a:endParaRPr lang="en-US" sz="3800" b="1" dirty="0">
                        <a:solidFill>
                          <a:srgbClr val="0000CC"/>
                        </a:solidFill>
                        <a:latin typeface="Times New Roman" pitchFamily="18" charset="0"/>
                        <a:cs typeface="Times New Roman" pitchFamily="18" charset="0"/>
                      </a:endParaRPr>
                    </a:p>
                  </a:txBody>
                  <a:tcPr anchor="ctr">
                    <a:lnL w="12700" cap="flat" cmpd="sng" algn="ctr">
                      <a:solidFill>
                        <a:srgbClr val="FF0000"/>
                      </a:solidFill>
                      <a:prstDash val="solid"/>
                      <a:round/>
                      <a:headEnd type="none" w="med" len="med"/>
                      <a:tailEnd type="none" w="med" len="med"/>
                    </a:lnL>
                    <a:lnR w="28575"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EDF6F7"/>
                    </a:solidFill>
                  </a:tcPr>
                </a:tc>
              </a:tr>
              <a:tr h="2545080">
                <a:tc>
                  <a:txBody>
                    <a:bodyPr/>
                    <a:lstStyle/>
                    <a:p>
                      <a:pPr algn="ctr"/>
                      <a:endParaRPr lang="en-US" sz="3800" b="1" dirty="0">
                        <a:solidFill>
                          <a:srgbClr val="0000CC"/>
                        </a:solidFill>
                        <a:latin typeface="Times New Roman" pitchFamily="18" charset="0"/>
                        <a:cs typeface="Times New Roman" pitchFamily="18" charset="0"/>
                      </a:endParaRPr>
                    </a:p>
                  </a:txBody>
                  <a:tcPr anchor="ctr">
                    <a:lnL w="28575"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EDF6F7"/>
                    </a:solidFill>
                  </a:tcPr>
                </a:tc>
                <a:tc>
                  <a:txBody>
                    <a:bodyPr/>
                    <a:lstStyle/>
                    <a:p>
                      <a:pPr algn="ctr"/>
                      <a:endParaRPr lang="en-US" sz="3800" b="1" dirty="0">
                        <a:solidFill>
                          <a:srgbClr val="0000CC"/>
                        </a:solidFill>
                        <a:latin typeface="Times New Roman" pitchFamily="18" charset="0"/>
                        <a:cs typeface="Times New Roman" pitchFamily="18" charset="0"/>
                      </a:endParaRPr>
                    </a:p>
                  </a:txBody>
                  <a:tcPr anchor="ctr">
                    <a:lnL w="12700" cap="flat" cmpd="sng" algn="ctr">
                      <a:solidFill>
                        <a:srgbClr val="FF0000"/>
                      </a:solidFill>
                      <a:prstDash val="solid"/>
                      <a:round/>
                      <a:headEnd type="none" w="med" len="med"/>
                      <a:tailEnd type="none" w="med" len="med"/>
                    </a:lnL>
                    <a:lnR w="28575"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EDF6F7"/>
                    </a:solidFill>
                  </a:tcPr>
                </a:tc>
              </a:tr>
            </a:tbl>
          </a:graphicData>
        </a:graphic>
      </p:graphicFrame>
      <p:grpSp>
        <p:nvGrpSpPr>
          <p:cNvPr id="21" name="Group 20"/>
          <p:cNvGrpSpPr/>
          <p:nvPr/>
        </p:nvGrpSpPr>
        <p:grpSpPr>
          <a:xfrm>
            <a:off x="4549347" y="76200"/>
            <a:ext cx="7475172" cy="1489756"/>
            <a:chOff x="4244547" y="238780"/>
            <a:chExt cx="7475172" cy="1489756"/>
          </a:xfrm>
        </p:grpSpPr>
        <p:grpSp>
          <p:nvGrpSpPr>
            <p:cNvPr id="22" name="Group 21"/>
            <p:cNvGrpSpPr/>
            <p:nvPr/>
          </p:nvGrpSpPr>
          <p:grpSpPr>
            <a:xfrm>
              <a:off x="5242719" y="238780"/>
              <a:ext cx="5492209" cy="905028"/>
              <a:chOff x="5154256" y="299739"/>
              <a:chExt cx="5399539" cy="905028"/>
            </a:xfrm>
          </p:grpSpPr>
          <p:grpSp>
            <p:nvGrpSpPr>
              <p:cNvPr id="24" name="Group 23"/>
              <p:cNvGrpSpPr/>
              <p:nvPr/>
            </p:nvGrpSpPr>
            <p:grpSpPr>
              <a:xfrm>
                <a:off x="5154256" y="299739"/>
                <a:ext cx="5399539" cy="905028"/>
                <a:chOff x="5154256" y="299739"/>
                <a:chExt cx="5399539" cy="905028"/>
              </a:xfrm>
            </p:grpSpPr>
            <p:sp>
              <p:nvSpPr>
                <p:cNvPr id="26" name="TextBox 25"/>
                <p:cNvSpPr txBox="1"/>
                <p:nvPr/>
              </p:nvSpPr>
              <p:spPr>
                <a:xfrm>
                  <a:off x="5154256" y="299739"/>
                  <a:ext cx="5399539" cy="523220"/>
                </a:xfrm>
                <a:prstGeom prst="rect">
                  <a:avLst/>
                </a:prstGeom>
                <a:noFill/>
              </p:spPr>
              <p:txBody>
                <a:bodyPr wrap="none" rtlCol="0">
                  <a:spAutoFit/>
                </a:bodyPr>
                <a:lstStyle/>
                <a:p>
                  <a:r>
                    <a:rPr lang="en-US" sz="2800" smtClean="0">
                      <a:solidFill>
                        <a:srgbClr val="0000CC"/>
                      </a:solidFill>
                      <a:latin typeface="Times New Roman" pitchFamily="18" charset="0"/>
                      <a:cs typeface="Times New Roman" pitchFamily="18" charset="0"/>
                    </a:rPr>
                    <a:t>Thứ……ngày…..tháng…..năm…….</a:t>
                  </a:r>
                  <a:endParaRPr lang="en-US" sz="2800">
                    <a:solidFill>
                      <a:srgbClr val="0000CC"/>
                    </a:solidFill>
                    <a:latin typeface="Times New Roman" pitchFamily="18" charset="0"/>
                    <a:cs typeface="Times New Roman" pitchFamily="18" charset="0"/>
                  </a:endParaRPr>
                </a:p>
              </p:txBody>
            </p:sp>
            <p:sp>
              <p:nvSpPr>
                <p:cNvPr id="27" name="TextBox 26"/>
                <p:cNvSpPr txBox="1"/>
                <p:nvPr/>
              </p:nvSpPr>
              <p:spPr>
                <a:xfrm>
                  <a:off x="6857128" y="743102"/>
                  <a:ext cx="1967927" cy="461665"/>
                </a:xfrm>
                <a:prstGeom prst="rect">
                  <a:avLst/>
                </a:prstGeom>
                <a:noFill/>
              </p:spPr>
              <p:txBody>
                <a:bodyPr wrap="none" rtlCol="0">
                  <a:spAutoFit/>
                </a:bodyPr>
                <a:lstStyle/>
                <a:p>
                  <a:r>
                    <a:rPr lang="en-US" sz="2400" b="1" smtClean="0">
                      <a:solidFill>
                        <a:srgbClr val="FF0066"/>
                      </a:solidFill>
                      <a:latin typeface="Times New Roman" pitchFamily="18" charset="0"/>
                      <a:cs typeface="Times New Roman" pitchFamily="18" charset="0"/>
                    </a:rPr>
                    <a:t>TIẾNG VIỆT</a:t>
                  </a:r>
                  <a:endParaRPr lang="en-US" sz="2400" b="1">
                    <a:solidFill>
                      <a:srgbClr val="FF0066"/>
                    </a:solidFill>
                    <a:latin typeface="Times New Roman" pitchFamily="18" charset="0"/>
                    <a:cs typeface="Times New Roman" pitchFamily="18" charset="0"/>
                  </a:endParaRPr>
                </a:p>
              </p:txBody>
            </p:sp>
          </p:grpSp>
          <p:cxnSp>
            <p:nvCxnSpPr>
              <p:cNvPr id="25" name="Straight Connector 24"/>
              <p:cNvCxnSpPr/>
              <p:nvPr/>
            </p:nvCxnSpPr>
            <p:spPr>
              <a:xfrm>
                <a:off x="7015490" y="1151823"/>
                <a:ext cx="1659737"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23" name="Text Box 14"/>
            <p:cNvSpPr txBox="1">
              <a:spLocks noChangeArrowheads="1"/>
            </p:cNvSpPr>
            <p:nvPr/>
          </p:nvSpPr>
          <p:spPr bwMode="auto">
            <a:xfrm>
              <a:off x="4244547" y="1091002"/>
              <a:ext cx="7475172"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2</a:t>
              </a:r>
              <a:r>
                <a:rPr lang="vi-VN" sz="32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4</a:t>
              </a:r>
              <a:r>
                <a:rPr lang="en-US" sz="32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vi-VN" sz="32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BẠN NHỎ </a:t>
              </a:r>
              <a:r>
                <a:rPr lang="vi-VN" sz="32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TRONG </a:t>
              </a:r>
              <a:r>
                <a:rPr lang="vi-VN" sz="3200" b="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NHÀ</a:t>
              </a:r>
              <a:r>
                <a:rPr lang="en-US" sz="3200" b="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(T3)</a:t>
              </a:r>
              <a:endParaRPr lang="en-US" sz="2000" b="1" dirty="0" smtClean="0">
                <a:solidFill>
                  <a:srgbClr val="0000CC"/>
                </a:solidFill>
                <a:effectLst>
                  <a:outerShdw blurRad="38100" dist="38100" dir="2700000" algn="tl">
                    <a:srgbClr val="000000">
                      <a:alpha val="43137"/>
                    </a:srgbClr>
                  </a:outerShdw>
                </a:effectLst>
                <a:latin typeface="Times New Roman" pitchFamily="18" charset="0"/>
              </a:endParaRPr>
            </a:p>
          </p:txBody>
        </p:sp>
      </p:grpSp>
      <p:sp>
        <p:nvSpPr>
          <p:cNvPr id="2" name="Rectangle 1"/>
          <p:cNvSpPr/>
          <p:nvPr/>
        </p:nvSpPr>
        <p:spPr>
          <a:xfrm>
            <a:off x="934245" y="5334000"/>
            <a:ext cx="8137525" cy="707886"/>
          </a:xfrm>
          <a:prstGeom prst="rect">
            <a:avLst/>
          </a:prstGeom>
        </p:spPr>
        <p:txBody>
          <a:bodyPr>
            <a:spAutoFit/>
          </a:bodyPr>
          <a:lstStyle/>
          <a:p>
            <a:pPr algn="just"/>
            <a:r>
              <a:rPr lang="vi-VN" sz="4000" b="1" smtClean="0">
                <a:solidFill>
                  <a:srgbClr val="0000CC"/>
                </a:solidFill>
                <a:latin typeface="Times New Roman" pitchFamily="18" charset="0"/>
                <a:cs typeface="Times New Roman" pitchFamily="18" charset="0"/>
              </a:rPr>
              <a:t>Chó</a:t>
            </a:r>
            <a:r>
              <a:rPr lang="en-US" sz="4000" b="1" smtClean="0">
                <a:solidFill>
                  <a:srgbClr val="0000CC"/>
                </a:solidFill>
                <a:latin typeface="Times New Roman" pitchFamily="18" charset="0"/>
                <a:cs typeface="Times New Roman" pitchFamily="18" charset="0"/>
              </a:rPr>
              <a:t>, t</a:t>
            </a:r>
            <a:r>
              <a:rPr lang="vi-VN" sz="4000" b="1" smtClean="0">
                <a:solidFill>
                  <a:srgbClr val="0000CC"/>
                </a:solidFill>
                <a:latin typeface="Times New Roman" pitchFamily="18" charset="0"/>
                <a:cs typeface="Times New Roman" pitchFamily="18" charset="0"/>
              </a:rPr>
              <a:t>hỏ</a:t>
            </a:r>
            <a:r>
              <a:rPr lang="vi-VN" sz="4000" b="1">
                <a:solidFill>
                  <a:srgbClr val="0000CC"/>
                </a:solidFill>
                <a:latin typeface="Times New Roman" pitchFamily="18" charset="0"/>
                <a:cs typeface="Times New Roman" pitchFamily="18" charset="0"/>
              </a:rPr>
              <a:t>, </a:t>
            </a:r>
            <a:r>
              <a:rPr lang="en-US" sz="4000" b="1" smtClean="0">
                <a:solidFill>
                  <a:srgbClr val="0000CC"/>
                </a:solidFill>
                <a:latin typeface="Times New Roman" pitchFamily="18" charset="0"/>
                <a:cs typeface="Times New Roman" pitchFamily="18" charset="0"/>
              </a:rPr>
              <a:t>cá, </a:t>
            </a:r>
            <a:r>
              <a:rPr lang="vi-VN" sz="4000" b="1" smtClean="0">
                <a:solidFill>
                  <a:srgbClr val="0000CC"/>
                </a:solidFill>
                <a:latin typeface="Times New Roman" pitchFamily="18" charset="0"/>
                <a:cs typeface="Times New Roman" pitchFamily="18" charset="0"/>
              </a:rPr>
              <a:t>trâu</a:t>
            </a:r>
            <a:r>
              <a:rPr lang="vi-VN" sz="4000" b="1">
                <a:solidFill>
                  <a:srgbClr val="0000CC"/>
                </a:solidFill>
                <a:latin typeface="Times New Roman" pitchFamily="18" charset="0"/>
                <a:cs typeface="Times New Roman" pitchFamily="18" charset="0"/>
              </a:rPr>
              <a:t>, bò, lợn, gà,...</a:t>
            </a:r>
            <a:endParaRPr lang="en-US" sz="4000" b="1" dirty="0">
              <a:solidFill>
                <a:srgbClr val="0000CC"/>
              </a:solidFill>
              <a:latin typeface="Times New Roman" pitchFamily="18" charset="0"/>
              <a:cs typeface="Times New Roman" pitchFamily="18" charset="0"/>
            </a:endParaRPr>
          </a:p>
        </p:txBody>
      </p:sp>
      <p:sp>
        <p:nvSpPr>
          <p:cNvPr id="3" name="Rectangle 2"/>
          <p:cNvSpPr/>
          <p:nvPr/>
        </p:nvSpPr>
        <p:spPr>
          <a:xfrm>
            <a:off x="9509919" y="5343178"/>
            <a:ext cx="5791200" cy="1846659"/>
          </a:xfrm>
          <a:prstGeom prst="rect">
            <a:avLst/>
          </a:prstGeom>
        </p:spPr>
        <p:txBody>
          <a:bodyPr wrap="square">
            <a:spAutoFit/>
          </a:bodyPr>
          <a:lstStyle/>
          <a:p>
            <a:pPr lvl="0" algn="just" defTabSz="1436888" eaLnBrk="1" fontAlgn="auto" hangingPunct="1">
              <a:spcBef>
                <a:spcPts val="0"/>
              </a:spcBef>
              <a:spcAft>
                <a:spcPts val="0"/>
              </a:spcAft>
            </a:pPr>
            <a:r>
              <a:rPr lang="vi-VN" sz="3800" b="1">
                <a:solidFill>
                  <a:srgbClr val="0000CC"/>
                </a:solidFill>
                <a:latin typeface="Times New Roman" pitchFamily="18" charset="0"/>
                <a:cs typeface="Times New Roman" pitchFamily="18" charset="0"/>
              </a:rPr>
              <a:t>Bàn, ghế, tủ lạnh, nồi cơm điện; đèn bàn, tivi, giá sách,...</a:t>
            </a:r>
            <a:endParaRPr lang="vi-VN" sz="3800" b="1" dirty="0">
              <a:solidFill>
                <a:srgbClr val="0000CC"/>
              </a:solidFill>
              <a:latin typeface="Times New Roman" pitchFamily="18" charset="0"/>
              <a:cs typeface="Times New Roman" pitchFamily="18" charset="0"/>
            </a:endParaRPr>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fade">
                                      <p:cBhvr>
                                        <p:cTn id="22" dur="500"/>
                                        <p:tgtEl>
                                          <p:spTgt spid="2"/>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fade">
                                      <p:cBhvr>
                                        <p:cTn id="2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2" grpId="0"/>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1508919" y="1380292"/>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smtClean="0">
                  <a:solidFill>
                    <a:srgbClr val="FF0066"/>
                  </a:solidFill>
                  <a:latin typeface="Times New Roman" pitchFamily="18" charset="0"/>
                  <a:cs typeface="Times New Roman" pitchFamily="18" charset="0"/>
                </a:rPr>
                <a:t>1. Luyện tập.</a:t>
              </a:r>
              <a:endParaRPr lang="en-US" sz="3800" b="1">
                <a:solidFill>
                  <a:srgbClr val="FF0066"/>
                </a:solidFill>
                <a:latin typeface="Times New Roman" pitchFamily="18" charset="0"/>
                <a:cs typeface="Times New Roman" pitchFamily="18" charset="0"/>
              </a:endParaRPr>
            </a:p>
          </p:txBody>
        </p:sp>
        <p:cxnSp>
          <p:nvCxnSpPr>
            <p:cNvPr id="11" name="Straight Connector 10"/>
            <p:cNvCxnSpPr/>
            <p:nvPr/>
          </p:nvCxnSpPr>
          <p:spPr>
            <a:xfrm>
              <a:off x="1673234"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1508919" y="2268140"/>
            <a:ext cx="13966284" cy="646331"/>
          </a:xfrm>
          <a:prstGeom prst="rect">
            <a:avLst/>
          </a:prstGeom>
        </p:spPr>
        <p:txBody>
          <a:bodyPr wrap="square">
            <a:spAutoFit/>
          </a:bodyPr>
          <a:lstStyle/>
          <a:p>
            <a:pPr algn="just"/>
            <a:r>
              <a:rPr lang="en-US" sz="3600" b="1" dirty="0" err="1" smtClean="0">
                <a:solidFill>
                  <a:srgbClr val="0000CC"/>
                </a:solidFill>
                <a:latin typeface="Times New Roman" pitchFamily="18" charset="0"/>
                <a:cs typeface="Times New Roman" pitchFamily="18" charset="0"/>
              </a:rPr>
              <a:t>Bài</a:t>
            </a:r>
            <a:r>
              <a:rPr lang="en-US" sz="3600" b="1" dirty="0" smtClean="0">
                <a:solidFill>
                  <a:srgbClr val="0000CC"/>
                </a:solidFill>
                <a:latin typeface="Times New Roman" pitchFamily="18" charset="0"/>
                <a:cs typeface="Times New Roman" pitchFamily="18" charset="0"/>
              </a:rPr>
              <a:t> </a:t>
            </a:r>
            <a:r>
              <a:rPr lang="vi-VN" sz="3600" b="1" dirty="0" smtClean="0">
                <a:solidFill>
                  <a:srgbClr val="0000CC"/>
                </a:solidFill>
                <a:latin typeface="Times New Roman" pitchFamily="18" charset="0"/>
                <a:cs typeface="Times New Roman" pitchFamily="18" charset="0"/>
              </a:rPr>
              <a:t>2</a:t>
            </a:r>
            <a:r>
              <a:rPr lang="en-US" sz="3600" b="1" dirty="0" smtClean="0">
                <a:solidFill>
                  <a:srgbClr val="0000CC"/>
                </a:solidFill>
                <a:latin typeface="Times New Roman" pitchFamily="18" charset="0"/>
                <a:cs typeface="Times New Roman" pitchFamily="18" charset="0"/>
              </a:rPr>
              <a:t>. </a:t>
            </a:r>
            <a:r>
              <a:rPr lang="vi-VN" sz="3600" b="1" dirty="0" smtClean="0">
                <a:solidFill>
                  <a:srgbClr val="0000CC"/>
                </a:solidFill>
                <a:latin typeface="Times New Roman" pitchFamily="18" charset="0"/>
                <a:cs typeface="Times New Roman" pitchFamily="18" charset="0"/>
              </a:rPr>
              <a:t>Đọc đoạn văn dưới đây và trả lời câu hỏi.</a:t>
            </a:r>
            <a:endParaRPr lang="en-US" sz="3600" b="1" dirty="0">
              <a:solidFill>
                <a:srgbClr val="0000CC"/>
              </a:solidFill>
              <a:latin typeface="Times New Roman" pitchFamily="18" charset="0"/>
              <a:cs typeface="Times New Roman" pitchFamily="18" charset="0"/>
            </a:endParaRPr>
          </a:p>
        </p:txBody>
      </p:sp>
      <p:sp>
        <p:nvSpPr>
          <p:cNvPr id="20" name="Rectangle 19"/>
          <p:cNvSpPr/>
          <p:nvPr/>
        </p:nvSpPr>
        <p:spPr>
          <a:xfrm>
            <a:off x="929903" y="2958911"/>
            <a:ext cx="14545300" cy="3416320"/>
          </a:xfrm>
          <a:prstGeom prst="rect">
            <a:avLst/>
          </a:prstGeom>
        </p:spPr>
        <p:txBody>
          <a:bodyPr wrap="square">
            <a:spAutoFit/>
          </a:bodyPr>
          <a:lstStyle/>
          <a:p>
            <a:pPr algn="just"/>
            <a:r>
              <a:rPr lang="vi-VN" sz="3600" b="1" dirty="0" smtClean="0">
                <a:solidFill>
                  <a:srgbClr val="0000CC"/>
                </a:solidFill>
                <a:latin typeface="Times New Roman" pitchFamily="18" charset="0"/>
                <a:cs typeface="Times New Roman" pitchFamily="18" charset="0"/>
              </a:rPr>
              <a:t>    Nhà Thủy ở ngay dưới thuyền. Con sông thân yêu, nơi có « nhà» của Thủy ấy, là sông Hồng, lòng sông mở mênh mông, quãng chảy qua Hà Nội càng mênh mông hơn. Mỗi cánh buồm nổi trên dòng sông, nom cứ như là một con bướm nhỏ. Lúc nắng ửng mây hồng, nước sông nhấp nháy như sao bay.</a:t>
            </a:r>
          </a:p>
          <a:p>
            <a:pPr algn="just"/>
            <a:r>
              <a:rPr lang="vi-VN" sz="3600" b="1" dirty="0">
                <a:solidFill>
                  <a:srgbClr val="0000CC"/>
                </a:solidFill>
                <a:latin typeface="Times New Roman" pitchFamily="18" charset="0"/>
                <a:cs typeface="Times New Roman" pitchFamily="18" charset="0"/>
              </a:rPr>
              <a:t> </a:t>
            </a:r>
            <a:r>
              <a:rPr lang="vi-VN" sz="3600" b="1" dirty="0" smtClean="0">
                <a:solidFill>
                  <a:srgbClr val="0000CC"/>
                </a:solidFill>
                <a:latin typeface="Times New Roman" pitchFamily="18" charset="0"/>
                <a:cs typeface="Times New Roman" pitchFamily="18" charset="0"/>
              </a:rPr>
              <a:t>                                                                                          ( Theo Phong Thu )</a:t>
            </a:r>
            <a:endParaRPr lang="en-US" sz="3600" b="1" dirty="0">
              <a:solidFill>
                <a:srgbClr val="0000CC"/>
              </a:solidFill>
              <a:latin typeface="Times New Roman" pitchFamily="18" charset="0"/>
              <a:cs typeface="Times New Roman" pitchFamily="18" charset="0"/>
            </a:endParaRPr>
          </a:p>
        </p:txBody>
      </p:sp>
      <p:sp>
        <p:nvSpPr>
          <p:cNvPr id="21" name="Rectangle 20"/>
          <p:cNvSpPr/>
          <p:nvPr/>
        </p:nvSpPr>
        <p:spPr>
          <a:xfrm>
            <a:off x="1158558" y="7504331"/>
            <a:ext cx="13627041" cy="646331"/>
          </a:xfrm>
          <a:prstGeom prst="rect">
            <a:avLst/>
          </a:prstGeom>
        </p:spPr>
        <p:txBody>
          <a:bodyPr wrap="square">
            <a:spAutoFit/>
          </a:bodyPr>
          <a:lstStyle/>
          <a:p>
            <a:pPr algn="just"/>
            <a:r>
              <a:rPr lang="vi-VN" sz="3600" b="1" smtClean="0">
                <a:solidFill>
                  <a:srgbClr val="FF0000"/>
                </a:solidFill>
                <a:latin typeface="Times New Roman" pitchFamily="18" charset="0"/>
                <a:cs typeface="Times New Roman" pitchFamily="18" charset="0"/>
              </a:rPr>
              <a:t>- </a:t>
            </a:r>
            <a:r>
              <a:rPr lang="vi-VN" sz="3600" b="1" dirty="0" smtClean="0">
                <a:solidFill>
                  <a:srgbClr val="FF0000"/>
                </a:solidFill>
                <a:latin typeface="Times New Roman" pitchFamily="18" charset="0"/>
                <a:cs typeface="Times New Roman" pitchFamily="18" charset="0"/>
              </a:rPr>
              <a:t>Nước sông được ví với sự vật nào?</a:t>
            </a:r>
          </a:p>
        </p:txBody>
      </p:sp>
      <p:sp>
        <p:nvSpPr>
          <p:cNvPr id="23" name="Rectangle 22"/>
          <p:cNvSpPr/>
          <p:nvPr/>
        </p:nvSpPr>
        <p:spPr>
          <a:xfrm>
            <a:off x="1127919" y="6858000"/>
            <a:ext cx="13533266" cy="646331"/>
          </a:xfrm>
          <a:prstGeom prst="rect">
            <a:avLst/>
          </a:prstGeom>
        </p:spPr>
        <p:txBody>
          <a:bodyPr wrap="square">
            <a:spAutoFit/>
          </a:bodyPr>
          <a:lstStyle/>
          <a:p>
            <a:pPr algn="just"/>
            <a:r>
              <a:rPr lang="vi-VN" sz="3600" b="1" dirty="0" smtClean="0">
                <a:solidFill>
                  <a:srgbClr val="0000CC"/>
                </a:solidFill>
                <a:latin typeface="Times New Roman" pitchFamily="18" charset="0"/>
                <a:cs typeface="Times New Roman" pitchFamily="18" charset="0"/>
              </a:rPr>
              <a:t>+ Cánh buồm trên sông được so sánh với con bướm </a:t>
            </a:r>
            <a:r>
              <a:rPr lang="vi-VN" sz="3600" b="1" smtClean="0">
                <a:solidFill>
                  <a:srgbClr val="0000CC"/>
                </a:solidFill>
                <a:latin typeface="Times New Roman" pitchFamily="18" charset="0"/>
                <a:cs typeface="Times New Roman" pitchFamily="18" charset="0"/>
              </a:rPr>
              <a:t>nhỏ.</a:t>
            </a:r>
            <a:endParaRPr lang="vi-VN" sz="3600" b="1" dirty="0" smtClean="0">
              <a:solidFill>
                <a:srgbClr val="0000CC"/>
              </a:solidFill>
              <a:latin typeface="Times New Roman" pitchFamily="18" charset="0"/>
              <a:cs typeface="Times New Roman" pitchFamily="18" charset="0"/>
            </a:endParaRPr>
          </a:p>
        </p:txBody>
      </p:sp>
      <p:sp>
        <p:nvSpPr>
          <p:cNvPr id="29" name="Rectangle 28"/>
          <p:cNvSpPr/>
          <p:nvPr/>
        </p:nvSpPr>
        <p:spPr>
          <a:xfrm>
            <a:off x="1244812" y="6211669"/>
            <a:ext cx="9941507" cy="646331"/>
          </a:xfrm>
          <a:prstGeom prst="rect">
            <a:avLst/>
          </a:prstGeom>
        </p:spPr>
        <p:txBody>
          <a:bodyPr wrap="square">
            <a:spAutoFit/>
          </a:bodyPr>
          <a:lstStyle/>
          <a:p>
            <a:pPr algn="just"/>
            <a:r>
              <a:rPr lang="vi-VN" sz="3600" b="1" dirty="0" smtClean="0">
                <a:solidFill>
                  <a:srgbClr val="FF0000"/>
                </a:solidFill>
                <a:latin typeface="Times New Roman" pitchFamily="18" charset="0"/>
                <a:cs typeface="Times New Roman" pitchFamily="18" charset="0"/>
              </a:rPr>
              <a:t>- Cánh buồm trên sông được so sánh với vật </a:t>
            </a:r>
            <a:r>
              <a:rPr lang="vi-VN" sz="3600" b="1" smtClean="0">
                <a:solidFill>
                  <a:srgbClr val="FF0000"/>
                </a:solidFill>
                <a:latin typeface="Times New Roman" pitchFamily="18" charset="0"/>
                <a:cs typeface="Times New Roman" pitchFamily="18" charset="0"/>
              </a:rPr>
              <a:t>nào?</a:t>
            </a:r>
            <a:endParaRPr lang="vi-VN" sz="3600" b="1" dirty="0" smtClean="0">
              <a:solidFill>
                <a:srgbClr val="FF0000"/>
              </a:solidFill>
              <a:latin typeface="Times New Roman" pitchFamily="18" charset="0"/>
              <a:cs typeface="Times New Roman" pitchFamily="18" charset="0"/>
            </a:endParaRPr>
          </a:p>
        </p:txBody>
      </p:sp>
      <p:sp>
        <p:nvSpPr>
          <p:cNvPr id="30" name="Rectangle 29"/>
          <p:cNvSpPr/>
          <p:nvPr/>
        </p:nvSpPr>
        <p:spPr>
          <a:xfrm>
            <a:off x="1158253" y="8269069"/>
            <a:ext cx="13533266" cy="646331"/>
          </a:xfrm>
          <a:prstGeom prst="rect">
            <a:avLst/>
          </a:prstGeom>
        </p:spPr>
        <p:txBody>
          <a:bodyPr wrap="square">
            <a:spAutoFit/>
          </a:bodyPr>
          <a:lstStyle/>
          <a:p>
            <a:pPr algn="just"/>
            <a:r>
              <a:rPr lang="vi-VN" sz="3600" b="1" smtClean="0">
                <a:solidFill>
                  <a:srgbClr val="0000CC"/>
                </a:solidFill>
                <a:latin typeface="Times New Roman" pitchFamily="18" charset="0"/>
                <a:cs typeface="Times New Roman" pitchFamily="18" charset="0"/>
              </a:rPr>
              <a:t>+ </a:t>
            </a:r>
            <a:r>
              <a:rPr lang="vi-VN" sz="3600" b="1" dirty="0" smtClean="0">
                <a:solidFill>
                  <a:srgbClr val="0000CC"/>
                </a:solidFill>
                <a:latin typeface="Times New Roman" pitchFamily="18" charset="0"/>
                <a:cs typeface="Times New Roman" pitchFamily="18" charset="0"/>
              </a:rPr>
              <a:t>Nước sông nhấp nháy lúc nắng ửng hồng được ví với sao bay.</a:t>
            </a:r>
            <a:endParaRPr lang="en-US" sz="3600" b="1" dirty="0">
              <a:solidFill>
                <a:srgbClr val="0000CC"/>
              </a:solidFill>
              <a:latin typeface="Times New Roman" pitchFamily="18" charset="0"/>
              <a:cs typeface="Times New Roman" pitchFamily="18" charset="0"/>
            </a:endParaRPr>
          </a:p>
        </p:txBody>
      </p:sp>
      <p:grpSp>
        <p:nvGrpSpPr>
          <p:cNvPr id="31" name="Group 30"/>
          <p:cNvGrpSpPr/>
          <p:nvPr/>
        </p:nvGrpSpPr>
        <p:grpSpPr>
          <a:xfrm>
            <a:off x="4549347" y="76200"/>
            <a:ext cx="7475172" cy="1489756"/>
            <a:chOff x="4244547" y="238780"/>
            <a:chExt cx="7475172" cy="1489756"/>
          </a:xfrm>
        </p:grpSpPr>
        <p:grpSp>
          <p:nvGrpSpPr>
            <p:cNvPr id="32" name="Group 31"/>
            <p:cNvGrpSpPr/>
            <p:nvPr/>
          </p:nvGrpSpPr>
          <p:grpSpPr>
            <a:xfrm>
              <a:off x="5242719" y="238780"/>
              <a:ext cx="5492209" cy="905028"/>
              <a:chOff x="5154256" y="299739"/>
              <a:chExt cx="5399539" cy="905028"/>
            </a:xfrm>
          </p:grpSpPr>
          <p:grpSp>
            <p:nvGrpSpPr>
              <p:cNvPr id="34" name="Group 33"/>
              <p:cNvGrpSpPr/>
              <p:nvPr/>
            </p:nvGrpSpPr>
            <p:grpSpPr>
              <a:xfrm>
                <a:off x="5154256" y="299739"/>
                <a:ext cx="5399539" cy="905028"/>
                <a:chOff x="5154256" y="299739"/>
                <a:chExt cx="5399539" cy="905028"/>
              </a:xfrm>
            </p:grpSpPr>
            <p:sp>
              <p:nvSpPr>
                <p:cNvPr id="36" name="TextBox 35"/>
                <p:cNvSpPr txBox="1"/>
                <p:nvPr/>
              </p:nvSpPr>
              <p:spPr>
                <a:xfrm>
                  <a:off x="5154256" y="299739"/>
                  <a:ext cx="5399539" cy="523220"/>
                </a:xfrm>
                <a:prstGeom prst="rect">
                  <a:avLst/>
                </a:prstGeom>
                <a:noFill/>
              </p:spPr>
              <p:txBody>
                <a:bodyPr wrap="none" rtlCol="0">
                  <a:spAutoFit/>
                </a:bodyPr>
                <a:lstStyle/>
                <a:p>
                  <a:r>
                    <a:rPr lang="en-US" sz="2800" smtClean="0">
                      <a:solidFill>
                        <a:srgbClr val="0000CC"/>
                      </a:solidFill>
                      <a:latin typeface="Times New Roman" pitchFamily="18" charset="0"/>
                      <a:cs typeface="Times New Roman" pitchFamily="18" charset="0"/>
                    </a:rPr>
                    <a:t>Thứ……ngày…..tháng…..năm…….</a:t>
                  </a:r>
                  <a:endParaRPr lang="en-US" sz="2800">
                    <a:solidFill>
                      <a:srgbClr val="0000CC"/>
                    </a:solidFill>
                    <a:latin typeface="Times New Roman" pitchFamily="18" charset="0"/>
                    <a:cs typeface="Times New Roman" pitchFamily="18" charset="0"/>
                  </a:endParaRPr>
                </a:p>
              </p:txBody>
            </p:sp>
            <p:sp>
              <p:nvSpPr>
                <p:cNvPr id="37" name="TextBox 36"/>
                <p:cNvSpPr txBox="1"/>
                <p:nvPr/>
              </p:nvSpPr>
              <p:spPr>
                <a:xfrm>
                  <a:off x="6857128" y="743102"/>
                  <a:ext cx="1967927" cy="461665"/>
                </a:xfrm>
                <a:prstGeom prst="rect">
                  <a:avLst/>
                </a:prstGeom>
                <a:noFill/>
              </p:spPr>
              <p:txBody>
                <a:bodyPr wrap="none" rtlCol="0">
                  <a:spAutoFit/>
                </a:bodyPr>
                <a:lstStyle/>
                <a:p>
                  <a:r>
                    <a:rPr lang="en-US" sz="2400" b="1" smtClean="0">
                      <a:solidFill>
                        <a:srgbClr val="FF0066"/>
                      </a:solidFill>
                      <a:latin typeface="Times New Roman" pitchFamily="18" charset="0"/>
                      <a:cs typeface="Times New Roman" pitchFamily="18" charset="0"/>
                    </a:rPr>
                    <a:t>TIẾNG VIỆT</a:t>
                  </a:r>
                  <a:endParaRPr lang="en-US" sz="2400" b="1">
                    <a:solidFill>
                      <a:srgbClr val="FF0066"/>
                    </a:solidFill>
                    <a:latin typeface="Times New Roman" pitchFamily="18" charset="0"/>
                    <a:cs typeface="Times New Roman" pitchFamily="18" charset="0"/>
                  </a:endParaRPr>
                </a:p>
              </p:txBody>
            </p:sp>
          </p:grpSp>
          <p:cxnSp>
            <p:nvCxnSpPr>
              <p:cNvPr id="35" name="Straight Connector 34"/>
              <p:cNvCxnSpPr/>
              <p:nvPr/>
            </p:nvCxnSpPr>
            <p:spPr>
              <a:xfrm>
                <a:off x="7015490" y="1151823"/>
                <a:ext cx="1659737"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33" name="Text Box 14"/>
            <p:cNvSpPr txBox="1">
              <a:spLocks noChangeArrowheads="1"/>
            </p:cNvSpPr>
            <p:nvPr/>
          </p:nvSpPr>
          <p:spPr bwMode="auto">
            <a:xfrm>
              <a:off x="4244547" y="1091002"/>
              <a:ext cx="7475172"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2</a:t>
              </a:r>
              <a:r>
                <a:rPr lang="vi-VN" sz="32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4</a:t>
              </a:r>
              <a:r>
                <a:rPr lang="en-US" sz="32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vi-VN" sz="32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BẠN NHỎ </a:t>
              </a:r>
              <a:r>
                <a:rPr lang="vi-VN" sz="32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TRONG </a:t>
              </a:r>
              <a:r>
                <a:rPr lang="vi-VN" sz="3200" b="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NHÀ</a:t>
              </a:r>
              <a:r>
                <a:rPr lang="en-US" sz="3200" b="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(T3)</a:t>
              </a:r>
              <a:endParaRPr lang="en-US" sz="2000" b="1" dirty="0" smtClean="0">
                <a:solidFill>
                  <a:srgbClr val="0000CC"/>
                </a:solidFill>
                <a:effectLst>
                  <a:outerShdw blurRad="38100" dist="38100" dir="2700000" algn="tl">
                    <a:srgbClr val="000000">
                      <a:alpha val="43137"/>
                    </a:srgbClr>
                  </a:outerShdw>
                </a:effectLst>
                <a:latin typeface="Times New Roman" pitchFamily="18" charset="0"/>
              </a:endParaRPr>
            </a:p>
          </p:txBody>
        </p:sp>
      </p:grpSp>
    </p:spTree>
    <p:extLst>
      <p:ext uri="{BB962C8B-B14F-4D97-AF65-F5344CB8AC3E}">
        <p14:creationId xmlns:p14="http://schemas.microsoft.com/office/powerpoint/2010/main" val="426134198"/>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fade">
                                      <p:cBhvr>
                                        <p:cTn id="7" dur="500"/>
                                        <p:tgtEl>
                                          <p:spTgt spid="2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3"/>
                                        </p:tgtEl>
                                        <p:attrNameLst>
                                          <p:attrName>style.visibility</p:attrName>
                                        </p:attrNameLst>
                                      </p:cBhvr>
                                      <p:to>
                                        <p:strVal val="visible"/>
                                      </p:to>
                                    </p:set>
                                    <p:animEffect transition="in" filter="fade">
                                      <p:cBhvr>
                                        <p:cTn id="12" dur="500"/>
                                        <p:tgtEl>
                                          <p:spTgt spid="2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1"/>
                                        </p:tgtEl>
                                        <p:attrNameLst>
                                          <p:attrName>style.visibility</p:attrName>
                                        </p:attrNameLst>
                                      </p:cBhvr>
                                      <p:to>
                                        <p:strVal val="visible"/>
                                      </p:to>
                                    </p:set>
                                    <p:animEffect transition="in" filter="fade">
                                      <p:cBhvr>
                                        <p:cTn id="17" dur="500"/>
                                        <p:tgtEl>
                                          <p:spTgt spid="2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0"/>
                                        </p:tgtEl>
                                        <p:attrNameLst>
                                          <p:attrName>style.visibility</p:attrName>
                                        </p:attrNameLst>
                                      </p:cBhvr>
                                      <p:to>
                                        <p:strVal val="visible"/>
                                      </p:to>
                                    </p:set>
                                    <p:animEffect transition="in" filter="fade">
                                      <p:cBhvr>
                                        <p:cTn id="22"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3" grpId="0"/>
      <p:bldP spid="29" grpId="0"/>
      <p:bldP spid="3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1813719" y="1481316"/>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dirty="0" smtClean="0">
                  <a:solidFill>
                    <a:srgbClr val="FF0066"/>
                  </a:solidFill>
                  <a:latin typeface="Times New Roman" pitchFamily="18" charset="0"/>
                  <a:cs typeface="Times New Roman" pitchFamily="18" charset="0"/>
                </a:rPr>
                <a:t>1. </a:t>
              </a:r>
              <a:r>
                <a:rPr lang="en-US" sz="3800" b="1" dirty="0" err="1" smtClean="0">
                  <a:solidFill>
                    <a:srgbClr val="FF0066"/>
                  </a:solidFill>
                  <a:latin typeface="Times New Roman" pitchFamily="18" charset="0"/>
                  <a:cs typeface="Times New Roman" pitchFamily="18" charset="0"/>
                </a:rPr>
                <a:t>Luyện</a:t>
              </a:r>
              <a:r>
                <a:rPr lang="en-US" sz="3800" b="1" dirty="0" smtClean="0">
                  <a:solidFill>
                    <a:srgbClr val="FF0066"/>
                  </a:solidFill>
                  <a:latin typeface="Times New Roman" pitchFamily="18" charset="0"/>
                  <a:cs typeface="Times New Roman" pitchFamily="18" charset="0"/>
                </a:rPr>
                <a:t> </a:t>
              </a:r>
              <a:r>
                <a:rPr lang="en-US" sz="3800" b="1" dirty="0" err="1" smtClean="0">
                  <a:solidFill>
                    <a:srgbClr val="FF0066"/>
                  </a:solidFill>
                  <a:latin typeface="Times New Roman" pitchFamily="18" charset="0"/>
                  <a:cs typeface="Times New Roman" pitchFamily="18" charset="0"/>
                </a:rPr>
                <a:t>tập</a:t>
              </a:r>
              <a:r>
                <a:rPr lang="en-US" sz="3800" b="1" dirty="0" smtClean="0">
                  <a:solidFill>
                    <a:srgbClr val="FF0066"/>
                  </a:solidFill>
                  <a:latin typeface="Times New Roman" pitchFamily="18" charset="0"/>
                  <a:cs typeface="Times New Roman" pitchFamily="18" charset="0"/>
                </a:rPr>
                <a:t>.</a:t>
              </a:r>
              <a:endParaRPr lang="en-US" sz="3800" b="1" dirty="0">
                <a:solidFill>
                  <a:srgbClr val="FF0066"/>
                </a:solidFill>
                <a:latin typeface="Times New Roman" pitchFamily="18" charset="0"/>
                <a:cs typeface="Times New Roman" pitchFamily="18" charset="0"/>
              </a:endParaRPr>
            </a:p>
          </p:txBody>
        </p:sp>
        <p:cxnSp>
          <p:nvCxnSpPr>
            <p:cNvPr id="11" name="Straight Connector 10"/>
            <p:cNvCxnSpPr/>
            <p:nvPr/>
          </p:nvCxnSpPr>
          <p:spPr>
            <a:xfrm>
              <a:off x="1673234"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1127919" y="2167116"/>
            <a:ext cx="14290996" cy="1200329"/>
          </a:xfrm>
          <a:prstGeom prst="rect">
            <a:avLst/>
          </a:prstGeom>
        </p:spPr>
        <p:txBody>
          <a:bodyPr wrap="square">
            <a:spAutoFit/>
          </a:bodyPr>
          <a:lstStyle/>
          <a:p>
            <a:pPr algn="just"/>
            <a:r>
              <a:rPr lang="en-US" sz="3600" b="1" smtClean="0">
                <a:solidFill>
                  <a:srgbClr val="FF0000"/>
                </a:solidFill>
                <a:latin typeface="Times New Roman" pitchFamily="18" charset="0"/>
                <a:cs typeface="Times New Roman" pitchFamily="18" charset="0"/>
              </a:rPr>
              <a:t>      Bài</a:t>
            </a:r>
            <a:r>
              <a:rPr lang="vi-VN" sz="3600" b="1" smtClean="0">
                <a:solidFill>
                  <a:srgbClr val="FF0000"/>
                </a:solidFill>
                <a:latin typeface="Times New Roman" pitchFamily="18" charset="0"/>
                <a:cs typeface="Times New Roman" pitchFamily="18" charset="0"/>
              </a:rPr>
              <a:t> </a:t>
            </a:r>
            <a:r>
              <a:rPr lang="vi-VN" sz="3600" b="1" dirty="0" smtClean="0">
                <a:solidFill>
                  <a:srgbClr val="FF0000"/>
                </a:solidFill>
                <a:latin typeface="Times New Roman" pitchFamily="18" charset="0"/>
                <a:cs typeface="Times New Roman" pitchFamily="18" charset="0"/>
              </a:rPr>
              <a:t>3. Tìm hình ảnh so sánh trong các đoạn thơ dưới đây. Nêu tác dụng của hình ảnh so sánh.</a:t>
            </a:r>
            <a:endParaRPr lang="en-US" sz="3600" b="1" dirty="0">
              <a:solidFill>
                <a:srgbClr val="FF0000"/>
              </a:solidFill>
              <a:latin typeface="Times New Roman" pitchFamily="18" charset="0"/>
              <a:cs typeface="Times New Roman" pitchFamily="18" charset="0"/>
            </a:endParaRPr>
          </a:p>
        </p:txBody>
      </p:sp>
      <p:sp>
        <p:nvSpPr>
          <p:cNvPr id="13" name="Rectangle 12"/>
          <p:cNvSpPr/>
          <p:nvPr/>
        </p:nvSpPr>
        <p:spPr>
          <a:xfrm>
            <a:off x="2974295" y="3429000"/>
            <a:ext cx="4478224" cy="2862322"/>
          </a:xfrm>
          <a:prstGeom prst="rect">
            <a:avLst/>
          </a:prstGeom>
        </p:spPr>
        <p:txBody>
          <a:bodyPr wrap="square">
            <a:spAutoFit/>
          </a:bodyPr>
          <a:lstStyle/>
          <a:p>
            <a:pPr algn="just"/>
            <a:r>
              <a:rPr lang="vi-VN" sz="3600" b="1" dirty="0" smtClean="0">
                <a:solidFill>
                  <a:srgbClr val="0000CC"/>
                </a:solidFill>
                <a:latin typeface="Times New Roman" pitchFamily="18" charset="0"/>
                <a:cs typeface="Times New Roman" pitchFamily="18" charset="0"/>
              </a:rPr>
              <a:t>Cau cao cao mãi </a:t>
            </a:r>
          </a:p>
          <a:p>
            <a:pPr algn="just"/>
            <a:r>
              <a:rPr lang="vi-VN" sz="3600" b="1" dirty="0" smtClean="0">
                <a:solidFill>
                  <a:srgbClr val="0000CC"/>
                </a:solidFill>
                <a:latin typeface="Times New Roman" pitchFamily="18" charset="0"/>
                <a:cs typeface="Times New Roman" pitchFamily="18" charset="0"/>
              </a:rPr>
              <a:t>Tàu vươn giữa trời</a:t>
            </a:r>
          </a:p>
          <a:p>
            <a:r>
              <a:rPr lang="vi-VN" sz="3600" b="1" dirty="0" smtClean="0">
                <a:solidFill>
                  <a:srgbClr val="0000CC"/>
                </a:solidFill>
                <a:latin typeface="Times New Roman" pitchFamily="18" charset="0"/>
                <a:cs typeface="Times New Roman" pitchFamily="18" charset="0"/>
              </a:rPr>
              <a:t>Như tay xòe rộng</a:t>
            </a:r>
            <a:endParaRPr lang="vi-VN" sz="3600" b="1" dirty="0">
              <a:solidFill>
                <a:srgbClr val="0000CC"/>
              </a:solidFill>
              <a:latin typeface="Times New Roman" pitchFamily="18" charset="0"/>
              <a:cs typeface="Times New Roman" pitchFamily="18" charset="0"/>
            </a:endParaRPr>
          </a:p>
          <a:p>
            <a:pPr algn="just"/>
            <a:r>
              <a:rPr lang="vi-VN" sz="3600" b="1" dirty="0" smtClean="0">
                <a:solidFill>
                  <a:srgbClr val="0000CC"/>
                </a:solidFill>
                <a:latin typeface="Times New Roman" pitchFamily="18" charset="0"/>
                <a:cs typeface="Times New Roman" pitchFamily="18" charset="0"/>
              </a:rPr>
              <a:t>Hứng làn mưa rơi.</a:t>
            </a:r>
          </a:p>
          <a:p>
            <a:r>
              <a:rPr lang="vi-VN" sz="3600" b="1" dirty="0">
                <a:solidFill>
                  <a:srgbClr val="0000CC"/>
                </a:solidFill>
                <a:latin typeface="Times New Roman" pitchFamily="18" charset="0"/>
                <a:cs typeface="Times New Roman" pitchFamily="18" charset="0"/>
              </a:rPr>
              <a:t> </a:t>
            </a:r>
            <a:r>
              <a:rPr lang="vi-VN" sz="3600" b="1" dirty="0" smtClean="0">
                <a:solidFill>
                  <a:srgbClr val="0000CC"/>
                </a:solidFill>
                <a:latin typeface="Times New Roman" pitchFamily="18" charset="0"/>
                <a:cs typeface="Times New Roman" pitchFamily="18" charset="0"/>
              </a:rPr>
              <a:t>      (Ngô Viết Dinh)</a:t>
            </a:r>
            <a:endParaRPr lang="en-US" sz="3600" b="1" dirty="0">
              <a:solidFill>
                <a:srgbClr val="0000CC"/>
              </a:solidFill>
              <a:latin typeface="Times New Roman" pitchFamily="18" charset="0"/>
              <a:cs typeface="Times New Roman" pitchFamily="18" charset="0"/>
            </a:endParaRPr>
          </a:p>
        </p:txBody>
      </p:sp>
      <p:sp>
        <p:nvSpPr>
          <p:cNvPr id="20" name="Rectangle 19"/>
          <p:cNvSpPr/>
          <p:nvPr/>
        </p:nvSpPr>
        <p:spPr>
          <a:xfrm>
            <a:off x="8500043" y="3429000"/>
            <a:ext cx="5962876" cy="2862322"/>
          </a:xfrm>
          <a:prstGeom prst="rect">
            <a:avLst/>
          </a:prstGeom>
        </p:spPr>
        <p:txBody>
          <a:bodyPr wrap="square">
            <a:spAutoFit/>
          </a:bodyPr>
          <a:lstStyle/>
          <a:p>
            <a:pPr algn="just"/>
            <a:r>
              <a:rPr lang="vi-VN" sz="3600" b="1" dirty="0" smtClean="0">
                <a:solidFill>
                  <a:srgbClr val="0000CC"/>
                </a:solidFill>
                <a:latin typeface="Times New Roman" pitchFamily="18" charset="0"/>
                <a:cs typeface="Times New Roman" pitchFamily="18" charset="0"/>
              </a:rPr>
              <a:t>Sân nhà em sáng quá</a:t>
            </a:r>
          </a:p>
          <a:p>
            <a:pPr algn="just"/>
            <a:r>
              <a:rPr lang="vi-VN" sz="3600" b="1" dirty="0" smtClean="0">
                <a:solidFill>
                  <a:srgbClr val="0000CC"/>
                </a:solidFill>
                <a:latin typeface="Times New Roman" pitchFamily="18" charset="0"/>
                <a:cs typeface="Times New Roman" pitchFamily="18" charset="0"/>
              </a:rPr>
              <a:t>Nhờ ánh trăng sáng ngời</a:t>
            </a:r>
          </a:p>
          <a:p>
            <a:pPr algn="just"/>
            <a:r>
              <a:rPr lang="vi-VN" sz="3600" b="1" dirty="0" smtClean="0">
                <a:solidFill>
                  <a:srgbClr val="0000CC"/>
                </a:solidFill>
                <a:latin typeface="Times New Roman" pitchFamily="18" charset="0"/>
                <a:cs typeface="Times New Roman" pitchFamily="18" charset="0"/>
              </a:rPr>
              <a:t>Trăng tròn như cái đĩa</a:t>
            </a:r>
          </a:p>
          <a:p>
            <a:pPr algn="just"/>
            <a:r>
              <a:rPr lang="vi-VN" sz="3600" b="1" dirty="0" smtClean="0">
                <a:solidFill>
                  <a:srgbClr val="0000CC"/>
                </a:solidFill>
                <a:latin typeface="Times New Roman" pitchFamily="18" charset="0"/>
                <a:cs typeface="Times New Roman" pitchFamily="18" charset="0"/>
              </a:rPr>
              <a:t>Lơ lửng mà không rơi.</a:t>
            </a:r>
          </a:p>
          <a:p>
            <a:r>
              <a:rPr lang="vi-VN" sz="3600" b="1" dirty="0" smtClean="0">
                <a:solidFill>
                  <a:srgbClr val="0000CC"/>
                </a:solidFill>
                <a:latin typeface="Times New Roman" pitchFamily="18" charset="0"/>
                <a:cs typeface="Times New Roman" pitchFamily="18" charset="0"/>
              </a:rPr>
              <a:t>(Nhược Thủy–Phương Hoa)</a:t>
            </a:r>
          </a:p>
        </p:txBody>
      </p:sp>
      <p:sp>
        <p:nvSpPr>
          <p:cNvPr id="22" name="Rectangle 21"/>
          <p:cNvSpPr/>
          <p:nvPr/>
        </p:nvSpPr>
        <p:spPr>
          <a:xfrm>
            <a:off x="1452631" y="6435191"/>
            <a:ext cx="14534288" cy="1200329"/>
          </a:xfrm>
          <a:prstGeom prst="rect">
            <a:avLst/>
          </a:prstGeom>
        </p:spPr>
        <p:txBody>
          <a:bodyPr wrap="square">
            <a:spAutoFit/>
          </a:bodyPr>
          <a:lstStyle/>
          <a:p>
            <a:r>
              <a:rPr lang="vi-VN" sz="3600" b="1" dirty="0" smtClean="0">
                <a:solidFill>
                  <a:srgbClr val="FF3399"/>
                </a:solidFill>
                <a:latin typeface="Times New Roman" pitchFamily="18" charset="0"/>
                <a:cs typeface="Times New Roman" pitchFamily="18" charset="0"/>
              </a:rPr>
              <a:t>+ Hình ảnh so sánh trong đoạn thơ thứ nhất: Tàu cau như tay xòe rộng hứng mưa.</a:t>
            </a:r>
            <a:endParaRPr lang="en-US" sz="3600" b="1" dirty="0">
              <a:solidFill>
                <a:srgbClr val="FF3399"/>
              </a:solidFill>
              <a:latin typeface="Times New Roman" pitchFamily="18" charset="0"/>
              <a:cs typeface="Times New Roman" pitchFamily="18" charset="0"/>
            </a:endParaRPr>
          </a:p>
        </p:txBody>
      </p:sp>
      <p:sp>
        <p:nvSpPr>
          <p:cNvPr id="2" name="Rectangle 1"/>
          <p:cNvSpPr/>
          <p:nvPr/>
        </p:nvSpPr>
        <p:spPr>
          <a:xfrm>
            <a:off x="1482952" y="7676162"/>
            <a:ext cx="13622223" cy="646331"/>
          </a:xfrm>
          <a:prstGeom prst="rect">
            <a:avLst/>
          </a:prstGeom>
        </p:spPr>
        <p:txBody>
          <a:bodyPr wrap="square">
            <a:spAutoFit/>
          </a:bodyPr>
          <a:lstStyle/>
          <a:p>
            <a:pPr lvl="0"/>
            <a:r>
              <a:rPr lang="vi-VN" sz="3600" b="1" dirty="0" smtClean="0">
                <a:solidFill>
                  <a:srgbClr val="FF3399"/>
                </a:solidFill>
                <a:latin typeface="Times New Roman" pitchFamily="18" charset="0"/>
                <a:cs typeface="Times New Roman" pitchFamily="18" charset="0"/>
              </a:rPr>
              <a:t>+ Hình ảnh so sánh trong đoạn thơ thứ hai: Trăng tròn như cái đĩa.</a:t>
            </a:r>
            <a:endParaRPr lang="en-US" sz="3600" b="1" dirty="0">
              <a:solidFill>
                <a:srgbClr val="FF3399"/>
              </a:solidFill>
              <a:latin typeface="Times New Roman" pitchFamily="18" charset="0"/>
              <a:cs typeface="Times New Roman" pitchFamily="18" charset="0"/>
            </a:endParaRPr>
          </a:p>
        </p:txBody>
      </p:sp>
      <p:grpSp>
        <p:nvGrpSpPr>
          <p:cNvPr id="29" name="Group 28"/>
          <p:cNvGrpSpPr/>
          <p:nvPr/>
        </p:nvGrpSpPr>
        <p:grpSpPr>
          <a:xfrm>
            <a:off x="4549347" y="76200"/>
            <a:ext cx="7475172" cy="1489756"/>
            <a:chOff x="4244547" y="238780"/>
            <a:chExt cx="7475172" cy="1489756"/>
          </a:xfrm>
        </p:grpSpPr>
        <p:grpSp>
          <p:nvGrpSpPr>
            <p:cNvPr id="30" name="Group 29"/>
            <p:cNvGrpSpPr/>
            <p:nvPr/>
          </p:nvGrpSpPr>
          <p:grpSpPr>
            <a:xfrm>
              <a:off x="5242719" y="238780"/>
              <a:ext cx="5492209" cy="905028"/>
              <a:chOff x="5154256" y="299739"/>
              <a:chExt cx="5399539" cy="905028"/>
            </a:xfrm>
          </p:grpSpPr>
          <p:grpSp>
            <p:nvGrpSpPr>
              <p:cNvPr id="32" name="Group 31"/>
              <p:cNvGrpSpPr/>
              <p:nvPr/>
            </p:nvGrpSpPr>
            <p:grpSpPr>
              <a:xfrm>
                <a:off x="5154256" y="299739"/>
                <a:ext cx="5399539" cy="905028"/>
                <a:chOff x="5154256" y="299739"/>
                <a:chExt cx="5399539" cy="905028"/>
              </a:xfrm>
            </p:grpSpPr>
            <p:sp>
              <p:nvSpPr>
                <p:cNvPr id="34" name="TextBox 33"/>
                <p:cNvSpPr txBox="1"/>
                <p:nvPr/>
              </p:nvSpPr>
              <p:spPr>
                <a:xfrm>
                  <a:off x="5154256" y="299739"/>
                  <a:ext cx="5399539" cy="523220"/>
                </a:xfrm>
                <a:prstGeom prst="rect">
                  <a:avLst/>
                </a:prstGeom>
                <a:noFill/>
              </p:spPr>
              <p:txBody>
                <a:bodyPr wrap="none" rtlCol="0">
                  <a:spAutoFit/>
                </a:bodyPr>
                <a:lstStyle/>
                <a:p>
                  <a:r>
                    <a:rPr lang="en-US" sz="2800" smtClean="0">
                      <a:solidFill>
                        <a:srgbClr val="0000CC"/>
                      </a:solidFill>
                      <a:latin typeface="Times New Roman" pitchFamily="18" charset="0"/>
                      <a:cs typeface="Times New Roman" pitchFamily="18" charset="0"/>
                    </a:rPr>
                    <a:t>Thứ……ngày…..tháng…..năm…….</a:t>
                  </a:r>
                  <a:endParaRPr lang="en-US" sz="2800">
                    <a:solidFill>
                      <a:srgbClr val="0000CC"/>
                    </a:solidFill>
                    <a:latin typeface="Times New Roman" pitchFamily="18" charset="0"/>
                    <a:cs typeface="Times New Roman" pitchFamily="18" charset="0"/>
                  </a:endParaRPr>
                </a:p>
              </p:txBody>
            </p:sp>
            <p:sp>
              <p:nvSpPr>
                <p:cNvPr id="35" name="TextBox 34"/>
                <p:cNvSpPr txBox="1"/>
                <p:nvPr/>
              </p:nvSpPr>
              <p:spPr>
                <a:xfrm>
                  <a:off x="6857128" y="743102"/>
                  <a:ext cx="1967927" cy="461665"/>
                </a:xfrm>
                <a:prstGeom prst="rect">
                  <a:avLst/>
                </a:prstGeom>
                <a:noFill/>
              </p:spPr>
              <p:txBody>
                <a:bodyPr wrap="none" rtlCol="0">
                  <a:spAutoFit/>
                </a:bodyPr>
                <a:lstStyle/>
                <a:p>
                  <a:r>
                    <a:rPr lang="en-US" sz="2400" b="1" smtClean="0">
                      <a:solidFill>
                        <a:srgbClr val="FF0066"/>
                      </a:solidFill>
                      <a:latin typeface="Times New Roman" pitchFamily="18" charset="0"/>
                      <a:cs typeface="Times New Roman" pitchFamily="18" charset="0"/>
                    </a:rPr>
                    <a:t>TIẾNG VIỆT</a:t>
                  </a:r>
                  <a:endParaRPr lang="en-US" sz="2400" b="1">
                    <a:solidFill>
                      <a:srgbClr val="FF0066"/>
                    </a:solidFill>
                    <a:latin typeface="Times New Roman" pitchFamily="18" charset="0"/>
                    <a:cs typeface="Times New Roman" pitchFamily="18" charset="0"/>
                  </a:endParaRPr>
                </a:p>
              </p:txBody>
            </p:sp>
          </p:grpSp>
          <p:cxnSp>
            <p:nvCxnSpPr>
              <p:cNvPr id="33" name="Straight Connector 32"/>
              <p:cNvCxnSpPr/>
              <p:nvPr/>
            </p:nvCxnSpPr>
            <p:spPr>
              <a:xfrm>
                <a:off x="7015490" y="1151823"/>
                <a:ext cx="1659737"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31" name="Text Box 14"/>
            <p:cNvSpPr txBox="1">
              <a:spLocks noChangeArrowheads="1"/>
            </p:cNvSpPr>
            <p:nvPr/>
          </p:nvSpPr>
          <p:spPr bwMode="auto">
            <a:xfrm>
              <a:off x="4244547" y="1091002"/>
              <a:ext cx="7475172"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2</a:t>
              </a:r>
              <a:r>
                <a:rPr lang="vi-VN" sz="32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4</a:t>
              </a:r>
              <a:r>
                <a:rPr lang="en-US" sz="32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vi-VN" sz="32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BẠN NHỎ </a:t>
              </a:r>
              <a:r>
                <a:rPr lang="vi-VN" sz="32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TRONG </a:t>
              </a:r>
              <a:r>
                <a:rPr lang="vi-VN" sz="3200" b="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NHÀ</a:t>
              </a:r>
              <a:r>
                <a:rPr lang="en-US" sz="3200" b="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(T3)</a:t>
              </a:r>
              <a:endParaRPr lang="en-US" sz="2000" b="1" dirty="0" smtClean="0">
                <a:solidFill>
                  <a:srgbClr val="0000CC"/>
                </a:solidFill>
                <a:effectLst>
                  <a:outerShdw blurRad="38100" dist="38100" dir="2700000" algn="tl">
                    <a:srgbClr val="000000">
                      <a:alpha val="43137"/>
                    </a:srgbClr>
                  </a:outerShdw>
                </a:effectLst>
                <a:latin typeface="Times New Roman" pitchFamily="18" charset="0"/>
              </a:endParaRPr>
            </a:p>
          </p:txBody>
        </p:sp>
      </p:grpSp>
    </p:spTree>
    <p:extLst>
      <p:ext uri="{BB962C8B-B14F-4D97-AF65-F5344CB8AC3E}">
        <p14:creationId xmlns:p14="http://schemas.microsoft.com/office/powerpoint/2010/main" val="3450005395"/>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fade">
                                      <p:cBhvr>
                                        <p:cTn id="12" dur="500"/>
                                        <p:tgtEl>
                                          <p:spTgt spid="2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fade">
                                      <p:cBhvr>
                                        <p:cTn id="17" dur="500"/>
                                        <p:tgtEl>
                                          <p:spTgt spid="2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fade">
                                      <p:cBhvr>
                                        <p:cTn id="2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20" grpId="0"/>
      <p:bldP spid="22" grpId="0"/>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1813719" y="1481316"/>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dirty="0" smtClean="0">
                  <a:solidFill>
                    <a:srgbClr val="FF0066"/>
                  </a:solidFill>
                  <a:latin typeface="Times New Roman" pitchFamily="18" charset="0"/>
                  <a:cs typeface="Times New Roman" pitchFamily="18" charset="0"/>
                </a:rPr>
                <a:t>1. </a:t>
              </a:r>
              <a:r>
                <a:rPr lang="en-US" sz="3800" b="1" dirty="0" err="1" smtClean="0">
                  <a:solidFill>
                    <a:srgbClr val="FF0066"/>
                  </a:solidFill>
                  <a:latin typeface="Times New Roman" pitchFamily="18" charset="0"/>
                  <a:cs typeface="Times New Roman" pitchFamily="18" charset="0"/>
                </a:rPr>
                <a:t>Luyện</a:t>
              </a:r>
              <a:r>
                <a:rPr lang="en-US" sz="3800" b="1" dirty="0" smtClean="0">
                  <a:solidFill>
                    <a:srgbClr val="FF0066"/>
                  </a:solidFill>
                  <a:latin typeface="Times New Roman" pitchFamily="18" charset="0"/>
                  <a:cs typeface="Times New Roman" pitchFamily="18" charset="0"/>
                </a:rPr>
                <a:t> </a:t>
              </a:r>
              <a:r>
                <a:rPr lang="en-US" sz="3800" b="1" dirty="0" err="1" smtClean="0">
                  <a:solidFill>
                    <a:srgbClr val="FF0066"/>
                  </a:solidFill>
                  <a:latin typeface="Times New Roman" pitchFamily="18" charset="0"/>
                  <a:cs typeface="Times New Roman" pitchFamily="18" charset="0"/>
                </a:rPr>
                <a:t>tập</a:t>
              </a:r>
              <a:r>
                <a:rPr lang="en-US" sz="3800" b="1" dirty="0" smtClean="0">
                  <a:solidFill>
                    <a:srgbClr val="FF0066"/>
                  </a:solidFill>
                  <a:latin typeface="Times New Roman" pitchFamily="18" charset="0"/>
                  <a:cs typeface="Times New Roman" pitchFamily="18" charset="0"/>
                </a:rPr>
                <a:t>.</a:t>
              </a:r>
              <a:endParaRPr lang="en-US" sz="3800" b="1" dirty="0">
                <a:solidFill>
                  <a:srgbClr val="FF0066"/>
                </a:solidFill>
                <a:latin typeface="Times New Roman" pitchFamily="18" charset="0"/>
                <a:cs typeface="Times New Roman" pitchFamily="18" charset="0"/>
              </a:endParaRPr>
            </a:p>
          </p:txBody>
        </p:sp>
        <p:cxnSp>
          <p:nvCxnSpPr>
            <p:cNvPr id="11" name="Straight Connector 10"/>
            <p:cNvCxnSpPr/>
            <p:nvPr/>
          </p:nvCxnSpPr>
          <p:spPr>
            <a:xfrm>
              <a:off x="1673234"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1127919" y="2167116"/>
            <a:ext cx="14290996" cy="1200329"/>
          </a:xfrm>
          <a:prstGeom prst="rect">
            <a:avLst/>
          </a:prstGeom>
        </p:spPr>
        <p:txBody>
          <a:bodyPr wrap="square">
            <a:spAutoFit/>
          </a:bodyPr>
          <a:lstStyle/>
          <a:p>
            <a:pPr algn="just"/>
            <a:r>
              <a:rPr lang="en-US" sz="3600" b="1" smtClean="0">
                <a:solidFill>
                  <a:srgbClr val="FF0000"/>
                </a:solidFill>
                <a:latin typeface="Times New Roman" pitchFamily="18" charset="0"/>
                <a:cs typeface="Times New Roman" pitchFamily="18" charset="0"/>
              </a:rPr>
              <a:t>      Bài</a:t>
            </a:r>
            <a:r>
              <a:rPr lang="vi-VN" sz="3600" b="1" smtClean="0">
                <a:solidFill>
                  <a:srgbClr val="FF0000"/>
                </a:solidFill>
                <a:latin typeface="Times New Roman" pitchFamily="18" charset="0"/>
                <a:cs typeface="Times New Roman" pitchFamily="18" charset="0"/>
              </a:rPr>
              <a:t> </a:t>
            </a:r>
            <a:r>
              <a:rPr lang="vi-VN" sz="3600" b="1" dirty="0" smtClean="0">
                <a:solidFill>
                  <a:srgbClr val="FF0000"/>
                </a:solidFill>
                <a:latin typeface="Times New Roman" pitchFamily="18" charset="0"/>
                <a:cs typeface="Times New Roman" pitchFamily="18" charset="0"/>
              </a:rPr>
              <a:t>3. Tìm hình ảnh so sánh trong các đoạn thơ dưới đây. Nêu tác dụng của hình ảnh so sánh.</a:t>
            </a:r>
            <a:endParaRPr lang="en-US" sz="3600" b="1" dirty="0">
              <a:solidFill>
                <a:srgbClr val="FF0000"/>
              </a:solidFill>
              <a:latin typeface="Times New Roman" pitchFamily="18" charset="0"/>
              <a:cs typeface="Times New Roman" pitchFamily="18" charset="0"/>
            </a:endParaRPr>
          </a:p>
        </p:txBody>
      </p:sp>
      <p:sp>
        <p:nvSpPr>
          <p:cNvPr id="17" name="Rectangle 16"/>
          <p:cNvSpPr/>
          <p:nvPr/>
        </p:nvSpPr>
        <p:spPr>
          <a:xfrm>
            <a:off x="1526494" y="3429000"/>
            <a:ext cx="6154625" cy="3016210"/>
          </a:xfrm>
          <a:prstGeom prst="rect">
            <a:avLst/>
          </a:prstGeom>
        </p:spPr>
        <p:txBody>
          <a:bodyPr wrap="square">
            <a:spAutoFit/>
          </a:bodyPr>
          <a:lstStyle/>
          <a:p>
            <a:r>
              <a:rPr lang="vi-VN" sz="3800" b="1" dirty="0" smtClean="0">
                <a:solidFill>
                  <a:srgbClr val="0000CC"/>
                </a:solidFill>
                <a:latin typeface="Times New Roman" pitchFamily="18" charset="0"/>
                <a:cs typeface="Times New Roman" pitchFamily="18" charset="0"/>
              </a:rPr>
              <a:t> Sương trắng viền quanh núi</a:t>
            </a:r>
          </a:p>
          <a:p>
            <a:r>
              <a:rPr lang="vi-VN" sz="3800" b="1" dirty="0" smtClean="0">
                <a:solidFill>
                  <a:srgbClr val="0000CC"/>
                </a:solidFill>
                <a:latin typeface="Times New Roman" pitchFamily="18" charset="0"/>
                <a:cs typeface="Times New Roman" pitchFamily="18" charset="0"/>
              </a:rPr>
              <a:t>Như một chiếc khăn bông</a:t>
            </a:r>
          </a:p>
          <a:p>
            <a:r>
              <a:rPr lang="vi-VN" sz="3800" b="1" dirty="0" smtClean="0">
                <a:solidFill>
                  <a:srgbClr val="0000CC"/>
                </a:solidFill>
                <a:latin typeface="Times New Roman" pitchFamily="18" charset="0"/>
                <a:cs typeface="Times New Roman" pitchFamily="18" charset="0"/>
              </a:rPr>
              <a:t>Ồ, núi ngủ lười không!</a:t>
            </a:r>
          </a:p>
          <a:p>
            <a:r>
              <a:rPr lang="vi-VN" sz="3800" b="1" dirty="0" smtClean="0">
                <a:solidFill>
                  <a:srgbClr val="0000CC"/>
                </a:solidFill>
                <a:latin typeface="Times New Roman" pitchFamily="18" charset="0"/>
                <a:cs typeface="Times New Roman" pitchFamily="18" charset="0"/>
              </a:rPr>
              <a:t>Giờ mới đang rửa mặt.</a:t>
            </a:r>
          </a:p>
          <a:p>
            <a:r>
              <a:rPr lang="vi-VN" sz="3800" b="1" dirty="0" smtClean="0">
                <a:solidFill>
                  <a:srgbClr val="0000CC"/>
                </a:solidFill>
                <a:latin typeface="Times New Roman" pitchFamily="18" charset="0"/>
                <a:cs typeface="Times New Roman" pitchFamily="18" charset="0"/>
              </a:rPr>
              <a:t>                        (Thanh Hào)</a:t>
            </a:r>
            <a:endParaRPr lang="en-US" sz="3800" b="1" dirty="0">
              <a:solidFill>
                <a:srgbClr val="0000CC"/>
              </a:solidFill>
              <a:latin typeface="Times New Roman" pitchFamily="18" charset="0"/>
              <a:cs typeface="Times New Roman" pitchFamily="18" charset="0"/>
            </a:endParaRPr>
          </a:p>
        </p:txBody>
      </p:sp>
      <p:sp>
        <p:nvSpPr>
          <p:cNvPr id="18" name="Rectangle 17"/>
          <p:cNvSpPr/>
          <p:nvPr/>
        </p:nvSpPr>
        <p:spPr>
          <a:xfrm>
            <a:off x="9506271" y="3435743"/>
            <a:ext cx="5185248" cy="3016210"/>
          </a:xfrm>
          <a:prstGeom prst="rect">
            <a:avLst/>
          </a:prstGeom>
        </p:spPr>
        <p:txBody>
          <a:bodyPr wrap="square">
            <a:spAutoFit/>
          </a:bodyPr>
          <a:lstStyle/>
          <a:p>
            <a:r>
              <a:rPr lang="vi-VN" sz="3800" b="1" dirty="0" smtClean="0">
                <a:solidFill>
                  <a:srgbClr val="0000CC"/>
                </a:solidFill>
                <a:latin typeface="Times New Roman" pitchFamily="18" charset="0"/>
                <a:cs typeface="Times New Roman" pitchFamily="18" charset="0"/>
              </a:rPr>
              <a:t>Một hôm mặt đất</a:t>
            </a:r>
          </a:p>
          <a:p>
            <a:r>
              <a:rPr lang="vi-VN" sz="3800" b="1" dirty="0" smtClean="0">
                <a:solidFill>
                  <a:srgbClr val="0000CC"/>
                </a:solidFill>
                <a:latin typeface="Times New Roman" pitchFamily="18" charset="0"/>
                <a:cs typeface="Times New Roman" pitchFamily="18" charset="0"/>
              </a:rPr>
              <a:t>Mọc lên cái cây</a:t>
            </a:r>
          </a:p>
          <a:p>
            <a:r>
              <a:rPr lang="vi-VN" sz="3800" b="1" dirty="0" smtClean="0">
                <a:solidFill>
                  <a:srgbClr val="0000CC"/>
                </a:solidFill>
                <a:latin typeface="Times New Roman" pitchFamily="18" charset="0"/>
                <a:cs typeface="Times New Roman" pitchFamily="18" charset="0"/>
              </a:rPr>
              <a:t>Cái cây bé nhỏ</a:t>
            </a:r>
          </a:p>
          <a:p>
            <a:r>
              <a:rPr lang="vi-VN" sz="3800" b="1" dirty="0" smtClean="0">
                <a:solidFill>
                  <a:srgbClr val="0000CC"/>
                </a:solidFill>
                <a:latin typeface="Times New Roman" pitchFamily="18" charset="0"/>
                <a:cs typeface="Times New Roman" pitchFamily="18" charset="0"/>
              </a:rPr>
              <a:t>Lá mềm như mây.</a:t>
            </a:r>
          </a:p>
          <a:p>
            <a:r>
              <a:rPr lang="vi-VN" sz="3800" b="1" dirty="0" smtClean="0">
                <a:solidFill>
                  <a:srgbClr val="0000CC"/>
                </a:solidFill>
                <a:latin typeface="Times New Roman" pitchFamily="18" charset="0"/>
                <a:cs typeface="Times New Roman" pitchFamily="18" charset="0"/>
              </a:rPr>
              <a:t>(Lâm Thị Mỹ Dạ)</a:t>
            </a:r>
          </a:p>
        </p:txBody>
      </p:sp>
      <p:sp>
        <p:nvSpPr>
          <p:cNvPr id="19" name="Rectangle 18"/>
          <p:cNvSpPr/>
          <p:nvPr/>
        </p:nvSpPr>
        <p:spPr>
          <a:xfrm>
            <a:off x="1526494" y="6414278"/>
            <a:ext cx="14534288" cy="1261884"/>
          </a:xfrm>
          <a:prstGeom prst="rect">
            <a:avLst/>
          </a:prstGeom>
        </p:spPr>
        <p:txBody>
          <a:bodyPr wrap="square">
            <a:spAutoFit/>
          </a:bodyPr>
          <a:lstStyle/>
          <a:p>
            <a:r>
              <a:rPr lang="vi-VN" sz="3800" b="1" dirty="0" smtClean="0">
                <a:solidFill>
                  <a:srgbClr val="FF3399"/>
                </a:solidFill>
                <a:latin typeface="Times New Roman" pitchFamily="18" charset="0"/>
                <a:cs typeface="Times New Roman" pitchFamily="18" charset="0"/>
              </a:rPr>
              <a:t>+ Hình ảnh so sánh trong đoạn thơ thứ ba: Sương trắng viền quanh núi như một chiếc khăn bông.</a:t>
            </a:r>
            <a:endParaRPr lang="en-US" sz="3800" b="1" dirty="0">
              <a:solidFill>
                <a:srgbClr val="FF3399"/>
              </a:solidFill>
              <a:latin typeface="Times New Roman" pitchFamily="18" charset="0"/>
              <a:cs typeface="Times New Roman" pitchFamily="18" charset="0"/>
            </a:endParaRPr>
          </a:p>
        </p:txBody>
      </p:sp>
      <p:sp>
        <p:nvSpPr>
          <p:cNvPr id="29" name="Rectangle 28"/>
          <p:cNvSpPr/>
          <p:nvPr/>
        </p:nvSpPr>
        <p:spPr>
          <a:xfrm>
            <a:off x="1482952" y="7676162"/>
            <a:ext cx="13622223" cy="677108"/>
          </a:xfrm>
          <a:prstGeom prst="rect">
            <a:avLst/>
          </a:prstGeom>
        </p:spPr>
        <p:txBody>
          <a:bodyPr wrap="square">
            <a:spAutoFit/>
          </a:bodyPr>
          <a:lstStyle/>
          <a:p>
            <a:r>
              <a:rPr lang="vi-VN" sz="3800" b="1" dirty="0" smtClean="0">
                <a:solidFill>
                  <a:srgbClr val="FF3399"/>
                </a:solidFill>
                <a:latin typeface="Times New Roman" pitchFamily="18" charset="0"/>
                <a:cs typeface="Times New Roman" pitchFamily="18" charset="0"/>
              </a:rPr>
              <a:t>+ Hình ảnh so sánh trong đoạn thơ thứ </a:t>
            </a:r>
            <a:r>
              <a:rPr lang="vi-VN" sz="3800" b="1" dirty="0">
                <a:solidFill>
                  <a:srgbClr val="FF3399"/>
                </a:solidFill>
                <a:latin typeface="Times New Roman" pitchFamily="18" charset="0"/>
                <a:cs typeface="Times New Roman" pitchFamily="18" charset="0"/>
              </a:rPr>
              <a:t>tư</a:t>
            </a:r>
            <a:r>
              <a:rPr lang="vi-VN" sz="3800" b="1" dirty="0" smtClean="0">
                <a:solidFill>
                  <a:srgbClr val="FF3399"/>
                </a:solidFill>
                <a:latin typeface="Times New Roman" pitchFamily="18" charset="0"/>
                <a:cs typeface="Times New Roman" pitchFamily="18" charset="0"/>
              </a:rPr>
              <a:t>: Lá mềm như mây</a:t>
            </a:r>
            <a:endParaRPr lang="en-US" sz="3800" b="1" dirty="0">
              <a:solidFill>
                <a:srgbClr val="FF3399"/>
              </a:solidFill>
              <a:latin typeface="Times New Roman" pitchFamily="18" charset="0"/>
              <a:cs typeface="Times New Roman" pitchFamily="18" charset="0"/>
            </a:endParaRPr>
          </a:p>
        </p:txBody>
      </p:sp>
      <p:grpSp>
        <p:nvGrpSpPr>
          <p:cNvPr id="30" name="Group 29"/>
          <p:cNvGrpSpPr/>
          <p:nvPr/>
        </p:nvGrpSpPr>
        <p:grpSpPr>
          <a:xfrm>
            <a:off x="4549347" y="76200"/>
            <a:ext cx="7475172" cy="1489756"/>
            <a:chOff x="4244547" y="238780"/>
            <a:chExt cx="7475172" cy="1489756"/>
          </a:xfrm>
        </p:grpSpPr>
        <p:grpSp>
          <p:nvGrpSpPr>
            <p:cNvPr id="31" name="Group 30"/>
            <p:cNvGrpSpPr/>
            <p:nvPr/>
          </p:nvGrpSpPr>
          <p:grpSpPr>
            <a:xfrm>
              <a:off x="5242719" y="238780"/>
              <a:ext cx="5492209" cy="905028"/>
              <a:chOff x="5154256" y="299739"/>
              <a:chExt cx="5399539" cy="905028"/>
            </a:xfrm>
          </p:grpSpPr>
          <p:grpSp>
            <p:nvGrpSpPr>
              <p:cNvPr id="33" name="Group 32"/>
              <p:cNvGrpSpPr/>
              <p:nvPr/>
            </p:nvGrpSpPr>
            <p:grpSpPr>
              <a:xfrm>
                <a:off x="5154256" y="299739"/>
                <a:ext cx="5399539" cy="905028"/>
                <a:chOff x="5154256" y="299739"/>
                <a:chExt cx="5399539" cy="905028"/>
              </a:xfrm>
            </p:grpSpPr>
            <p:sp>
              <p:nvSpPr>
                <p:cNvPr id="35" name="TextBox 34"/>
                <p:cNvSpPr txBox="1"/>
                <p:nvPr/>
              </p:nvSpPr>
              <p:spPr>
                <a:xfrm>
                  <a:off x="5154256" y="299739"/>
                  <a:ext cx="5399539" cy="523220"/>
                </a:xfrm>
                <a:prstGeom prst="rect">
                  <a:avLst/>
                </a:prstGeom>
                <a:noFill/>
              </p:spPr>
              <p:txBody>
                <a:bodyPr wrap="none" rtlCol="0">
                  <a:spAutoFit/>
                </a:bodyPr>
                <a:lstStyle/>
                <a:p>
                  <a:r>
                    <a:rPr lang="en-US" sz="2800" smtClean="0">
                      <a:solidFill>
                        <a:srgbClr val="0000CC"/>
                      </a:solidFill>
                      <a:latin typeface="Times New Roman" pitchFamily="18" charset="0"/>
                      <a:cs typeface="Times New Roman" pitchFamily="18" charset="0"/>
                    </a:rPr>
                    <a:t>Thứ……ngày…..tháng…..năm…….</a:t>
                  </a:r>
                  <a:endParaRPr lang="en-US" sz="2800">
                    <a:solidFill>
                      <a:srgbClr val="0000CC"/>
                    </a:solidFill>
                    <a:latin typeface="Times New Roman" pitchFamily="18" charset="0"/>
                    <a:cs typeface="Times New Roman" pitchFamily="18" charset="0"/>
                  </a:endParaRPr>
                </a:p>
              </p:txBody>
            </p:sp>
            <p:sp>
              <p:nvSpPr>
                <p:cNvPr id="36" name="TextBox 35"/>
                <p:cNvSpPr txBox="1"/>
                <p:nvPr/>
              </p:nvSpPr>
              <p:spPr>
                <a:xfrm>
                  <a:off x="6857128" y="743102"/>
                  <a:ext cx="1967927" cy="461665"/>
                </a:xfrm>
                <a:prstGeom prst="rect">
                  <a:avLst/>
                </a:prstGeom>
                <a:noFill/>
              </p:spPr>
              <p:txBody>
                <a:bodyPr wrap="none" rtlCol="0">
                  <a:spAutoFit/>
                </a:bodyPr>
                <a:lstStyle/>
                <a:p>
                  <a:r>
                    <a:rPr lang="en-US" sz="2400" b="1" smtClean="0">
                      <a:solidFill>
                        <a:srgbClr val="FF0066"/>
                      </a:solidFill>
                      <a:latin typeface="Times New Roman" pitchFamily="18" charset="0"/>
                      <a:cs typeface="Times New Roman" pitchFamily="18" charset="0"/>
                    </a:rPr>
                    <a:t>TIẾNG VIỆT</a:t>
                  </a:r>
                  <a:endParaRPr lang="en-US" sz="2400" b="1">
                    <a:solidFill>
                      <a:srgbClr val="FF0066"/>
                    </a:solidFill>
                    <a:latin typeface="Times New Roman" pitchFamily="18" charset="0"/>
                    <a:cs typeface="Times New Roman" pitchFamily="18" charset="0"/>
                  </a:endParaRPr>
                </a:p>
              </p:txBody>
            </p:sp>
          </p:grpSp>
          <p:cxnSp>
            <p:nvCxnSpPr>
              <p:cNvPr id="34" name="Straight Connector 33"/>
              <p:cNvCxnSpPr/>
              <p:nvPr/>
            </p:nvCxnSpPr>
            <p:spPr>
              <a:xfrm>
                <a:off x="7015490" y="1151823"/>
                <a:ext cx="1659737"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32" name="Text Box 14"/>
            <p:cNvSpPr txBox="1">
              <a:spLocks noChangeArrowheads="1"/>
            </p:cNvSpPr>
            <p:nvPr/>
          </p:nvSpPr>
          <p:spPr bwMode="auto">
            <a:xfrm>
              <a:off x="4244547" y="1091002"/>
              <a:ext cx="7475172"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2</a:t>
              </a:r>
              <a:r>
                <a:rPr lang="vi-VN" sz="32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4</a:t>
              </a:r>
              <a:r>
                <a:rPr lang="en-US" sz="32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vi-VN" sz="32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BẠN NHỎ </a:t>
              </a:r>
              <a:r>
                <a:rPr lang="vi-VN" sz="32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TRONG </a:t>
              </a:r>
              <a:r>
                <a:rPr lang="vi-VN" sz="3200" b="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NHÀ</a:t>
              </a:r>
              <a:r>
                <a:rPr lang="en-US" sz="3200" b="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(T3)</a:t>
              </a:r>
              <a:endParaRPr lang="en-US" sz="2000" b="1" dirty="0" smtClean="0">
                <a:solidFill>
                  <a:srgbClr val="0000CC"/>
                </a:solidFill>
                <a:effectLst>
                  <a:outerShdw blurRad="38100" dist="38100" dir="2700000" algn="tl">
                    <a:srgbClr val="000000">
                      <a:alpha val="43137"/>
                    </a:srgbClr>
                  </a:outerShdw>
                </a:effectLst>
                <a:latin typeface="Times New Roman" pitchFamily="18" charset="0"/>
              </a:endParaRPr>
            </a:p>
          </p:txBody>
        </p:sp>
      </p:grpSp>
    </p:spTree>
    <p:extLst>
      <p:ext uri="{BB962C8B-B14F-4D97-AF65-F5344CB8AC3E}">
        <p14:creationId xmlns:p14="http://schemas.microsoft.com/office/powerpoint/2010/main" val="2132832743"/>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fade">
                                      <p:cBhvr>
                                        <p:cTn id="12" dur="500"/>
                                        <p:tgtEl>
                                          <p:spTgt spid="1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fade">
                                      <p:cBhvr>
                                        <p:cTn id="17" dur="500"/>
                                        <p:tgtEl>
                                          <p:spTgt spid="1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9"/>
                                        </p:tgtEl>
                                        <p:attrNameLst>
                                          <p:attrName>style.visibility</p:attrName>
                                        </p:attrNameLst>
                                      </p:cBhvr>
                                      <p:to>
                                        <p:strVal val="visible"/>
                                      </p:to>
                                    </p:set>
                                    <p:animEffect transition="in" filter="fade">
                                      <p:cBhvr>
                                        <p:cTn id="22"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8" grpId="0"/>
      <p:bldP spid="19" grpId="0"/>
      <p:bldP spid="2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1813719" y="1481316"/>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dirty="0" smtClean="0">
                  <a:solidFill>
                    <a:srgbClr val="FF0066"/>
                  </a:solidFill>
                  <a:latin typeface="Times New Roman" pitchFamily="18" charset="0"/>
                  <a:cs typeface="Times New Roman" pitchFamily="18" charset="0"/>
                </a:rPr>
                <a:t>1. </a:t>
              </a:r>
              <a:r>
                <a:rPr lang="en-US" sz="3800" b="1" dirty="0" err="1" smtClean="0">
                  <a:solidFill>
                    <a:srgbClr val="FF0066"/>
                  </a:solidFill>
                  <a:latin typeface="Times New Roman" pitchFamily="18" charset="0"/>
                  <a:cs typeface="Times New Roman" pitchFamily="18" charset="0"/>
                </a:rPr>
                <a:t>Luyện</a:t>
              </a:r>
              <a:r>
                <a:rPr lang="en-US" sz="3800" b="1" dirty="0" smtClean="0">
                  <a:solidFill>
                    <a:srgbClr val="FF0066"/>
                  </a:solidFill>
                  <a:latin typeface="Times New Roman" pitchFamily="18" charset="0"/>
                  <a:cs typeface="Times New Roman" pitchFamily="18" charset="0"/>
                </a:rPr>
                <a:t> </a:t>
              </a:r>
              <a:r>
                <a:rPr lang="en-US" sz="3800" b="1" dirty="0" err="1" smtClean="0">
                  <a:solidFill>
                    <a:srgbClr val="FF0066"/>
                  </a:solidFill>
                  <a:latin typeface="Times New Roman" pitchFamily="18" charset="0"/>
                  <a:cs typeface="Times New Roman" pitchFamily="18" charset="0"/>
                </a:rPr>
                <a:t>tập</a:t>
              </a:r>
              <a:r>
                <a:rPr lang="en-US" sz="3800" b="1" dirty="0" smtClean="0">
                  <a:solidFill>
                    <a:srgbClr val="FF0066"/>
                  </a:solidFill>
                  <a:latin typeface="Times New Roman" pitchFamily="18" charset="0"/>
                  <a:cs typeface="Times New Roman" pitchFamily="18" charset="0"/>
                </a:rPr>
                <a:t>.</a:t>
              </a:r>
              <a:endParaRPr lang="en-US" sz="3800" b="1" dirty="0">
                <a:solidFill>
                  <a:srgbClr val="FF0066"/>
                </a:solidFill>
                <a:latin typeface="Times New Roman" pitchFamily="18" charset="0"/>
                <a:cs typeface="Times New Roman" pitchFamily="18" charset="0"/>
              </a:endParaRPr>
            </a:p>
          </p:txBody>
        </p:sp>
        <p:cxnSp>
          <p:nvCxnSpPr>
            <p:cNvPr id="11" name="Straight Connector 10"/>
            <p:cNvCxnSpPr/>
            <p:nvPr/>
          </p:nvCxnSpPr>
          <p:spPr>
            <a:xfrm>
              <a:off x="1673234"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1868235" y="2732306"/>
            <a:ext cx="13550680" cy="677108"/>
          </a:xfrm>
          <a:prstGeom prst="rect">
            <a:avLst/>
          </a:prstGeom>
        </p:spPr>
        <p:txBody>
          <a:bodyPr wrap="square">
            <a:spAutoFit/>
          </a:bodyPr>
          <a:lstStyle/>
          <a:p>
            <a:pPr algn="just"/>
            <a:r>
              <a:rPr lang="en-US" sz="3800" b="1" dirty="0" err="1" smtClean="0">
                <a:solidFill>
                  <a:srgbClr val="FF0000"/>
                </a:solidFill>
                <a:latin typeface="Times New Roman" pitchFamily="18" charset="0"/>
                <a:cs typeface="Times New Roman" pitchFamily="18" charset="0"/>
              </a:rPr>
              <a:t>Bài</a:t>
            </a:r>
            <a:r>
              <a:rPr lang="vi-VN" sz="3800" b="1" dirty="0" smtClean="0">
                <a:solidFill>
                  <a:srgbClr val="FF0000"/>
                </a:solidFill>
                <a:latin typeface="Times New Roman" pitchFamily="18" charset="0"/>
                <a:cs typeface="Times New Roman" pitchFamily="18" charset="0"/>
              </a:rPr>
              <a:t> 3. Nêu tác dụng của hình ảnh so sánh.</a:t>
            </a:r>
            <a:endParaRPr lang="en-US" sz="3800" b="1" dirty="0">
              <a:solidFill>
                <a:srgbClr val="FF0000"/>
              </a:solidFill>
              <a:latin typeface="Times New Roman" pitchFamily="18" charset="0"/>
              <a:cs typeface="Times New Roman" pitchFamily="18" charset="0"/>
            </a:endParaRPr>
          </a:p>
        </p:txBody>
      </p:sp>
      <p:sp>
        <p:nvSpPr>
          <p:cNvPr id="22" name="Rectangle 21"/>
          <p:cNvSpPr/>
          <p:nvPr/>
        </p:nvSpPr>
        <p:spPr>
          <a:xfrm>
            <a:off x="1168629" y="3765590"/>
            <a:ext cx="14250286" cy="3016210"/>
          </a:xfrm>
          <a:prstGeom prst="rect">
            <a:avLst/>
          </a:prstGeom>
        </p:spPr>
        <p:txBody>
          <a:bodyPr wrap="square">
            <a:spAutoFit/>
          </a:bodyPr>
          <a:lstStyle/>
          <a:p>
            <a:pPr algn="just"/>
            <a:r>
              <a:rPr lang="en-US" sz="3800" b="1" smtClean="0">
                <a:solidFill>
                  <a:srgbClr val="0000CC"/>
                </a:solidFill>
                <a:latin typeface="Times New Roman" pitchFamily="18" charset="0"/>
                <a:cs typeface="Times New Roman" pitchFamily="18" charset="0"/>
              </a:rPr>
              <a:t>    </a:t>
            </a:r>
            <a:r>
              <a:rPr lang="vi-VN" sz="3800" b="1" smtClean="0">
                <a:solidFill>
                  <a:srgbClr val="0000CC"/>
                </a:solidFill>
                <a:latin typeface="Times New Roman" pitchFamily="18" charset="0"/>
                <a:cs typeface="Times New Roman" pitchFamily="18" charset="0"/>
              </a:rPr>
              <a:t>- </a:t>
            </a:r>
            <a:r>
              <a:rPr lang="vi-VN" sz="3800" b="1" dirty="0" smtClean="0">
                <a:solidFill>
                  <a:srgbClr val="0000CC"/>
                </a:solidFill>
                <a:latin typeface="Times New Roman" pitchFamily="18" charset="0"/>
                <a:cs typeface="Times New Roman" pitchFamily="18" charset="0"/>
              </a:rPr>
              <a:t>Tác dụng của hình ảnh so sánh là làm cho câu văn, câu thơ, nêu đặc điểm miêu tả người, sự vật,... Cụ thể hơn, sinh động hơn, rõ hơn, dễ cảm nhận hơn. (VD: Trăng tròn như cái đĩa; Lá cây mềm như mây;...). Hình ảnh so sánh cũng giúp cho câu văn hay hơn, dễ hiểu hơn.</a:t>
            </a:r>
            <a:endParaRPr lang="en-US" sz="3800" b="1" dirty="0">
              <a:solidFill>
                <a:srgbClr val="0000CC"/>
              </a:solidFill>
              <a:latin typeface="Times New Roman" pitchFamily="18" charset="0"/>
              <a:cs typeface="Times New Roman" pitchFamily="18" charset="0"/>
            </a:endParaRPr>
          </a:p>
        </p:txBody>
      </p:sp>
      <p:grpSp>
        <p:nvGrpSpPr>
          <p:cNvPr id="27" name="Group 26"/>
          <p:cNvGrpSpPr/>
          <p:nvPr/>
        </p:nvGrpSpPr>
        <p:grpSpPr>
          <a:xfrm>
            <a:off x="4549347" y="76200"/>
            <a:ext cx="7475172" cy="1489756"/>
            <a:chOff x="4244547" y="238780"/>
            <a:chExt cx="7475172" cy="1489756"/>
          </a:xfrm>
        </p:grpSpPr>
        <p:grpSp>
          <p:nvGrpSpPr>
            <p:cNvPr id="28" name="Group 27"/>
            <p:cNvGrpSpPr/>
            <p:nvPr/>
          </p:nvGrpSpPr>
          <p:grpSpPr>
            <a:xfrm>
              <a:off x="5242719" y="238780"/>
              <a:ext cx="5492209" cy="905028"/>
              <a:chOff x="5154256" y="299739"/>
              <a:chExt cx="5399539" cy="905028"/>
            </a:xfrm>
          </p:grpSpPr>
          <p:grpSp>
            <p:nvGrpSpPr>
              <p:cNvPr id="30" name="Group 29"/>
              <p:cNvGrpSpPr/>
              <p:nvPr/>
            </p:nvGrpSpPr>
            <p:grpSpPr>
              <a:xfrm>
                <a:off x="5154256" y="299739"/>
                <a:ext cx="5399539" cy="905028"/>
                <a:chOff x="5154256" y="299739"/>
                <a:chExt cx="5399539" cy="905028"/>
              </a:xfrm>
            </p:grpSpPr>
            <p:sp>
              <p:nvSpPr>
                <p:cNvPr id="32" name="TextBox 31"/>
                <p:cNvSpPr txBox="1"/>
                <p:nvPr/>
              </p:nvSpPr>
              <p:spPr>
                <a:xfrm>
                  <a:off x="5154256" y="299739"/>
                  <a:ext cx="5399539" cy="523220"/>
                </a:xfrm>
                <a:prstGeom prst="rect">
                  <a:avLst/>
                </a:prstGeom>
                <a:noFill/>
              </p:spPr>
              <p:txBody>
                <a:bodyPr wrap="none" rtlCol="0">
                  <a:spAutoFit/>
                </a:bodyPr>
                <a:lstStyle/>
                <a:p>
                  <a:r>
                    <a:rPr lang="en-US" sz="2800" smtClean="0">
                      <a:solidFill>
                        <a:srgbClr val="0000CC"/>
                      </a:solidFill>
                      <a:latin typeface="Times New Roman" pitchFamily="18" charset="0"/>
                      <a:cs typeface="Times New Roman" pitchFamily="18" charset="0"/>
                    </a:rPr>
                    <a:t>Thứ……ngày…..tháng…..năm…….</a:t>
                  </a:r>
                  <a:endParaRPr lang="en-US" sz="2800">
                    <a:solidFill>
                      <a:srgbClr val="0000CC"/>
                    </a:solidFill>
                    <a:latin typeface="Times New Roman" pitchFamily="18" charset="0"/>
                    <a:cs typeface="Times New Roman" pitchFamily="18" charset="0"/>
                  </a:endParaRPr>
                </a:p>
              </p:txBody>
            </p:sp>
            <p:sp>
              <p:nvSpPr>
                <p:cNvPr id="33" name="TextBox 32"/>
                <p:cNvSpPr txBox="1"/>
                <p:nvPr/>
              </p:nvSpPr>
              <p:spPr>
                <a:xfrm>
                  <a:off x="6857128" y="743102"/>
                  <a:ext cx="1967927" cy="461665"/>
                </a:xfrm>
                <a:prstGeom prst="rect">
                  <a:avLst/>
                </a:prstGeom>
                <a:noFill/>
              </p:spPr>
              <p:txBody>
                <a:bodyPr wrap="none" rtlCol="0">
                  <a:spAutoFit/>
                </a:bodyPr>
                <a:lstStyle/>
                <a:p>
                  <a:r>
                    <a:rPr lang="en-US" sz="2400" b="1" smtClean="0">
                      <a:solidFill>
                        <a:srgbClr val="FF0066"/>
                      </a:solidFill>
                      <a:latin typeface="Times New Roman" pitchFamily="18" charset="0"/>
                      <a:cs typeface="Times New Roman" pitchFamily="18" charset="0"/>
                    </a:rPr>
                    <a:t>TIẾNG VIỆT</a:t>
                  </a:r>
                  <a:endParaRPr lang="en-US" sz="2400" b="1">
                    <a:solidFill>
                      <a:srgbClr val="FF0066"/>
                    </a:solidFill>
                    <a:latin typeface="Times New Roman" pitchFamily="18" charset="0"/>
                    <a:cs typeface="Times New Roman" pitchFamily="18" charset="0"/>
                  </a:endParaRPr>
                </a:p>
              </p:txBody>
            </p:sp>
          </p:grpSp>
          <p:cxnSp>
            <p:nvCxnSpPr>
              <p:cNvPr id="31" name="Straight Connector 30"/>
              <p:cNvCxnSpPr/>
              <p:nvPr/>
            </p:nvCxnSpPr>
            <p:spPr>
              <a:xfrm>
                <a:off x="7015490" y="1151823"/>
                <a:ext cx="1659737"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29" name="Text Box 14"/>
            <p:cNvSpPr txBox="1">
              <a:spLocks noChangeArrowheads="1"/>
            </p:cNvSpPr>
            <p:nvPr/>
          </p:nvSpPr>
          <p:spPr bwMode="auto">
            <a:xfrm>
              <a:off x="4244547" y="1091002"/>
              <a:ext cx="7475172"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2</a:t>
              </a:r>
              <a:r>
                <a:rPr lang="vi-VN" sz="32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4</a:t>
              </a:r>
              <a:r>
                <a:rPr lang="en-US" sz="32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vi-VN" sz="32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BẠN NHỎ </a:t>
              </a:r>
              <a:r>
                <a:rPr lang="vi-VN" sz="32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TRONG </a:t>
              </a:r>
              <a:r>
                <a:rPr lang="vi-VN" sz="3200" b="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NHÀ</a:t>
              </a:r>
              <a:r>
                <a:rPr lang="en-US" sz="3200" b="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(T3)</a:t>
              </a:r>
              <a:endParaRPr lang="en-US" sz="2000" b="1" dirty="0" smtClean="0">
                <a:solidFill>
                  <a:srgbClr val="0000CC"/>
                </a:solidFill>
                <a:effectLst>
                  <a:outerShdw blurRad="38100" dist="38100" dir="2700000" algn="tl">
                    <a:srgbClr val="000000">
                      <a:alpha val="43137"/>
                    </a:srgbClr>
                  </a:outerShdw>
                </a:effectLst>
                <a:latin typeface="Times New Roman" pitchFamily="18" charset="0"/>
              </a:endParaRPr>
            </a:p>
          </p:txBody>
        </p:sp>
      </p:grpSp>
    </p:spTree>
    <p:extLst>
      <p:ext uri="{BB962C8B-B14F-4D97-AF65-F5344CB8AC3E}">
        <p14:creationId xmlns:p14="http://schemas.microsoft.com/office/powerpoint/2010/main" val="1005886818"/>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Anh dep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93" y="388938"/>
            <a:ext cx="14920252" cy="8755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WordArt 3"/>
          <p:cNvSpPr>
            <a:spLocks noChangeArrowheads="1" noChangeShapeType="1" noTextEdit="1"/>
          </p:cNvSpPr>
          <p:nvPr/>
        </p:nvSpPr>
        <p:spPr bwMode="auto">
          <a:xfrm>
            <a:off x="209917" y="3657600"/>
            <a:ext cx="15617822" cy="1582738"/>
          </a:xfrm>
          <a:prstGeom prst="rect">
            <a:avLst/>
          </a:prstGeom>
        </p:spPr>
        <p:txBody>
          <a:bodyPr wrap="none" fromWordArt="1">
            <a:prstTxWarp prst="textPlain">
              <a:avLst>
                <a:gd name="adj" fmla="val 50000"/>
              </a:avLst>
            </a:prstTxWarp>
          </a:bodyPr>
          <a:lstStyle/>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XIN CHÂN THÀNH CẢM ƠN </a:t>
            </a:r>
          </a:p>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QUÝ THẦY CÔ GIÁO VÀ CÁC EM</a:t>
            </a:r>
            <a:endParaRPr lang="en-US"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5000" fill="hold"/>
                                        <p:tgtEl>
                                          <p:spTgt spid="18"/>
                                        </p:tgtEl>
                                        <p:attrNameLst>
                                          <p:attrName>ppt_w</p:attrName>
                                        </p:attrNameLst>
                                      </p:cBhvr>
                                      <p:tavLst>
                                        <p:tav tm="0">
                                          <p:val>
                                            <p:fltVal val="0"/>
                                          </p:val>
                                        </p:tav>
                                        <p:tav tm="100000">
                                          <p:val>
                                            <p:strVal val="#ppt_w"/>
                                          </p:val>
                                        </p:tav>
                                      </p:tavLst>
                                    </p:anim>
                                    <p:anim calcmode="lin" valueType="num">
                                      <p:cBhvr>
                                        <p:cTn id="8" dur="5000" fill="hold"/>
                                        <p:tgtEl>
                                          <p:spTgt spid="18"/>
                                        </p:tgtEl>
                                        <p:attrNameLst>
                                          <p:attrName>ppt_h</p:attrName>
                                        </p:attrNameLst>
                                      </p:cBhvr>
                                      <p:tavLst>
                                        <p:tav tm="0">
                                          <p:val>
                                            <p:fltVal val="0"/>
                                          </p:val>
                                        </p:tav>
                                        <p:tav tm="100000">
                                          <p:val>
                                            <p:strVal val="#ppt_h"/>
                                          </p:val>
                                        </p:tav>
                                      </p:tavLst>
                                    </p:anim>
                                    <p:animEffect transition="in" filter="fade">
                                      <p:cBhvr>
                                        <p:cTn id="9" dur="5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2&quot;/&gt;&lt;property id=&quot;20307&quot; value=&quot;293&quot;/&gt;&lt;/object&gt;&lt;object type=&quot;3&quot; unique_id=&quot;10006&quot;&gt;&lt;property id=&quot;20148&quot; value=&quot;5&quot;/&gt;&lt;property id=&quot;20300&quot; value=&quot;Slide 3&quot;/&gt;&lt;property id=&quot;20307&quot; value=&quot;317&quot;/&gt;&lt;/object&gt;&lt;object type=&quot;3&quot; unique_id=&quot;10008&quot;&gt;&lt;property id=&quot;20148&quot; value=&quot;5&quot;/&gt;&lt;property id=&quot;20300&quot; value=&quot;Slide 5&quot;/&gt;&lt;property id=&quot;20307&quot; value=&quot;325&quot;/&gt;&lt;/object&gt;&lt;object type=&quot;3&quot; unique_id=&quot;10009&quot;&gt;&lt;property id=&quot;20148&quot; value=&quot;5&quot;/&gt;&lt;property id=&quot;20300&quot; value=&quot;Slide 6&quot;/&gt;&lt;property id=&quot;20307&quot; value=&quot;298&quot;/&gt;&lt;/object&gt;&lt;object type=&quot;3&quot; unique_id=&quot;10010&quot;&gt;&lt;property id=&quot;20148&quot; value=&quot;5&quot;/&gt;&lt;property id=&quot;20300&quot; value=&quot;Slide 7&quot;/&gt;&lt;property id=&quot;20307&quot; value=&quot;323&quot;/&gt;&lt;/object&gt;&lt;object type=&quot;3&quot; unique_id=&quot;10011&quot;&gt;&lt;property id=&quot;20148&quot; value=&quot;5&quot;/&gt;&lt;property id=&quot;20300&quot; value=&quot;Slide 8&quot;/&gt;&lt;property id=&quot;20307&quot; value=&quot;299&quot;/&gt;&lt;/object&gt;&lt;object type=&quot;3&quot; unique_id=&quot;10012&quot;&gt;&lt;property id=&quot;20148&quot; value=&quot;5&quot;/&gt;&lt;property id=&quot;20300&quot; value=&quot;Slide 9 - &amp;quot;&amp;#x0D;&amp;#x0A;&amp;#x0D;&amp;#x0A; 1/ Phong traøo Ñoâng Du dieãn ra vaøo thôøi gian naøo? Ai laø ngöôøi laõnh ñaïo? Muïc ñích cuûa phong traøo laø &quot;/&gt;&lt;property id=&quot;20307&quot; value=&quot;318&quot;/&gt;&lt;/object&gt;&lt;object type=&quot;3&quot; unique_id=&quot;10013&quot;&gt;&lt;property id=&quot;20148&quot; value=&quot;5&quot;/&gt;&lt;property id=&quot;20300&quot; value=&quot;Slide 10 - &amp;quot;2. Nhaân daân trong nöôùc, ñaëc bieät laø thanh nieân yeâu nöôùc ñaõ höôûng öùng phong traøo Ñoâng Du nhö theá naø&quot;/&gt;&lt;property id=&quot;20307&quot; value=&quot;319&quot;/&gt;&lt;/object&gt;&lt;object type=&quot;3&quot; unique_id=&quot;10014&quot;&gt;&lt;property id=&quot;20148&quot; value=&quot;5&quot;/&gt;&lt;property id=&quot;20300&quot; value=&quot;Slide 11 - &amp;quot;3/ Keát quaû cuûa phong traøo Ñoâng Du vaø yù nghóa cuûa phong traøo laø gì?&amp;quot;&quot;/&gt;&lt;property id=&quot;20307&quot; value=&quot;320&quot;/&gt;&lt;/object&gt;&lt;object type=&quot;3&quot; unique_id=&quot;10015&quot;&gt;&lt;property id=&quot;20148&quot; value=&quot;5&quot;/&gt;&lt;property id=&quot;20300&quot; value=&quot;Slide 12&quot;/&gt;&lt;property id=&quot;20307&quot; value=&quot;300&quot;/&gt;&lt;/object&gt;&lt;object type=&quot;3&quot; unique_id=&quot;10016&quot;&gt;&lt;property id=&quot;20148&quot; value=&quot;5&quot;/&gt;&lt;property id=&quot;20300&quot; value=&quot;Slide 13 - &amp;quot;&amp;amp;#x09;Phan Boäi Chaâu laø nhaø yeâu nöôùc tieâu bieåu cuûa Vieät Nam ôû giai ñoaïn naøo ?&amp;quot;&quot;/&gt;&lt;property id=&quot;20307&quot; value=&quot;263&quot;/&gt;&lt;/object&gt;&lt;object type=&quot;3&quot; unique_id=&quot;10017&quot;&gt;&lt;property id=&quot;20148&quot; value=&quot;5&quot;/&gt;&lt;property id=&quot;20300&quot; value=&quot;Slide 14 - &amp;quot;&amp;#x0D;&amp;#x0A;BAØI HOÏC&amp;#x0D;&amp;#x0A;&amp;quot;&quot;/&gt;&lt;property id=&quot;20307&quot; value=&quot;271&quot;/&gt;&lt;/object&gt;&lt;object type=&quot;3&quot; unique_id=&quot;10050&quot;&gt;&lt;property id=&quot;20148&quot; value=&quot;5&quot;/&gt;&lt;property id=&quot;20300&quot; value=&quot;Slide 1&quot;/&gt;&lt;property id=&quot;20307&quot; value=&quot;327&quot;/&gt;&lt;/object&gt;&lt;object type=&quot;3&quot; unique_id=&quot;10149&quot;&gt;&lt;property id=&quot;20148&quot; value=&quot;5&quot;/&gt;&lt;property id=&quot;20300&quot; value=&quot;Slide 4&quot;/&gt;&lt;property id=&quot;20307&quot; value=&quot;328&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PSNARRATION" val="23,1047787239,C:\Users\Tailieu\Documents\Bai giang duong truong son_pptx\Media.ppcx"/>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Cascade</Template>
  <TotalTime>9555</TotalTime>
  <Words>692</Words>
  <Application>Microsoft Office PowerPoint</Application>
  <PresentationFormat>Custom</PresentationFormat>
  <Paragraphs>72</Paragraphs>
  <Slides>7</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 Hong Minh</dc:creator>
  <cp:lastModifiedBy>ADMIN</cp:lastModifiedBy>
  <cp:revision>1048</cp:revision>
  <dcterms:created xsi:type="dcterms:W3CDTF">2008-09-09T22:52:10Z</dcterms:created>
  <dcterms:modified xsi:type="dcterms:W3CDTF">2025-04-03T16:20:08Z</dcterms:modified>
</cp:coreProperties>
</file>