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08" r:id="rId3"/>
    <p:sldId id="440" r:id="rId4"/>
    <p:sldId id="437" r:id="rId5"/>
    <p:sldId id="438" r:id="rId6"/>
    <p:sldId id="441"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63" d="100"/>
          <a:sy n="63" d="100"/>
        </p:scale>
        <p:origin x="-446" y="-8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481719" y="5998674"/>
            <a:ext cx="3091658" cy="2205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9" name="Text Box 17"/>
          <p:cNvSpPr txBox="1">
            <a:spLocks noChangeArrowheads="1"/>
          </p:cNvSpPr>
          <p:nvPr/>
        </p:nvSpPr>
        <p:spPr bwMode="auto">
          <a:xfrm>
            <a:off x="2480250" y="18288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7" name="Text Box 14"/>
          <p:cNvSpPr txBox="1">
            <a:spLocks noChangeArrowheads="1"/>
          </p:cNvSpPr>
          <p:nvPr/>
        </p:nvSpPr>
        <p:spPr bwMode="auto">
          <a:xfrm>
            <a:off x="1127919" y="3810000"/>
            <a:ext cx="141732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 (T7)</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VIẾT.</a:t>
              </a:r>
            </a:p>
          </p:txBody>
        </p:sp>
        <p:cxnSp>
          <p:nvCxnSpPr>
            <p:cNvPr id="11" name="Straight Connector 10"/>
            <p:cNvCxnSpPr>
              <a:cxnSpLocks/>
            </p:cNvCxnSpPr>
            <p:nvPr/>
          </p:nvCxnSpPr>
          <p:spPr>
            <a:xfrm>
              <a:off x="1673234" y="2519755"/>
              <a:ext cx="98976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590800"/>
            <a:ext cx="13966284" cy="677108"/>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a:t>
            </a:r>
            <a:r>
              <a:rPr lang="en-US" sz="3800" b="1">
                <a:solidFill>
                  <a:srgbClr val="0000CC"/>
                </a:solidFill>
                <a:latin typeface="Times New Roman" pitchFamily="18" charset="0"/>
                <a:cs typeface="Times New Roman" pitchFamily="18" charset="0"/>
              </a:rPr>
              <a:t>. </a:t>
            </a:r>
            <a:r>
              <a:rPr lang="vi-VN" sz="3800" b="1">
                <a:solidFill>
                  <a:srgbClr val="0000CC"/>
                </a:solidFill>
                <a:latin typeface="Times New Roman" pitchFamily="18" charset="0"/>
                <a:cs typeface="Times New Roman" pitchFamily="18" charset="0"/>
              </a:rPr>
              <a:t>Nghe – viết: Vẽ quê hương</a:t>
            </a:r>
            <a:endParaRPr lang="en-US" sz="3800" b="1" dirty="0">
              <a:solidFill>
                <a:srgbClr val="0000CC"/>
              </a:solidFill>
              <a:latin typeface="Times New Roman" pitchFamily="18" charset="0"/>
              <a:cs typeface="Times New Roman" pitchFamily="18" charset="0"/>
            </a:endParaRPr>
          </a:p>
        </p:txBody>
      </p:sp>
      <p:sp>
        <p:nvSpPr>
          <p:cNvPr id="19" name="Rectangle 95"/>
          <p:cNvSpPr>
            <a:spLocks noChangeArrowheads="1"/>
          </p:cNvSpPr>
          <p:nvPr/>
        </p:nvSpPr>
        <p:spPr bwMode="auto">
          <a:xfrm>
            <a:off x="4172861" y="1334869"/>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
        <p:nvSpPr>
          <p:cNvPr id="2" name="Rectangle 1"/>
          <p:cNvSpPr/>
          <p:nvPr/>
        </p:nvSpPr>
        <p:spPr>
          <a:xfrm>
            <a:off x="1631156" y="3505200"/>
            <a:ext cx="4068763" cy="3358292"/>
          </a:xfrm>
          <a:prstGeom prst="rect">
            <a:avLst/>
          </a:prstGeom>
        </p:spPr>
        <p:txBody>
          <a:bodyPr>
            <a:spAutoFit/>
          </a:bodyPr>
          <a:lstStyle/>
          <a:p>
            <a:pPr lvl="0" defTabSz="1436888" eaLnBrk="1" fontAlgn="auto" hangingPunct="1">
              <a:lnSpc>
                <a:spcPct val="120000"/>
              </a:lnSpc>
              <a:spcBef>
                <a:spcPts val="0"/>
              </a:spcBef>
              <a:spcAft>
                <a:spcPts val="0"/>
              </a:spcAft>
              <a:defRPr/>
            </a:pPr>
            <a:r>
              <a:rPr lang="vi-VN" sz="3600" b="1">
                <a:solidFill>
                  <a:srgbClr val="0000CC"/>
                </a:solidFill>
                <a:latin typeface="Times New Roman" panose="02020603050405020304" pitchFamily="18" charset="0"/>
                <a:cs typeface="Times New Roman" panose="02020603050405020304" pitchFamily="18" charset="0"/>
              </a:rPr>
              <a:t>Bút chì xanh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gọt hai đầu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thử hai màu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tươi, đỏ thắm.</a:t>
            </a:r>
            <a:endParaRPr lang="en-US" sz="3600" b="1">
              <a:solidFill>
                <a:srgbClr val="0000CC"/>
              </a:solidFill>
              <a:latin typeface="Times New Roman" panose="02020603050405020304" pitchFamily="18" charset="0"/>
              <a:cs typeface="Times New Roman" panose="02020603050405020304" pitchFamily="18" charset="0"/>
            </a:endParaRPr>
          </a:p>
        </p:txBody>
      </p:sp>
      <p:sp>
        <p:nvSpPr>
          <p:cNvPr id="3" name="Rectangle 2"/>
          <p:cNvSpPr/>
          <p:nvPr/>
        </p:nvSpPr>
        <p:spPr>
          <a:xfrm>
            <a:off x="5873808" y="3505585"/>
            <a:ext cx="5236311" cy="4745915"/>
          </a:xfrm>
          <a:prstGeom prst="rect">
            <a:avLst/>
          </a:prstGeom>
        </p:spPr>
        <p:txBody>
          <a:bodyPr wrap="square">
            <a:spAutoFit/>
          </a:bodyPr>
          <a:lstStyle/>
          <a:p>
            <a:pPr>
              <a:lnSpc>
                <a:spcPct val="120000"/>
              </a:lnSpc>
            </a:pPr>
            <a:r>
              <a:rPr lang="vi-VN" sz="3600" b="1">
                <a:solidFill>
                  <a:srgbClr val="0000CC"/>
                </a:solidFill>
                <a:latin typeface="Times New Roman" panose="02020603050405020304" pitchFamily="18" charset="0"/>
                <a:cs typeface="Times New Roman" panose="02020603050405020304" pitchFamily="18" charset="0"/>
              </a:rPr>
              <a:t>Em vẽ làng xóm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Tre xanh, lúa xanh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Sông máng lượn quanh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Một dòng xanh mát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Trời mây bát ngát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ngắt mùa thu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màu ước mơ</a:t>
            </a:r>
            <a:endParaRPr lang="en-US" sz="3600"/>
          </a:p>
        </p:txBody>
      </p:sp>
      <p:sp>
        <p:nvSpPr>
          <p:cNvPr id="4" name="Rectangle 3"/>
          <p:cNvSpPr/>
          <p:nvPr/>
        </p:nvSpPr>
        <p:spPr>
          <a:xfrm>
            <a:off x="11088435" y="3505585"/>
            <a:ext cx="4822284" cy="3416320"/>
          </a:xfrm>
          <a:prstGeom prst="rect">
            <a:avLst/>
          </a:prstGeom>
        </p:spPr>
        <p:txBody>
          <a:bodyPr wrap="square">
            <a:spAutoFit/>
          </a:bodyPr>
          <a:lstStyle/>
          <a:p>
            <a:pPr>
              <a:lnSpc>
                <a:spcPct val="120000"/>
              </a:lnSpc>
            </a:pPr>
            <a:r>
              <a:rPr lang="vi-VN" sz="3600" b="1">
                <a:solidFill>
                  <a:srgbClr val="0000CC"/>
                </a:solidFill>
                <a:latin typeface="Times New Roman" panose="02020603050405020304" pitchFamily="18" charset="0"/>
                <a:cs typeface="Times New Roman" panose="02020603050405020304" pitchFamily="18" charset="0"/>
              </a:rPr>
              <a:t>Em quay đầu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Vẽ nhà em ở</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Ngói mới đỏ tươi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Trường học trên đồi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tô đỏ thắm</a:t>
            </a:r>
            <a:endParaRPr lang="en-US" sz="360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603628" y="2828390"/>
            <a:ext cx="6991891" cy="707886"/>
          </a:xfrm>
          <a:prstGeom prst="rect">
            <a:avLst/>
          </a:prstGeom>
        </p:spPr>
        <p:txBody>
          <a:bodyPr wrap="square">
            <a:spAutoFit/>
          </a:bodyPr>
          <a:lstStyle/>
          <a:p>
            <a:r>
              <a:rPr lang="nl-NL" sz="4000" b="1">
                <a:solidFill>
                  <a:srgbClr val="0000CC"/>
                </a:solidFill>
                <a:latin typeface="Times New Roman" pitchFamily="18" charset="0"/>
                <a:cs typeface="Times New Roman" pitchFamily="18" charset="0"/>
              </a:rPr>
              <a:t>xanh, sông máng lượn quanh</a:t>
            </a:r>
            <a:endParaRPr lang="vi-VN" sz="40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2. </a:t>
              </a:r>
              <a:r>
                <a:rPr lang="en-US" sz="3800" b="1" dirty="0" err="1">
                  <a:solidFill>
                    <a:srgbClr val="FF0066"/>
                  </a:solidFill>
                  <a:latin typeface="Times New Roman" pitchFamily="18" charset="0"/>
                  <a:cs typeface="Times New Roman" pitchFamily="18" charset="0"/>
                </a:rPr>
                <a:t>Viết</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từ</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khó</a:t>
              </a:r>
              <a:r>
                <a:rPr lang="en-US" sz="3800" b="1" dirty="0">
                  <a:solidFill>
                    <a:srgbClr val="FF0066"/>
                  </a:solidFill>
                  <a:latin typeface="Times New Roman" pitchFamily="18" charset="0"/>
                  <a:cs typeface="Times New Roman" pitchFamily="18" charset="0"/>
                </a:rPr>
                <a:t>.</a:t>
              </a:r>
            </a:p>
          </p:txBody>
        </p:sp>
        <p:cxnSp>
          <p:nvCxnSpPr>
            <p:cNvPr id="21" name="Straight Connector 20"/>
            <p:cNvCxnSpPr/>
            <p:nvPr/>
          </p:nvCxnSpPr>
          <p:spPr>
            <a:xfrm>
              <a:off x="1673234" y="2519755"/>
              <a:ext cx="26068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603628" y="4854714"/>
            <a:ext cx="10268491" cy="707886"/>
          </a:xfrm>
          <a:prstGeom prst="rect">
            <a:avLst/>
          </a:prstGeom>
        </p:spPr>
        <p:txBody>
          <a:bodyPr wrap="square">
            <a:spAutoFit/>
          </a:bodyPr>
          <a:lstStyle/>
          <a:p>
            <a:r>
              <a:rPr lang="nl-NL" sz="4000" b="1">
                <a:solidFill>
                  <a:srgbClr val="0000CC"/>
                </a:solidFill>
                <a:latin typeface="Times New Roman" pitchFamily="18" charset="0"/>
                <a:cs typeface="Times New Roman" pitchFamily="18" charset="0"/>
              </a:rPr>
              <a:t>Hai bạn trong bàn đổi vở và soát lỗi cho nhau.</a:t>
            </a:r>
            <a:endParaRPr lang="vi-VN" sz="4000" b="1">
              <a:solidFill>
                <a:srgbClr val="0000CC"/>
              </a:solidFill>
              <a:latin typeface="Times New Roman" pitchFamily="18" charset="0"/>
              <a:cs typeface="Times New Roman" pitchFamily="18" charset="0"/>
            </a:endParaRPr>
          </a:p>
        </p:txBody>
      </p:sp>
      <p:grpSp>
        <p:nvGrpSpPr>
          <p:cNvPr id="23" name="Group 22"/>
          <p:cNvGrpSpPr/>
          <p:nvPr/>
        </p:nvGrpSpPr>
        <p:grpSpPr>
          <a:xfrm>
            <a:off x="1508919" y="4007524"/>
            <a:ext cx="7086600" cy="677108"/>
            <a:chOff x="1508919" y="1888664"/>
            <a:chExt cx="6313517" cy="677108"/>
          </a:xfrm>
        </p:grpSpPr>
        <p:sp>
          <p:nvSpPr>
            <p:cNvPr id="24" name="Rectangle 23"/>
            <p:cNvSpPr/>
            <p:nvPr/>
          </p:nvSpPr>
          <p:spPr>
            <a:xfrm>
              <a:off x="1508919" y="1888664"/>
              <a:ext cx="6313517"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3. Đổi vở, soát lỗi cho nhau.</a:t>
              </a:r>
            </a:p>
          </p:txBody>
        </p:sp>
        <p:cxnSp>
          <p:nvCxnSpPr>
            <p:cNvPr id="26" name="Straight Connector 25"/>
            <p:cNvCxnSpPr/>
            <p:nvPr/>
          </p:nvCxnSpPr>
          <p:spPr>
            <a:xfrm>
              <a:off x="1673227" y="2519755"/>
              <a:ext cx="496934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5" name="Rectangle 95">
            <a:extLst>
              <a:ext uri="{FF2B5EF4-FFF2-40B4-BE49-F238E27FC236}">
                <a16:creationId xmlns="" xmlns:a16="http://schemas.microsoft.com/office/drawing/2014/main" id="{6DA70029-4CD1-4FB9-E4E0-E25B94E2BBC6}"/>
              </a:ext>
            </a:extLst>
          </p:cNvPr>
          <p:cNvSpPr>
            <a:spLocks noChangeArrowheads="1"/>
          </p:cNvSpPr>
          <p:nvPr/>
        </p:nvSpPr>
        <p:spPr bwMode="auto">
          <a:xfrm>
            <a:off x="4172861" y="1334869"/>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71520941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61523"/>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647323"/>
            <a:ext cx="13966284" cy="1323439"/>
          </a:xfrm>
          <a:prstGeom prst="rect">
            <a:avLst/>
          </a:prstGeom>
        </p:spPr>
        <p:txBody>
          <a:bodyPr wrap="square">
            <a:spAutoFit/>
          </a:bodyPr>
          <a:lstStyle/>
          <a:p>
            <a:pPr algn="just"/>
            <a:r>
              <a:rPr lang="en-US" sz="4000" b="1" dirty="0" err="1">
                <a:solidFill>
                  <a:srgbClr val="0000CC"/>
                </a:solidFill>
                <a:latin typeface="Times New Roman" pitchFamily="18" charset="0"/>
                <a:cs typeface="Times New Roman" pitchFamily="18" charset="0"/>
              </a:rPr>
              <a:t>Bài</a:t>
            </a:r>
            <a:r>
              <a:rPr lang="en-US" sz="4000" b="1" dirty="0">
                <a:solidFill>
                  <a:srgbClr val="0000CC"/>
                </a:solidFill>
                <a:latin typeface="Times New Roman" pitchFamily="18" charset="0"/>
                <a:cs typeface="Times New Roman" pitchFamily="18" charset="0"/>
              </a:rPr>
              <a:t> 2</a:t>
            </a:r>
            <a:r>
              <a:rPr lang="en-US" sz="4000" b="1">
                <a:solidFill>
                  <a:srgbClr val="0000CC"/>
                </a:solidFill>
                <a:latin typeface="Times New Roman" pitchFamily="18" charset="0"/>
                <a:cs typeface="Times New Roman" pitchFamily="18" charset="0"/>
              </a:rPr>
              <a:t>. </a:t>
            </a:r>
            <a:r>
              <a:rPr lang="vi-VN" sz="4000" b="1">
                <a:solidFill>
                  <a:srgbClr val="0000CC"/>
                </a:solidFill>
                <a:latin typeface="Times New Roman" pitchFamily="18" charset="0"/>
                <a:cs typeface="Times New Roman" pitchFamily="18" charset="0"/>
              </a:rPr>
              <a:t>Lựa chọn 1 trong 2 đề dưới đây, viết đoạn văn (4-5 câu) theo yêu cầu</a:t>
            </a:r>
            <a:r>
              <a:rPr lang="en-US" sz="4000" b="1">
                <a:solidFill>
                  <a:srgbClr val="0000CC"/>
                </a:solidFill>
                <a:latin typeface="Times New Roman" pitchFamily="18" charset="0"/>
                <a:cs typeface="Times New Roman" pitchFamily="18" charset="0"/>
              </a:rPr>
              <a:t>:</a:t>
            </a:r>
            <a:endParaRPr lang="en-US" sz="4000" b="1" dirty="0">
              <a:solidFill>
                <a:srgbClr val="0000CC"/>
              </a:solidFill>
              <a:latin typeface="Times New Roman" pitchFamily="18" charset="0"/>
              <a:cs typeface="Times New Roman" pitchFamily="18" charset="0"/>
            </a:endParaRPr>
          </a:p>
        </p:txBody>
      </p:sp>
      <p:sp>
        <p:nvSpPr>
          <p:cNvPr id="20" name="Rectangle 19"/>
          <p:cNvSpPr/>
          <p:nvPr/>
        </p:nvSpPr>
        <p:spPr>
          <a:xfrm>
            <a:off x="2862781" y="-952499"/>
            <a:ext cx="1051508" cy="615553"/>
          </a:xfrm>
          <a:prstGeom prst="rect">
            <a:avLst/>
          </a:prstGeom>
        </p:spPr>
        <p:txBody>
          <a:bodyPr wrap="square">
            <a:spAutoFit/>
          </a:bodyPr>
          <a:lstStyle/>
          <a:p>
            <a:pPr algn="ctr"/>
            <a:r>
              <a:rPr lang="en-US" sz="3400" b="1" dirty="0" err="1">
                <a:solidFill>
                  <a:srgbClr val="0000CC"/>
                </a:solidFill>
                <a:latin typeface="Times New Roman" pitchFamily="18" charset="0"/>
                <a:cs typeface="Times New Roman" pitchFamily="18" charset="0"/>
              </a:rPr>
              <a:t>giao</a:t>
            </a:r>
            <a:endParaRPr lang="en-US" sz="3400" b="1" dirty="0">
              <a:solidFill>
                <a:srgbClr val="0000CC"/>
              </a:solidFill>
              <a:latin typeface="Times New Roman" pitchFamily="18" charset="0"/>
              <a:cs typeface="Times New Roman" pitchFamily="18" charset="0"/>
            </a:endParaRPr>
          </a:p>
        </p:txBody>
      </p:sp>
      <p:sp>
        <p:nvSpPr>
          <p:cNvPr id="21" name="Rectangle 20"/>
          <p:cNvSpPr/>
          <p:nvPr/>
        </p:nvSpPr>
        <p:spPr>
          <a:xfrm>
            <a:off x="7130019" y="-1006672"/>
            <a:ext cx="1217749" cy="615553"/>
          </a:xfrm>
          <a:prstGeom prst="rect">
            <a:avLst/>
          </a:prstGeom>
        </p:spPr>
        <p:txBody>
          <a:bodyPr wrap="square">
            <a:spAutoFit/>
          </a:bodyPr>
          <a:lstStyle/>
          <a:p>
            <a:pPr algn="ctr"/>
            <a:r>
              <a:rPr lang="en-US" sz="3400" b="1" dirty="0" err="1">
                <a:solidFill>
                  <a:srgbClr val="0000CC"/>
                </a:solidFill>
                <a:latin typeface="Times New Roman" pitchFamily="18" charset="0"/>
                <a:cs typeface="Times New Roman" pitchFamily="18" charset="0"/>
              </a:rPr>
              <a:t>dao</a:t>
            </a:r>
            <a:endParaRPr lang="en-US" sz="3400" b="1" dirty="0">
              <a:solidFill>
                <a:srgbClr val="0000CC"/>
              </a:solidFill>
              <a:latin typeface="Times New Roman" pitchFamily="18" charset="0"/>
              <a:cs typeface="Times New Roman" pitchFamily="18" charset="0"/>
            </a:endParaRPr>
          </a:p>
        </p:txBody>
      </p:sp>
      <p:sp>
        <p:nvSpPr>
          <p:cNvPr id="23" name="Rectangle 22"/>
          <p:cNvSpPr/>
          <p:nvPr/>
        </p:nvSpPr>
        <p:spPr>
          <a:xfrm>
            <a:off x="10906692" y="-990600"/>
            <a:ext cx="1447800" cy="615553"/>
          </a:xfrm>
          <a:prstGeom prst="rect">
            <a:avLst/>
          </a:prstGeom>
        </p:spPr>
        <p:txBody>
          <a:bodyPr wrap="square">
            <a:spAutoFit/>
          </a:bodyPr>
          <a:lstStyle/>
          <a:p>
            <a:pPr algn="ctr"/>
            <a:r>
              <a:rPr lang="en-US" sz="3400" b="1" dirty="0" err="1">
                <a:solidFill>
                  <a:srgbClr val="0000CC"/>
                </a:solidFill>
                <a:latin typeface="Times New Roman" pitchFamily="18" charset="0"/>
                <a:cs typeface="Times New Roman" pitchFamily="18" charset="0"/>
              </a:rPr>
              <a:t>rao</a:t>
            </a:r>
            <a:endParaRPr lang="en-US" sz="3400" b="1" dirty="0">
              <a:solidFill>
                <a:srgbClr val="0000CC"/>
              </a:solidFill>
              <a:latin typeface="Times New Roman" pitchFamily="18" charset="0"/>
              <a:cs typeface="Times New Roman" pitchFamily="18" charset="0"/>
            </a:endParaRPr>
          </a:p>
        </p:txBody>
      </p:sp>
      <p:sp>
        <p:nvSpPr>
          <p:cNvPr id="3" name="Rectangle 2">
            <a:extLst>
              <a:ext uri="{FF2B5EF4-FFF2-40B4-BE49-F238E27FC236}">
                <a16:creationId xmlns="" xmlns:a16="http://schemas.microsoft.com/office/drawing/2014/main" id="{C208E91D-0E73-C647-9310-287CD8752D71}"/>
              </a:ext>
            </a:extLst>
          </p:cNvPr>
          <p:cNvSpPr/>
          <p:nvPr/>
        </p:nvSpPr>
        <p:spPr>
          <a:xfrm>
            <a:off x="823119" y="4191000"/>
            <a:ext cx="7128103" cy="427085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342900" indent="-342900">
              <a:buAutoNum type="alphaLcPeriod"/>
            </a:pPr>
            <a:r>
              <a:rPr lang="en-US" sz="3600">
                <a:solidFill>
                  <a:schemeClr val="tx2"/>
                </a:solidFill>
                <a:latin typeface="Times New Roman" panose="02020603050405020304" pitchFamily="18" charset="0"/>
                <a:cs typeface="Times New Roman" panose="02020603050405020304" pitchFamily="18" charset="0"/>
              </a:rPr>
              <a:t>Kể về một ngày ở trường của em.</a:t>
            </a:r>
          </a:p>
          <a:p>
            <a:r>
              <a:rPr lang="en-US" sz="3600">
                <a:solidFill>
                  <a:schemeClr val="tx2"/>
                </a:solidFill>
                <a:latin typeface="Times New Roman" panose="02020603050405020304" pitchFamily="18" charset="0"/>
                <a:cs typeface="Times New Roman" panose="02020603050405020304" pitchFamily="18" charset="0"/>
              </a:rPr>
              <a:t>    Gợi ý:</a:t>
            </a:r>
          </a:p>
          <a:p>
            <a:r>
              <a:rPr lang="en-US" sz="3600">
                <a:solidFill>
                  <a:schemeClr val="tx2"/>
                </a:solidFill>
                <a:latin typeface="Times New Roman" panose="02020603050405020304" pitchFamily="18" charset="0"/>
                <a:cs typeface="Times New Roman" panose="02020603050405020304" pitchFamily="18" charset="0"/>
              </a:rPr>
              <a:t>      - Ngày đó bắt đầu bằng việc gì?</a:t>
            </a:r>
          </a:p>
          <a:p>
            <a:r>
              <a:rPr lang="en-US" sz="3600">
                <a:solidFill>
                  <a:schemeClr val="tx2"/>
                </a:solidFill>
                <a:latin typeface="Times New Roman" panose="02020603050405020304" pitchFamily="18" charset="0"/>
                <a:cs typeface="Times New Roman" panose="02020603050405020304" pitchFamily="18" charset="0"/>
              </a:rPr>
              <a:t>      - Những việc gì diễn ra tiếp theo?</a:t>
            </a:r>
          </a:p>
          <a:p>
            <a:r>
              <a:rPr lang="en-US" sz="3600">
                <a:solidFill>
                  <a:schemeClr val="tx2"/>
                </a:solidFill>
                <a:latin typeface="Times New Roman" panose="02020603050405020304" pitchFamily="18" charset="0"/>
                <a:cs typeface="Times New Roman" panose="02020603050405020304" pitchFamily="18" charset="0"/>
              </a:rPr>
              <a:t>      - Em nghĩ gì về ngày đó?</a:t>
            </a:r>
          </a:p>
        </p:txBody>
      </p:sp>
      <p:sp>
        <p:nvSpPr>
          <p:cNvPr id="5" name="Rectangle 4">
            <a:extLst>
              <a:ext uri="{FF2B5EF4-FFF2-40B4-BE49-F238E27FC236}">
                <a16:creationId xmlns="" xmlns:a16="http://schemas.microsoft.com/office/drawing/2014/main" id="{2190EE29-D83D-6207-94EE-EF4F2AF442A5}"/>
              </a:ext>
            </a:extLst>
          </p:cNvPr>
          <p:cNvSpPr/>
          <p:nvPr/>
        </p:nvSpPr>
        <p:spPr>
          <a:xfrm>
            <a:off x="8554016" y="4127269"/>
            <a:ext cx="7356703" cy="45595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a:solidFill>
                  <a:schemeClr val="tx2"/>
                </a:solidFill>
                <a:latin typeface="Times New Roman" panose="02020603050405020304" pitchFamily="18" charset="0"/>
                <a:cs typeface="Times New Roman" panose="02020603050405020304" pitchFamily="18" charset="0"/>
              </a:rPr>
              <a:t>b. Cảm nghĩ của em về một người bạn.</a:t>
            </a:r>
          </a:p>
          <a:p>
            <a:r>
              <a:rPr lang="en-US" sz="3600">
                <a:solidFill>
                  <a:schemeClr val="tx2"/>
                </a:solidFill>
                <a:latin typeface="Times New Roman" panose="02020603050405020304" pitchFamily="18" charset="0"/>
                <a:cs typeface="Times New Roman" panose="02020603050405020304" pitchFamily="18" charset="0"/>
              </a:rPr>
              <a:t> Gợi ý:</a:t>
            </a:r>
          </a:p>
          <a:p>
            <a:r>
              <a:rPr lang="en-US" sz="3600">
                <a:solidFill>
                  <a:schemeClr val="tx2"/>
                </a:solidFill>
                <a:latin typeface="Times New Roman" panose="02020603050405020304" pitchFamily="18" charset="0"/>
                <a:cs typeface="Times New Roman" panose="02020603050405020304" pitchFamily="18" charset="0"/>
              </a:rPr>
              <a:t>  - Người bạn đó là ai?</a:t>
            </a:r>
          </a:p>
          <a:p>
            <a:r>
              <a:rPr lang="en-US" sz="3600">
                <a:solidFill>
                  <a:schemeClr val="tx2"/>
                </a:solidFill>
                <a:latin typeface="Times New Roman" panose="02020603050405020304" pitchFamily="18" charset="0"/>
                <a:cs typeface="Times New Roman" panose="02020603050405020304" pitchFamily="18" charset="0"/>
              </a:rPr>
              <a:t>  - Điều gì ở bạn khiến em nhớ nhất?</a:t>
            </a:r>
          </a:p>
          <a:p>
            <a:r>
              <a:rPr lang="en-US" sz="3600">
                <a:solidFill>
                  <a:schemeClr val="tx2"/>
                </a:solidFill>
                <a:latin typeface="Times New Roman" panose="02020603050405020304" pitchFamily="18" charset="0"/>
                <a:cs typeface="Times New Roman" panose="02020603050405020304" pitchFamily="18" charset="0"/>
              </a:rPr>
              <a:t>  - Em có tình cảm như thế nào với bạn?</a:t>
            </a:r>
          </a:p>
        </p:txBody>
      </p:sp>
      <p:sp>
        <p:nvSpPr>
          <p:cNvPr id="24" name="Rectangle 95">
            <a:extLst>
              <a:ext uri="{FF2B5EF4-FFF2-40B4-BE49-F238E27FC236}">
                <a16:creationId xmlns="" xmlns:a16="http://schemas.microsoft.com/office/drawing/2014/main" id="{FD59DC3B-6246-F836-B0B3-8A7345568CC9}"/>
              </a:ext>
            </a:extLst>
          </p:cNvPr>
          <p:cNvSpPr>
            <a:spLocks noChangeArrowheads="1"/>
          </p:cNvSpPr>
          <p:nvPr/>
        </p:nvSpPr>
        <p:spPr bwMode="auto">
          <a:xfrm>
            <a:off x="4172861" y="1334869"/>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76200"/>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1" name="Rectangle 95">
            <a:extLst>
              <a:ext uri="{FF2B5EF4-FFF2-40B4-BE49-F238E27FC236}">
                <a16:creationId xmlns="" xmlns:a16="http://schemas.microsoft.com/office/drawing/2014/main" id="{80453727-DBCF-DEC2-73BB-6C152FD5E643}"/>
              </a:ext>
            </a:extLst>
          </p:cNvPr>
          <p:cNvSpPr>
            <a:spLocks noChangeArrowheads="1"/>
          </p:cNvSpPr>
          <p:nvPr/>
        </p:nvSpPr>
        <p:spPr bwMode="auto">
          <a:xfrm>
            <a:off x="4252119" y="1149670"/>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
        <p:nvSpPr>
          <p:cNvPr id="2" name="Rectangle 1"/>
          <p:cNvSpPr/>
          <p:nvPr/>
        </p:nvSpPr>
        <p:spPr>
          <a:xfrm>
            <a:off x="1010979" y="2828563"/>
            <a:ext cx="14442540" cy="4185761"/>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    </a:t>
            </a:r>
            <a:r>
              <a:rPr lang="vi-VN" sz="3800" b="1" smtClean="0">
                <a:solidFill>
                  <a:srgbClr val="0000CC"/>
                </a:solidFill>
                <a:latin typeface="Times New Roman" pitchFamily="18" charset="0"/>
                <a:cs typeface="Times New Roman" pitchFamily="18" charset="0"/>
              </a:rPr>
              <a:t>Buổi </a:t>
            </a:r>
            <a:r>
              <a:rPr lang="vi-VN" sz="3800" b="1">
                <a:solidFill>
                  <a:srgbClr val="0000CC"/>
                </a:solidFill>
                <a:latin typeface="Times New Roman" pitchFamily="18" charset="0"/>
                <a:cs typeface="Times New Roman" pitchFamily="18" charset="0"/>
              </a:rPr>
              <a:t>sáng, em thức dậy lúc sáu giờ. Sau khi đánh răng rửa mặt xong, em chuẩn bị sách vở, quần áo và ăn sáng. Đúng bảy giờ, em sẽ được mẹ đưa đến trường. Chúng em bắt đầu học từ bảy giờ ba mươi phút. Giữa giờ, chúng được nghỉ giải lao khoảng mười lăm phút. Qua mỗi tiết học, em đã học thêm nhiều kiến thức mới. Buổi chiều, sau khi tan học, em cùng với các bạn trong xóm đi đá bóng. Một ngày đi học của em đã trôi qua thật ý nghĩa.</a:t>
            </a:r>
            <a:endParaRPr lang="en-US" sz="3800" b="1">
              <a:solidFill>
                <a:srgbClr val="0000CC"/>
              </a:solidFill>
              <a:latin typeface="Times New Roman" pitchFamily="18" charset="0"/>
              <a:cs typeface="Times New Roman" pitchFamily="18" charset="0"/>
            </a:endParaRPr>
          </a:p>
        </p:txBody>
      </p:sp>
      <p:sp>
        <p:nvSpPr>
          <p:cNvPr id="10" name="Rectangle 9"/>
          <p:cNvSpPr/>
          <p:nvPr/>
        </p:nvSpPr>
        <p:spPr>
          <a:xfrm>
            <a:off x="1508919" y="1961523"/>
            <a:ext cx="9372600" cy="646331"/>
          </a:xfrm>
          <a:prstGeom prst="rect">
            <a:avLst/>
          </a:prstGeom>
        </p:spPr>
        <p:txBody>
          <a:bodyPr wrap="square">
            <a:spAutoFit/>
          </a:bodyPr>
          <a:lstStyle/>
          <a:p>
            <a:r>
              <a:rPr lang="en-US" sz="3600" b="1" smtClean="0">
                <a:solidFill>
                  <a:srgbClr val="FF0066"/>
                </a:solidFill>
                <a:latin typeface="Times New Roman" pitchFamily="18" charset="0"/>
                <a:cs typeface="Times New Roman" pitchFamily="18" charset="0"/>
              </a:rPr>
              <a:t>a. Kể về một ngày ở trường của em.</a:t>
            </a:r>
            <a:endParaRPr lang="en-US" sz="3600" b="1">
              <a:solidFill>
                <a:srgbClr val="FF0066"/>
              </a:solidFill>
              <a:latin typeface="Times New Roman" pitchFamily="18" charset="0"/>
              <a:cs typeface="Times New Roman" pitchFamily="18" charset="0"/>
            </a:endParaRPr>
          </a:p>
        </p:txBody>
      </p:sp>
    </p:spTree>
    <p:extLst>
      <p:ext uri="{BB962C8B-B14F-4D97-AF65-F5344CB8AC3E}">
        <p14:creationId xmlns:p14="http://schemas.microsoft.com/office/powerpoint/2010/main" val="3450005395"/>
      </p:ext>
    </p:extLst>
  </p:cSld>
  <p:clrMapOvr>
    <a:masterClrMapping/>
  </p:clrMapOvr>
  <p:transition spd="slow">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76200"/>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1" name="Rectangle 95">
            <a:extLst>
              <a:ext uri="{FF2B5EF4-FFF2-40B4-BE49-F238E27FC236}">
                <a16:creationId xmlns="" xmlns:a16="http://schemas.microsoft.com/office/drawing/2014/main" id="{80453727-DBCF-DEC2-73BB-6C152FD5E643}"/>
              </a:ext>
            </a:extLst>
          </p:cNvPr>
          <p:cNvSpPr>
            <a:spLocks noChangeArrowheads="1"/>
          </p:cNvSpPr>
          <p:nvPr/>
        </p:nvSpPr>
        <p:spPr bwMode="auto">
          <a:xfrm>
            <a:off x="4252119" y="1149670"/>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
        <p:nvSpPr>
          <p:cNvPr id="2" name="Rectangle 1"/>
          <p:cNvSpPr/>
          <p:nvPr/>
        </p:nvSpPr>
        <p:spPr>
          <a:xfrm>
            <a:off x="1010979" y="2828563"/>
            <a:ext cx="14442540" cy="3416320"/>
          </a:xfrm>
          <a:prstGeom prst="rect">
            <a:avLst/>
          </a:prstGeom>
        </p:spPr>
        <p:txBody>
          <a:bodyPr wrap="square">
            <a:spAutoFit/>
          </a:bodyPr>
          <a:lstStyle/>
          <a:p>
            <a:pPr algn="just"/>
            <a:r>
              <a:rPr lang="en-US" sz="3600" b="1" smtClean="0">
                <a:solidFill>
                  <a:srgbClr val="0000CC"/>
                </a:solidFill>
                <a:latin typeface="Times New Roman" pitchFamily="18" charset="0"/>
                <a:cs typeface="Times New Roman" pitchFamily="18" charset="0"/>
              </a:rPr>
              <a:t>    </a:t>
            </a:r>
            <a:r>
              <a:rPr lang="vi-VN" sz="3600" b="1" smtClean="0">
                <a:solidFill>
                  <a:srgbClr val="0000CC"/>
                </a:solidFill>
                <a:latin typeface="Times New Roman" pitchFamily="18" charset="0"/>
                <a:cs typeface="Times New Roman" pitchFamily="18" charset="0"/>
              </a:rPr>
              <a:t>Lan </a:t>
            </a:r>
            <a:r>
              <a:rPr lang="vi-VN" sz="3600" b="1">
                <a:solidFill>
                  <a:srgbClr val="0000CC"/>
                </a:solidFill>
                <a:latin typeface="Times New Roman" pitchFamily="18" charset="0"/>
                <a:cs typeface="Times New Roman" pitchFamily="18" charset="0"/>
              </a:rPr>
              <a:t>Chi là người bạn thân duy nhất của em, chúng em đã lớn lên cùng nhau, trải qua những năm tháng tuổi thơ bên nhau và cho đến nay đã cùng nhau đi học </a:t>
            </a:r>
            <a:r>
              <a:rPr lang="en-US" sz="3600" b="1" smtClean="0">
                <a:solidFill>
                  <a:srgbClr val="0000CC"/>
                </a:solidFill>
                <a:latin typeface="Times New Roman" pitchFamily="18" charset="0"/>
                <a:cs typeface="Times New Roman" pitchFamily="18" charset="0"/>
              </a:rPr>
              <a:t>lớp 3 rồi</a:t>
            </a:r>
            <a:r>
              <a:rPr lang="vi-VN" sz="3600" b="1" smtClean="0">
                <a:solidFill>
                  <a:srgbClr val="0000CC"/>
                </a:solidFill>
                <a:latin typeface="Times New Roman" pitchFamily="18" charset="0"/>
                <a:cs typeface="Times New Roman" pitchFamily="18" charset="0"/>
              </a:rPr>
              <a:t>. </a:t>
            </a:r>
            <a:r>
              <a:rPr lang="vi-VN" sz="3600" b="1">
                <a:solidFill>
                  <a:srgbClr val="0000CC"/>
                </a:solidFill>
                <a:latin typeface="Times New Roman" pitchFamily="18" charset="0"/>
                <a:cs typeface="Times New Roman" pitchFamily="18" charset="0"/>
              </a:rPr>
              <a:t>Lan Chi là một cô gái xinh xắn, dễ thương và nhí nhảnh hay </a:t>
            </a:r>
            <a:r>
              <a:rPr lang="vi-VN" sz="3600" b="1" smtClean="0">
                <a:solidFill>
                  <a:srgbClr val="0000CC"/>
                </a:solidFill>
                <a:latin typeface="Times New Roman" pitchFamily="18" charset="0"/>
                <a:cs typeface="Times New Roman" pitchFamily="18" charset="0"/>
              </a:rPr>
              <a:t>cười</a:t>
            </a:r>
            <a:r>
              <a:rPr lang="en-US" sz="3600" b="1" smtClean="0">
                <a:solidFill>
                  <a:srgbClr val="0000CC"/>
                </a:solidFill>
                <a:latin typeface="Times New Roman" pitchFamily="18" charset="0"/>
                <a:cs typeface="Times New Roman" pitchFamily="18" charset="0"/>
              </a:rPr>
              <a:t>. Bạn ấy rất thân em, quý mến em. Chúng em chưa bao giờ cãi nhau cả. </a:t>
            </a:r>
            <a:r>
              <a:rPr lang="vi-VN" sz="3600" b="1" smtClean="0">
                <a:solidFill>
                  <a:srgbClr val="0000CC"/>
                </a:solidFill>
                <a:latin typeface="Times New Roman" pitchFamily="18" charset="0"/>
                <a:cs typeface="Times New Roman" pitchFamily="18" charset="0"/>
              </a:rPr>
              <a:t>Em </a:t>
            </a:r>
            <a:r>
              <a:rPr lang="vi-VN" sz="3600" b="1">
                <a:solidFill>
                  <a:srgbClr val="0000CC"/>
                </a:solidFill>
                <a:latin typeface="Times New Roman" pitchFamily="18" charset="0"/>
                <a:cs typeface="Times New Roman" pitchFamily="18" charset="0"/>
              </a:rPr>
              <a:t>luôn ước </a:t>
            </a:r>
            <a:r>
              <a:rPr lang="en-US" sz="3600" b="1" smtClean="0">
                <a:solidFill>
                  <a:srgbClr val="0000CC"/>
                </a:solidFill>
                <a:latin typeface="Times New Roman" pitchFamily="18" charset="0"/>
                <a:cs typeface="Times New Roman" pitchFamily="18" charset="0"/>
              </a:rPr>
              <a:t>tình bạn của chúng em mãi mãi bền lâu như những ngày đầu.</a:t>
            </a:r>
            <a:endParaRPr lang="en-US" sz="3600" b="1">
              <a:solidFill>
                <a:srgbClr val="0000CC"/>
              </a:solidFill>
              <a:latin typeface="Times New Roman" pitchFamily="18" charset="0"/>
              <a:cs typeface="Times New Roman" pitchFamily="18" charset="0"/>
            </a:endParaRPr>
          </a:p>
        </p:txBody>
      </p:sp>
      <p:sp>
        <p:nvSpPr>
          <p:cNvPr id="10" name="Rectangle 9"/>
          <p:cNvSpPr/>
          <p:nvPr/>
        </p:nvSpPr>
        <p:spPr>
          <a:xfrm>
            <a:off x="1508919" y="1961523"/>
            <a:ext cx="9372600" cy="646331"/>
          </a:xfrm>
          <a:prstGeom prst="rect">
            <a:avLst/>
          </a:prstGeom>
        </p:spPr>
        <p:txBody>
          <a:bodyPr wrap="square">
            <a:spAutoFit/>
          </a:bodyPr>
          <a:lstStyle/>
          <a:p>
            <a:r>
              <a:rPr lang="en-US" sz="3600" b="1" smtClean="0">
                <a:solidFill>
                  <a:srgbClr val="FF0000"/>
                </a:solidFill>
                <a:latin typeface="Times New Roman" pitchFamily="18" charset="0"/>
                <a:cs typeface="Times New Roman" pitchFamily="18" charset="0"/>
              </a:rPr>
              <a:t>b. </a:t>
            </a:r>
            <a:r>
              <a:rPr lang="en-US" sz="3600" b="1">
                <a:solidFill>
                  <a:srgbClr val="FF0000"/>
                </a:solidFill>
                <a:latin typeface="Times New Roman" panose="02020603050405020304" pitchFamily="18" charset="0"/>
                <a:cs typeface="Times New Roman" panose="02020603050405020304" pitchFamily="18" charset="0"/>
              </a:rPr>
              <a:t>Cảm nghĩ của em về một người bạn</a:t>
            </a:r>
            <a:r>
              <a:rPr lang="en-US" sz="3600" b="1" smtClean="0">
                <a:solidFill>
                  <a:srgbClr val="FF0000"/>
                </a:solidFill>
                <a:latin typeface="Times New Roman" pitchFamily="18" charset="0"/>
                <a:cs typeface="Times New Roman" pitchFamily="18" charset="0"/>
              </a:rPr>
              <a:t>.</a:t>
            </a:r>
            <a:endParaRPr lang="en-US" sz="36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537547592"/>
      </p:ext>
    </p:extLst>
  </p:cSld>
  <p:clrMapOvr>
    <a:masterClrMapping/>
  </p:clrMapOvr>
  <p:transition spd="slow">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9720</TotalTime>
  <Words>550</Words>
  <Application>Microsoft Office PowerPoint</Application>
  <PresentationFormat>Custom</PresentationFormat>
  <Paragraphs>53</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1097</cp:revision>
  <dcterms:created xsi:type="dcterms:W3CDTF">2008-09-09T22:52:10Z</dcterms:created>
  <dcterms:modified xsi:type="dcterms:W3CDTF">2022-07-20T01:39:55Z</dcterms:modified>
</cp:coreProperties>
</file>