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27" r:id="rId3"/>
    <p:sldId id="428" r:id="rId4"/>
    <p:sldId id="426" r:id="rId5"/>
    <p:sldId id="456" r:id="rId6"/>
    <p:sldId id="458" r:id="rId7"/>
    <p:sldId id="460" r:id="rId8"/>
    <p:sldId id="433" r:id="rId9"/>
    <p:sldId id="461"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00CC"/>
    <a:srgbClr val="FF0066"/>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5" d="100"/>
          <a:sy n="65" d="100"/>
        </p:scale>
        <p:origin x="437" y="5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Giai%20nghia%20tu/nghenh%20dau.pptx" TargetMode="External"/><Relationship Id="rId2" Type="http://schemas.openxmlformats.org/officeDocument/2006/relationships/hyperlink" Target="Giai%20nghia%20tu/trang.pptx" TargetMode="External"/><Relationship Id="rId1" Type="http://schemas.openxmlformats.org/officeDocument/2006/relationships/slideLayout" Target="../slideLayouts/slideLayout2.xml"/><Relationship Id="rId4" Type="http://schemas.openxmlformats.org/officeDocument/2006/relationships/hyperlink" Target="Giai%20nghia%20tu/lang%20gieng.ppt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02501" y="4024449"/>
            <a:ext cx="122035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29: NGÔI NHÀ </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TRONG CỎ (</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519" y="6004904"/>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253119" y="5443538"/>
            <a:ext cx="3320258"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6164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29: NGÔI NHÀ TRONG CỎ</a:t>
            </a: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ngắt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nghỉ</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đúng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chú</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dài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diễn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cảm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lời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thoại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ngữ</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phù</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hợp</a:t>
            </a:r>
            <a:r>
              <a:rPr lang="en-US" sz="3800" b="1" dirty="0">
                <a:solidFill>
                  <a:srgbClr val="0000CC"/>
                </a:solidFill>
                <a:latin typeface="Times New Roman" pitchFamily="18" charset="0"/>
                <a:cs typeface="Times New Roman" pitchFamily="18" charset="0"/>
              </a:rPr>
              <a:t>.</a:t>
            </a:r>
          </a:p>
        </p:txBody>
      </p:sp>
      <p:sp>
        <p:nvSpPr>
          <p:cNvPr id="3" name="Rectangle 2"/>
          <p:cNvSpPr/>
          <p:nvPr/>
        </p:nvSpPr>
        <p:spPr>
          <a:xfrm>
            <a:off x="1493838" y="5399452"/>
            <a:ext cx="13578681" cy="1846659"/>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đi</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tìm</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tiếng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hát</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một</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tài</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năng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âm</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nhạc</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smtClean="0">
                <a:solidFill>
                  <a:srgbClr val="0000CC"/>
                </a:solidFill>
                <a:latin typeface="Times New Roman" pitchFamily="18" charset="0"/>
                <a:cs typeface="Times New Roman" pitchFamily="18" charset="0"/>
              </a:rPr>
              <a:t>Còn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lại</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Chia đoạn.</a:t>
              </a:r>
              <a:endParaRPr lang="en-US" sz="3800" b="1">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dirty="0" smtClean="0">
                  <a:solidFill>
                    <a:srgbClr val="FF0000"/>
                  </a:solidFill>
                  <a:latin typeface="Times New Roman" pitchFamily="18" charset="0"/>
                  <a:cs typeface="Times New Roman" pitchFamily="18" charset="0"/>
                </a:rPr>
                <a:t>3. </a:t>
              </a:r>
              <a:r>
                <a:rPr lang="en-US" sz="4000" b="1" dirty="0" err="1" smtClean="0">
                  <a:solidFill>
                    <a:srgbClr val="FF0000"/>
                  </a:solidFill>
                  <a:latin typeface="Times New Roman" pitchFamily="18" charset="0"/>
                  <a:cs typeface="Times New Roman" pitchFamily="18" charset="0"/>
                </a:rPr>
                <a:t>Luyện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đọc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và</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tìm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hiểu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bài</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438380"/>
            <a:ext cx="14048298" cy="1323439"/>
          </a:xfrm>
          <a:prstGeom prst="rect">
            <a:avLst/>
          </a:prstGeom>
        </p:spPr>
        <p:txBody>
          <a:bodyPr wrap="square">
            <a:spAutoFit/>
          </a:bodyPr>
          <a:lstStyle/>
          <a:p>
            <a:pPr algn="just"/>
            <a:r>
              <a:rPr lang="en-US" sz="4000" b="1" smtClean="0">
                <a:solidFill>
                  <a:srgbClr val="0000FF"/>
                </a:solidFill>
                <a:latin typeface="Times New Roman" panose="02020603050405020304" pitchFamily="18" charset="0"/>
                <a:cs typeface="Times New Roman" panose="02020603050405020304" pitchFamily="18" charset="0"/>
              </a:rPr>
              <a:t>Chỉ </a:t>
            </a:r>
            <a:r>
              <a:rPr lang="en-US" sz="4000" b="1" dirty="0" err="1">
                <a:solidFill>
                  <a:srgbClr val="0000FF"/>
                </a:solidFill>
                <a:latin typeface="Times New Roman" panose="02020603050405020304" pitchFamily="18" charset="0"/>
                <a:cs typeface="Times New Roman" panose="02020603050405020304" pitchFamily="18" charset="0"/>
              </a:rPr>
              <a:t>chốc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lát</a:t>
            </a:r>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ngôi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xinh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xắn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bằng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đã</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được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xây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xong</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dưới</a:t>
            </a:r>
            <a:r>
              <a:rPr lang="en-US" sz="4000" b="1" dirty="0">
                <a:solidFill>
                  <a:srgbClr val="0000FF"/>
                </a:solidFill>
                <a:latin typeface="Times New Roman" panose="02020603050405020304" pitchFamily="18" charset="0"/>
                <a:cs typeface="Times New Roman" panose="02020603050405020304" pitchFamily="18" charset="0"/>
              </a:rPr>
              <a:t> ô </a:t>
            </a:r>
            <a:r>
              <a:rPr lang="en-US" sz="4000" b="1" dirty="0" err="1">
                <a:solidFill>
                  <a:srgbClr val="0000FF"/>
                </a:solidFill>
                <a:latin typeface="Times New Roman" panose="02020603050405020304" pitchFamily="18" charset="0"/>
                <a:cs typeface="Times New Roman" panose="02020603050405020304" pitchFamily="18" charset="0"/>
              </a:rPr>
              <a:t>nấm</a:t>
            </a: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giữa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vùng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cỏ</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xanh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err="1">
                <a:solidFill>
                  <a:srgbClr val="0000FF"/>
                </a:solidFill>
                <a:latin typeface="Times New Roman" panose="02020603050405020304" pitchFamily="18" charset="0"/>
                <a:cs typeface="Times New Roman" panose="02020603050405020304" pitchFamily="18" charset="0"/>
              </a:rPr>
              <a:t>tươi</a:t>
            </a:r>
            <a:r>
              <a:rPr lang="en-US" sz="4000" b="1" smtClean="0">
                <a:solidFill>
                  <a:srgbClr val="0000FF"/>
                </a:solidFill>
                <a:latin typeface="Times New Roman" panose="02020603050405020304" pitchFamily="18" charset="0"/>
                <a:cs typeface="Times New Roman" panose="02020603050405020304" pitchFamily="18" charset="0"/>
              </a:rPr>
              <a:t>.</a:t>
            </a:r>
            <a:r>
              <a:rPr lang="en-US" sz="4000" b="1" smtClean="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2423319" y="3077886"/>
            <a:ext cx="2973906"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nhảy</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x</a:t>
            </a:r>
            <a:r>
              <a:rPr lang="en-US" sz="4000" b="1" i="1" dirty="0" err="1" smtClean="0">
                <a:solidFill>
                  <a:srgbClr val="0000CC"/>
                </a:solidFill>
                <a:latin typeface="Times New Roman" pitchFamily="18" charset="0"/>
                <a:cs typeface="Times New Roman" pitchFamily="18" charset="0"/>
              </a:rPr>
              <a:t>a</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593567" y="3078575"/>
            <a:ext cx="2171701"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vang</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l</a:t>
            </a:r>
            <a:r>
              <a:rPr lang="en-US" sz="4000" b="1" i="1" dirty="0" err="1" smtClean="0">
                <a:solidFill>
                  <a:srgbClr val="0000CC"/>
                </a:solidFill>
                <a:latin typeface="Times New Roman" pitchFamily="18" charset="0"/>
                <a:cs typeface="Times New Roman" pitchFamily="18" charset="0"/>
              </a:rPr>
              <a:t>ên</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6736332" y="3077886"/>
            <a:ext cx="2391109" cy="707886"/>
          </a:xfrm>
          <a:prstGeom prst="rect">
            <a:avLst/>
          </a:prstGeom>
        </p:spPr>
        <p:txBody>
          <a:bodyPr wrap="square">
            <a:spAutoFit/>
          </a:bodyPr>
          <a:lstStyle/>
          <a:p>
            <a:pPr algn="just"/>
            <a:r>
              <a:rPr lang="en-US" sz="4000" b="1" i="1" dirty="0" err="1" smtClean="0">
                <a:solidFill>
                  <a:srgbClr val="FF0000"/>
                </a:solidFill>
                <a:latin typeface="Times New Roman" pitchFamily="18" charset="0"/>
                <a:cs typeface="Times New Roman" pitchFamily="18" charset="0"/>
              </a:rPr>
              <a:t>r</a:t>
            </a:r>
            <a:r>
              <a:rPr lang="en-US" sz="4000" b="1" i="1" dirty="0" err="1" smtClean="0">
                <a:solidFill>
                  <a:srgbClr val="0000CC"/>
                </a:solidFill>
                <a:latin typeface="Times New Roman" pitchFamily="18" charset="0"/>
                <a:cs typeface="Times New Roman" pitchFamily="18" charset="0"/>
              </a:rPr>
              <a:t>ủ</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nhau</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4937919" y="1266918"/>
            <a:ext cx="66926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29: NGÔI NHÀ TRONG CỎ</a:t>
            </a:r>
          </a:p>
        </p:txBody>
      </p:sp>
      <p:sp>
        <p:nvSpPr>
          <p:cNvPr id="19" name="Rectangle 18"/>
          <p:cNvSpPr/>
          <p:nvPr/>
        </p:nvSpPr>
        <p:spPr>
          <a:xfrm>
            <a:off x="8948144" y="3088953"/>
            <a:ext cx="2391109" cy="707886"/>
          </a:xfrm>
          <a:prstGeom prst="rect">
            <a:avLst/>
          </a:prstGeom>
        </p:spPr>
        <p:txBody>
          <a:bodyPr wrap="square">
            <a:spAutoFit/>
          </a:bodyPr>
          <a:lstStyle/>
          <a:p>
            <a:pPr algn="just"/>
            <a:r>
              <a:rPr lang="en-US" sz="4000" b="1" i="1" dirty="0" err="1" smtClean="0">
                <a:solidFill>
                  <a:srgbClr val="0000CC"/>
                </a:solidFill>
                <a:latin typeface="Times New Roman" pitchFamily="18" charset="0"/>
                <a:cs typeface="Times New Roman" pitchFamily="18" charset="0"/>
              </a:rPr>
              <a:t>ch</a:t>
            </a:r>
            <a:r>
              <a:rPr lang="en-US" sz="4000" b="1" i="1" dirty="0" err="1" smtClean="0">
                <a:solidFill>
                  <a:srgbClr val="FF0000"/>
                </a:solidFill>
                <a:latin typeface="Times New Roman" pitchFamily="18" charset="0"/>
                <a:cs typeface="Times New Roman" pitchFamily="18" charset="0"/>
              </a:rPr>
              <a:t>ốc</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l</a:t>
            </a:r>
            <a:r>
              <a:rPr lang="en-US" sz="4000" b="1" i="1" dirty="0" err="1" smtClean="0">
                <a:solidFill>
                  <a:srgbClr val="0000CC"/>
                </a:solidFill>
                <a:latin typeface="Times New Roman" pitchFamily="18" charset="0"/>
                <a:cs typeface="Times New Roman" pitchFamily="18" charset="0"/>
              </a:rPr>
              <a:t>át</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11040404" y="3050247"/>
            <a:ext cx="2391109" cy="707886"/>
          </a:xfrm>
          <a:prstGeom prst="rect">
            <a:avLst/>
          </a:prstGeom>
        </p:spPr>
        <p:txBody>
          <a:bodyPr wrap="square">
            <a:spAutoFit/>
          </a:bodyPr>
          <a:lstStyle/>
          <a:p>
            <a:pPr algn="just"/>
            <a:r>
              <a:rPr lang="en-US" sz="4000" b="1" i="1" dirty="0" err="1" smtClean="0">
                <a:solidFill>
                  <a:srgbClr val="FF0000"/>
                </a:solidFill>
                <a:latin typeface="Times New Roman" pitchFamily="18" charset="0"/>
                <a:cs typeface="Times New Roman" pitchFamily="18" charset="0"/>
              </a:rPr>
              <a:t>v</a:t>
            </a:r>
            <a:r>
              <a:rPr lang="en-US" sz="4000" b="1" i="1" dirty="0" err="1" smtClean="0">
                <a:solidFill>
                  <a:srgbClr val="0000CC"/>
                </a:solidFill>
                <a:latin typeface="Times New Roman" pitchFamily="18" charset="0"/>
                <a:cs typeface="Times New Roman" pitchFamily="18" charset="0"/>
              </a:rPr>
              <a:t>ùng</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cỏ</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1164566" y="6073914"/>
            <a:ext cx="3457424" cy="707886"/>
          </a:xfrm>
          <a:prstGeom prst="rect">
            <a:avLst/>
          </a:prstGeom>
        </p:spPr>
        <p:txBody>
          <a:bodyPr wrap="square">
            <a:spAutoFit/>
          </a:bodyPr>
          <a:lstStyle/>
          <a:p>
            <a:pPr algn="just"/>
            <a:r>
              <a:rPr lang="en-US" sz="4000" b="1" u="sng" smtClean="0">
                <a:solidFill>
                  <a:srgbClr val="FF0000"/>
                </a:solidFill>
                <a:latin typeface="Times New Roman" panose="02020603050405020304" pitchFamily="18" charset="0"/>
                <a:cs typeface="Times New Roman" panose="02020603050405020304" pitchFamily="18" charset="0"/>
              </a:rPr>
              <a:t>Giải nghĩa từ:</a:t>
            </a:r>
            <a:endParaRPr lang="en-US" sz="4000" b="1" u="sng" dirty="0">
              <a:solidFill>
                <a:srgbClr val="FF0000"/>
              </a:solidFill>
              <a:latin typeface="Times New Roman" panose="02020603050405020304" pitchFamily="18" charset="0"/>
              <a:cs typeface="Times New Roman" panose="02020603050405020304" pitchFamily="18" charset="0"/>
            </a:endParaRPr>
          </a:p>
        </p:txBody>
      </p:sp>
      <p:sp>
        <p:nvSpPr>
          <p:cNvPr id="26" name="Rectangle 25">
            <a:hlinkClick r:id="rId2" action="ppaction://hlinkpres?slideindex=1&amp;slidetitle="/>
          </p:cNvPr>
          <p:cNvSpPr/>
          <p:nvPr/>
        </p:nvSpPr>
        <p:spPr>
          <a:xfrm>
            <a:off x="2408179" y="7162800"/>
            <a:ext cx="1691540" cy="707886"/>
          </a:xfrm>
          <a:prstGeom prst="rect">
            <a:avLst/>
          </a:prstGeom>
        </p:spPr>
        <p:txBody>
          <a:bodyPr wrap="square">
            <a:spAutoFit/>
          </a:bodyPr>
          <a:lstStyle/>
          <a:p>
            <a:pPr algn="just"/>
            <a:r>
              <a:rPr lang="en-US" sz="4000" b="1" smtClean="0">
                <a:solidFill>
                  <a:srgbClr val="0000FF"/>
                </a:solidFill>
                <a:latin typeface="Times New Roman" panose="02020603050405020304" pitchFamily="18" charset="0"/>
                <a:cs typeface="Times New Roman" panose="02020603050405020304" pitchFamily="18" charset="0"/>
              </a:rPr>
              <a:t>tràng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7" name="Rectangle 26">
            <a:hlinkClick r:id="rId3" action="ppaction://hlinkpres?slideindex=1&amp;slidetitle="/>
          </p:cNvPr>
          <p:cNvSpPr/>
          <p:nvPr/>
        </p:nvSpPr>
        <p:spPr>
          <a:xfrm>
            <a:off x="4910138" y="7146786"/>
            <a:ext cx="3457424" cy="707886"/>
          </a:xfrm>
          <a:prstGeom prst="rect">
            <a:avLst/>
          </a:prstGeom>
        </p:spPr>
        <p:txBody>
          <a:bodyPr wrap="square">
            <a:spAutoFit/>
          </a:bodyPr>
          <a:lstStyle/>
          <a:p>
            <a:pPr algn="just"/>
            <a:r>
              <a:rPr lang="en-US" sz="4000" b="1" smtClean="0">
                <a:solidFill>
                  <a:srgbClr val="0000FF"/>
                </a:solidFill>
                <a:latin typeface="Times New Roman" panose="02020603050405020304" pitchFamily="18" charset="0"/>
                <a:cs typeface="Times New Roman" panose="02020603050405020304" pitchFamily="18" charset="0"/>
              </a:rPr>
              <a:t>Nghểnh đầu</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8" name="Rectangle 27">
            <a:hlinkClick r:id="rId4" action="ppaction://hlinkpres?slideindex=1&amp;slidetitle="/>
          </p:cNvPr>
          <p:cNvSpPr/>
          <p:nvPr/>
        </p:nvSpPr>
        <p:spPr>
          <a:xfrm>
            <a:off x="8904430" y="7146786"/>
            <a:ext cx="3457424" cy="707886"/>
          </a:xfrm>
          <a:prstGeom prst="rect">
            <a:avLst/>
          </a:prstGeom>
        </p:spPr>
        <p:txBody>
          <a:bodyPr wrap="square">
            <a:spAutoFit/>
          </a:bodyPr>
          <a:lstStyle/>
          <a:p>
            <a:pPr algn="just"/>
            <a:r>
              <a:rPr lang="en-US" sz="4000" b="1" smtClean="0">
                <a:solidFill>
                  <a:srgbClr val="0000FF"/>
                </a:solidFill>
                <a:latin typeface="Times New Roman" panose="02020603050405020304" pitchFamily="18" charset="0"/>
                <a:cs typeface="Times New Roman" panose="02020603050405020304" pitchFamily="18" charset="0"/>
              </a:rPr>
              <a:t>Láng giềng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ppt_x"/>
                                          </p:val>
                                        </p:tav>
                                        <p:tav tm="100000">
                                          <p:val>
                                            <p:strVal val="#ppt_x"/>
                                          </p:val>
                                        </p:tav>
                                      </p:tavLst>
                                    </p:anim>
                                    <p:anim calcmode="lin" valueType="num">
                                      <p:cBhvr additive="base">
                                        <p:cTn id="5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ppt_x"/>
                                          </p:val>
                                        </p:tav>
                                        <p:tav tm="100000">
                                          <p:val>
                                            <p:strVal val="#ppt_x"/>
                                          </p:val>
                                        </p:tav>
                                      </p:tavLst>
                                    </p:anim>
                                    <p:anim calcmode="lin" valueType="num">
                                      <p:cBhvr additive="base">
                                        <p:cTn id="5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P spid="23" grpId="0"/>
      <p:bldP spid="19" grpId="0"/>
      <p:bldP spid="24" grpId="0"/>
      <p:bldP spid="25" grpId="0"/>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en-US" sz="3600" b="1" dirty="0" err="1" smtClean="0">
                <a:solidFill>
                  <a:srgbClr val="FF0000"/>
                </a:solidFill>
                <a:latin typeface="Times New Roman" pitchFamily="18" charset="0"/>
                <a:cs typeface="Times New Roman" pitchFamily="18" charset="0"/>
              </a:rPr>
              <a:t>Vào</a:t>
            </a:r>
            <a:r>
              <a:rPr lang="en-US" sz="3600" b="1" dirty="0" smtClean="0">
                <a:solidFill>
                  <a:srgbClr val="FF0000"/>
                </a:solidFill>
                <a:latin typeface="Times New Roman" pitchFamily="18" charset="0"/>
                <a:cs typeface="Times New Roman" pitchFamily="18" charset="0"/>
              </a:rPr>
              <a:t> sang </a:t>
            </a:r>
            <a:r>
              <a:rPr lang="en-US" sz="3600" b="1" dirty="0" err="1" smtClean="0">
                <a:solidFill>
                  <a:srgbClr val="FF0000"/>
                </a:solidFill>
                <a:latin typeface="Times New Roman" pitchFamily="18" charset="0"/>
                <a:cs typeface="Times New Roman" pitchFamily="18" charset="0"/>
              </a:rPr>
              <a:t>sớm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xảy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ra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khiến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cào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cào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bén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chuồn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chuồn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chú</a:t>
            </a:r>
            <a:r>
              <a:rPr lang="en-US" sz="3600" b="1" dirty="0" smtClean="0">
                <a:solidFill>
                  <a:srgbClr val="FF0000"/>
                </a:solidFill>
                <a:latin typeface="Times New Roman" pitchFamily="18" charset="0"/>
                <a:cs typeface="Times New Roman" pitchFamily="18" charset="0"/>
              </a:rPr>
              <a:t> ý?</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32914" y="3881183"/>
            <a:ext cx="10149205" cy="2308324"/>
          </a:xfrm>
          <a:prstGeom prst="rect">
            <a:avLst/>
          </a:prstGeom>
        </p:spPr>
        <p:txBody>
          <a:bodyPr wrap="square">
            <a:spAutoFit/>
          </a:bodyPr>
          <a:lstStyle/>
          <a:p>
            <a:pPr algn="just"/>
            <a:r>
              <a:rPr lang="nl-NL" sz="3600" b="1" dirty="0" smtClean="0">
                <a:solidFill>
                  <a:srgbClr val="0000CC"/>
                </a:solidFill>
                <a:latin typeface="Times New Roman" pitchFamily="18" charset="0"/>
                <a:cs typeface="Times New Roman" pitchFamily="18" charset="0"/>
              </a:rPr>
              <a:t>    + </a:t>
            </a:r>
            <a:r>
              <a:rPr lang="nl-NL" sz="3600" b="1" dirty="0">
                <a:solidFill>
                  <a:srgbClr val="0000CC"/>
                </a:solidFill>
                <a:latin typeface="Times New Roman" panose="02020603050405020304" pitchFamily="18" charset="0"/>
                <a:cs typeface="Times New Roman" panose="02020603050405020304" pitchFamily="18" charset="0"/>
              </a:rPr>
              <a:t>Vào sáng sớm, một âm thanh vang lên từ đâu không rõ khiến cào cào, nhái bén, chuồn chuồn chú ý.</a:t>
            </a:r>
            <a:endParaRPr lang="en-US" sz="3600" b="1" dirty="0">
              <a:solidFill>
                <a:srgbClr val="0000CC"/>
              </a:solidFill>
              <a:latin typeface="Times New Roman" panose="02020603050405020304" pitchFamily="18" charset="0"/>
              <a:cs typeface="Times New Roman" panose="02020603050405020304" pitchFamily="18" charset="0"/>
            </a:endParaRPr>
          </a:p>
          <a:p>
            <a:pPr algn="just"/>
            <a:r>
              <a:rPr lang="nl-NL" sz="3600" b="1" dirty="0" smtClean="0">
                <a:solidFill>
                  <a:srgbClr val="0000CC"/>
                </a:solidFill>
                <a:latin typeface="Times New Roman" panose="02020603050405020304" pitchFamily="18" charset="0"/>
                <a:cs typeface="Times New Roman" panose="02020603050405020304" pitchFamily="18" charset="0"/>
              </a:rPr>
              <a:t> </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090319" y="1266918"/>
            <a:ext cx="7162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29: NGÔI NHÀ TRONG CỎ</a:t>
            </a:r>
          </a:p>
        </p:txBody>
      </p:sp>
      <p:sp>
        <p:nvSpPr>
          <p:cNvPr id="40" name="Rectangle 39"/>
          <p:cNvSpPr/>
          <p:nvPr/>
        </p:nvSpPr>
        <p:spPr>
          <a:xfrm>
            <a:off x="5532914" y="5943600"/>
            <a:ext cx="10233818"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2: </a:t>
            </a:r>
            <a:r>
              <a:rPr lang="en-US" sz="3600" b="1" dirty="0" err="1" smtClean="0">
                <a:solidFill>
                  <a:srgbClr val="FF0000"/>
                </a:solidFill>
                <a:latin typeface="Times New Roman" pitchFamily="18" charset="0"/>
                <a:cs typeface="Times New Roman" pitchFamily="18" charset="0"/>
              </a:rPr>
              <a:t>Các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phát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hiện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ra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điều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1" name="Rectangle 40"/>
          <p:cNvSpPr/>
          <p:nvPr/>
        </p:nvSpPr>
        <p:spPr>
          <a:xfrm>
            <a:off x="5646896" y="6781524"/>
            <a:ext cx="10210801" cy="1200329"/>
          </a:xfrm>
          <a:prstGeom prst="rect">
            <a:avLst/>
          </a:prstGeom>
        </p:spPr>
        <p:txBody>
          <a:bodyPr wrap="square">
            <a:spAutoFit/>
          </a:bodyPr>
          <a:lstStyle/>
          <a:p>
            <a:pPr algn="just"/>
            <a:r>
              <a:rPr lang="nl-NL" sz="3600" b="1" dirty="0" smtClean="0">
                <a:solidFill>
                  <a:srgbClr val="0000CC"/>
                </a:solidFill>
                <a:latin typeface="Times New Roman" pitchFamily="18" charset="0"/>
                <a:cs typeface="Times New Roman" pitchFamily="18" charset="0"/>
              </a:rPr>
              <a:t>  +Các bạn phát hiện ra dế than vừa xây nhà vừa hát.</a:t>
            </a:r>
            <a:endParaRPr lang="en-US" sz="3600" b="1" dirty="0">
              <a:solidFill>
                <a:srgbClr val="0000CC"/>
              </a:solidFill>
              <a:latin typeface="Times New Roman" pitchFamily="18" charset="0"/>
              <a:cs typeface="Times New Roman" pitchFamily="18" charset="0"/>
            </a:endParaRPr>
          </a:p>
        </p:txBody>
      </p:sp>
      <p:cxnSp>
        <p:nvCxnSpPr>
          <p:cNvPr id="33" name="Straight Connector 3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4" name="Rectangle 33"/>
          <p:cNvSpPr/>
          <p:nvPr/>
        </p:nvSpPr>
        <p:spPr>
          <a:xfrm>
            <a:off x="556080" y="2590852"/>
            <a:ext cx="2511476"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nhảy</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x</a:t>
            </a:r>
            <a:r>
              <a:rPr lang="en-US" sz="3600" b="1" i="1" dirty="0" err="1" smtClean="0">
                <a:solidFill>
                  <a:srgbClr val="0000CC"/>
                </a:solidFill>
                <a:latin typeface="Times New Roman" pitchFamily="18" charset="0"/>
                <a:cs typeface="Times New Roman" pitchFamily="18" charset="0"/>
              </a:rPr>
              <a:t>a</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881201" y="2636696"/>
            <a:ext cx="2044149" cy="646331"/>
          </a:xfrm>
          <a:prstGeom prst="rect">
            <a:avLst/>
          </a:prstGeom>
        </p:spPr>
        <p:txBody>
          <a:bodyPr wrap="none">
            <a:spAutoFit/>
          </a:bodyPr>
          <a:lstStyle/>
          <a:p>
            <a:pPr algn="just"/>
            <a:r>
              <a:rPr lang="en-US" sz="3600" b="1" i="1" dirty="0" err="1" smtClean="0">
                <a:solidFill>
                  <a:srgbClr val="FF0000"/>
                </a:solidFill>
                <a:latin typeface="Times New Roman" pitchFamily="18" charset="0"/>
                <a:cs typeface="Times New Roman" pitchFamily="18" charset="0"/>
              </a:rPr>
              <a:t>v</a:t>
            </a:r>
            <a:r>
              <a:rPr lang="en-US" sz="3600" b="1" i="1" dirty="0" err="1" smtClean="0">
                <a:solidFill>
                  <a:srgbClr val="0000CC"/>
                </a:solidFill>
                <a:latin typeface="Times New Roman" pitchFamily="18" charset="0"/>
                <a:cs typeface="Times New Roman" pitchFamily="18" charset="0"/>
              </a:rPr>
              <a:t>ang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l</a:t>
            </a:r>
            <a:r>
              <a:rPr lang="en-US" sz="3600" b="1" i="1" dirty="0" err="1" smtClean="0">
                <a:solidFill>
                  <a:srgbClr val="0000CC"/>
                </a:solidFill>
                <a:latin typeface="Times New Roman" pitchFamily="18" charset="0"/>
                <a:cs typeface="Times New Roman" pitchFamily="18" charset="0"/>
              </a:rPr>
              <a:t>ên</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450383" y="3178648"/>
            <a:ext cx="239110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ủ</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nhau</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358933" y="4406705"/>
            <a:ext cx="5036186" cy="2862322"/>
          </a:xfrm>
          <a:prstGeom prst="rect">
            <a:avLst/>
          </a:prstGeom>
        </p:spPr>
        <p:txBody>
          <a:bodyPr wrap="square">
            <a:spAutoFit/>
          </a:bodyPr>
          <a:lstStyle/>
          <a:p>
            <a:pPr algn="just"/>
            <a:r>
              <a:rPr lang="en-US" sz="3600" b="1" smtClean="0">
                <a:solidFill>
                  <a:srgbClr val="0000FF"/>
                </a:solidFill>
                <a:latin typeface="Times New Roman" panose="02020603050405020304" pitchFamily="18" charset="0"/>
                <a:cs typeface="Times New Roman" panose="02020603050405020304" pitchFamily="18" charset="0"/>
              </a:rPr>
              <a:t>Chỉ </a:t>
            </a:r>
            <a:r>
              <a:rPr lang="en-US" sz="3600" b="1" dirty="0" err="1">
                <a:solidFill>
                  <a:srgbClr val="0000FF"/>
                </a:solidFill>
                <a:latin typeface="Times New Roman" panose="02020603050405020304" pitchFamily="18" charset="0"/>
                <a:cs typeface="Times New Roman" panose="02020603050405020304" pitchFamily="18" charset="0"/>
              </a:rPr>
              <a:t>chốc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lát</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xinh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xắn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được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xong</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dưới</a:t>
            </a:r>
            <a:r>
              <a:rPr lang="en-US" sz="3600" b="1" dirty="0">
                <a:solidFill>
                  <a:srgbClr val="0000FF"/>
                </a:solidFill>
                <a:latin typeface="Times New Roman" panose="02020603050405020304" pitchFamily="18" charset="0"/>
                <a:cs typeface="Times New Roman" panose="02020603050405020304" pitchFamily="18" charset="0"/>
              </a:rPr>
              <a:t> ô </a:t>
            </a:r>
            <a:r>
              <a:rPr lang="en-US" sz="3600" b="1" dirty="0" err="1">
                <a:solidFill>
                  <a:srgbClr val="0000FF"/>
                </a:solidFill>
                <a:latin typeface="Times New Roman" panose="02020603050405020304" pitchFamily="18" charset="0"/>
                <a:cs typeface="Times New Roman" panose="02020603050405020304" pitchFamily="18" charset="0"/>
              </a:rPr>
              <a:t>nấm</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giữa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cỏ</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xanh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tươi</a:t>
            </a:r>
            <a:r>
              <a:rPr lang="en-US"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2625407" y="3217097"/>
            <a:ext cx="2391109"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ch</a:t>
            </a:r>
            <a:r>
              <a:rPr lang="en-US" sz="3600" b="1" i="1" dirty="0" err="1" smtClean="0">
                <a:solidFill>
                  <a:srgbClr val="0000CC"/>
                </a:solidFill>
                <a:latin typeface="Times New Roman" pitchFamily="18" charset="0"/>
                <a:cs typeface="Times New Roman" pitchFamily="18" charset="0"/>
              </a:rPr>
              <a:t>ốc</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lát</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50382" y="3759049"/>
            <a:ext cx="2391109" cy="646331"/>
          </a:xfrm>
          <a:prstGeom prst="rect">
            <a:avLst/>
          </a:prstGeom>
        </p:spPr>
        <p:txBody>
          <a:bodyPr wrap="square">
            <a:spAutoFit/>
          </a:bodyPr>
          <a:lstStyle/>
          <a:p>
            <a:pPr algn="just"/>
            <a:r>
              <a:rPr lang="en-US" sz="3600" b="1" i="1" err="1" smtClean="0">
                <a:solidFill>
                  <a:srgbClr val="FF0000"/>
                </a:solidFill>
                <a:latin typeface="Times New Roman" pitchFamily="18" charset="0"/>
                <a:cs typeface="Times New Roman" pitchFamily="18" charset="0"/>
              </a:rPr>
              <a:t>v</a:t>
            </a:r>
            <a:r>
              <a:rPr lang="en-US" sz="3600" b="1" i="1" err="1" smtClean="0">
                <a:solidFill>
                  <a:srgbClr val="0000CC"/>
                </a:solidFill>
                <a:latin typeface="Times New Roman" pitchFamily="18" charset="0"/>
                <a:cs typeface="Times New Roman" pitchFamily="18" charset="0"/>
              </a:rPr>
              <a:t>ùng</a:t>
            </a:r>
            <a:r>
              <a:rPr lang="en-US" sz="3600" b="1" i="1" smtClean="0">
                <a:solidFill>
                  <a:srgbClr val="0000CC"/>
                </a:solidFill>
                <a:latin typeface="Times New Roman" pitchFamily="18" charset="0"/>
                <a:cs typeface="Times New Roman" pitchFamily="18" charset="0"/>
              </a:rPr>
              <a:t> cỏ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854740"/>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3: Chi </a:t>
            </a:r>
            <a:r>
              <a:rPr lang="en-US" sz="3600" b="1" dirty="0" err="1" smtClean="0">
                <a:solidFill>
                  <a:srgbClr val="FF0000"/>
                </a:solidFill>
                <a:latin typeface="Times New Roman" pitchFamily="18" charset="0"/>
                <a:cs typeface="Times New Roman" pitchFamily="18" charset="0"/>
              </a:rPr>
              <a:t>tiết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nào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thấy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cuộc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gặp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gỡ</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với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dế</a:t>
            </a:r>
            <a:r>
              <a:rPr lang="en-US" sz="3600" b="1" dirty="0" smtClean="0">
                <a:solidFill>
                  <a:srgbClr val="FF0000"/>
                </a:solidFill>
                <a:latin typeface="Times New Roman" pitchFamily="18" charset="0"/>
                <a:cs typeface="Times New Roman" pitchFamily="18" charset="0"/>
              </a:rPr>
              <a:t> than </a:t>
            </a:r>
            <a:r>
              <a:rPr lang="en-US" sz="3600" b="1" dirty="0" err="1" smtClean="0">
                <a:solidFill>
                  <a:srgbClr val="FF0000"/>
                </a:solidFill>
                <a:latin typeface="Times New Roman" pitchFamily="18" charset="0"/>
                <a:cs typeface="Times New Roman" pitchFamily="18" charset="0"/>
              </a:rPr>
              <a:t>rất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mật</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600701" y="4406705"/>
            <a:ext cx="10149205" cy="3970318"/>
          </a:xfrm>
          <a:prstGeom prst="rect">
            <a:avLst/>
          </a:prstGeom>
        </p:spPr>
        <p:txBody>
          <a:bodyPr wrap="square">
            <a:spAutoFit/>
          </a:bodyPr>
          <a:lstStyle/>
          <a:p>
            <a:pPr algn="just"/>
            <a:r>
              <a:rPr lang="nl-NL" sz="3600" b="1" dirty="0" smtClean="0">
                <a:solidFill>
                  <a:srgbClr val="0000CC"/>
                </a:solidFill>
                <a:latin typeface="Times New Roman" pitchFamily="18" charset="0"/>
                <a:cs typeface="Times New Roman" pitchFamily="18" charset="0"/>
              </a:rPr>
              <a:t>    + </a:t>
            </a:r>
            <a:r>
              <a:rPr lang="nl-NL" sz="3600" b="1" dirty="0">
                <a:solidFill>
                  <a:srgbClr val="0000CC"/>
                </a:solidFill>
                <a:latin typeface="Times New Roman" panose="02020603050405020304" pitchFamily="18" charset="0"/>
                <a:cs typeface="Times New Roman" panose="02020603050405020304" pitchFamily="18" charset="0"/>
              </a:rPr>
              <a:t>Khi đế than vừa dứt lời hát, các bạn đã vỗ tay rất to thể hiện sự thán phục đối với dế than. Sau đó các bạn đã tự giới thiệu mình để làm quen với dế than. Các bạn khen ngợi dế than hát rất hay, là một tài năng âm nhạc.Còn dế than khiêm tốn chỉ nhận mình là một thợ đào đất. </a:t>
            </a:r>
            <a:r>
              <a:rPr lang="nl-NL" sz="3600" b="1" dirty="0" smtClean="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a:p>
            <a:pPr algn="just"/>
            <a:r>
              <a:rPr lang="nl-NL" sz="3600" b="1" dirty="0" smtClean="0">
                <a:solidFill>
                  <a:srgbClr val="0000CC"/>
                </a:solidFill>
                <a:latin typeface="Times New Roman" panose="02020603050405020304" pitchFamily="18" charset="0"/>
                <a:cs typeface="Times New Roman" panose="02020603050405020304" pitchFamily="18" charset="0"/>
              </a:rPr>
              <a:t> </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090319" y="1266918"/>
            <a:ext cx="7162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29: NGÔI NHÀ TRONG CỎ</a:t>
            </a:r>
          </a:p>
        </p:txBody>
      </p:sp>
      <p:cxnSp>
        <p:nvCxnSpPr>
          <p:cNvPr id="33" name="Straight Connector 3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4" name="Rectangle 33"/>
          <p:cNvSpPr/>
          <p:nvPr/>
        </p:nvSpPr>
        <p:spPr>
          <a:xfrm>
            <a:off x="556080" y="2590852"/>
            <a:ext cx="2511476"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nhảy</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x</a:t>
            </a:r>
            <a:r>
              <a:rPr lang="en-US" sz="3600" b="1" i="1" dirty="0" err="1" smtClean="0">
                <a:solidFill>
                  <a:srgbClr val="0000CC"/>
                </a:solidFill>
                <a:latin typeface="Times New Roman" pitchFamily="18" charset="0"/>
                <a:cs typeface="Times New Roman" pitchFamily="18" charset="0"/>
              </a:rPr>
              <a:t>a</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881201" y="2636696"/>
            <a:ext cx="2044149" cy="646331"/>
          </a:xfrm>
          <a:prstGeom prst="rect">
            <a:avLst/>
          </a:prstGeom>
        </p:spPr>
        <p:txBody>
          <a:bodyPr wrap="none">
            <a:spAutoFit/>
          </a:bodyPr>
          <a:lstStyle/>
          <a:p>
            <a:pPr algn="just"/>
            <a:r>
              <a:rPr lang="en-US" sz="3600" b="1" i="1" dirty="0" err="1" smtClean="0">
                <a:solidFill>
                  <a:srgbClr val="FF0000"/>
                </a:solidFill>
                <a:latin typeface="Times New Roman" pitchFamily="18" charset="0"/>
                <a:cs typeface="Times New Roman" pitchFamily="18" charset="0"/>
              </a:rPr>
              <a:t>v</a:t>
            </a:r>
            <a:r>
              <a:rPr lang="en-US" sz="3600" b="1" i="1" dirty="0" err="1" smtClean="0">
                <a:solidFill>
                  <a:srgbClr val="0000CC"/>
                </a:solidFill>
                <a:latin typeface="Times New Roman" pitchFamily="18" charset="0"/>
                <a:cs typeface="Times New Roman" pitchFamily="18" charset="0"/>
              </a:rPr>
              <a:t>ang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l</a:t>
            </a:r>
            <a:r>
              <a:rPr lang="en-US" sz="3600" b="1" i="1" dirty="0" err="1" smtClean="0">
                <a:solidFill>
                  <a:srgbClr val="0000CC"/>
                </a:solidFill>
                <a:latin typeface="Times New Roman" pitchFamily="18" charset="0"/>
                <a:cs typeface="Times New Roman" pitchFamily="18" charset="0"/>
              </a:rPr>
              <a:t>ên</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450383" y="3178648"/>
            <a:ext cx="239110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ủ</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nhau</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358933" y="4406705"/>
            <a:ext cx="5036186" cy="2862322"/>
          </a:xfrm>
          <a:prstGeom prst="rect">
            <a:avLst/>
          </a:prstGeom>
        </p:spPr>
        <p:txBody>
          <a:bodyPr wrap="square">
            <a:spAutoFit/>
          </a:bodyPr>
          <a:lstStyle/>
          <a:p>
            <a:pPr algn="just"/>
            <a:r>
              <a:rPr lang="en-US" sz="3600" b="1" smtClean="0">
                <a:solidFill>
                  <a:srgbClr val="0000FF"/>
                </a:solidFill>
                <a:latin typeface="Times New Roman" panose="02020603050405020304" pitchFamily="18" charset="0"/>
                <a:cs typeface="Times New Roman" panose="02020603050405020304" pitchFamily="18" charset="0"/>
              </a:rPr>
              <a:t>Chỉ </a:t>
            </a:r>
            <a:r>
              <a:rPr lang="en-US" sz="3600" b="1" dirty="0" err="1">
                <a:solidFill>
                  <a:srgbClr val="0000FF"/>
                </a:solidFill>
                <a:latin typeface="Times New Roman" panose="02020603050405020304" pitchFamily="18" charset="0"/>
                <a:cs typeface="Times New Roman" panose="02020603050405020304" pitchFamily="18" charset="0"/>
              </a:rPr>
              <a:t>chốc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lát</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xinh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xắn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được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xong</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dưới</a:t>
            </a:r>
            <a:r>
              <a:rPr lang="en-US" sz="3600" b="1" dirty="0">
                <a:solidFill>
                  <a:srgbClr val="0000FF"/>
                </a:solidFill>
                <a:latin typeface="Times New Roman" panose="02020603050405020304" pitchFamily="18" charset="0"/>
                <a:cs typeface="Times New Roman" panose="02020603050405020304" pitchFamily="18" charset="0"/>
              </a:rPr>
              <a:t> ô </a:t>
            </a:r>
            <a:r>
              <a:rPr lang="en-US" sz="3600" b="1" dirty="0" err="1">
                <a:solidFill>
                  <a:srgbClr val="0000FF"/>
                </a:solidFill>
                <a:latin typeface="Times New Roman" panose="02020603050405020304" pitchFamily="18" charset="0"/>
                <a:cs typeface="Times New Roman" panose="02020603050405020304" pitchFamily="18" charset="0"/>
              </a:rPr>
              <a:t>nấm</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giữa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cỏ</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xanh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tươi</a:t>
            </a:r>
            <a:r>
              <a:rPr lang="en-US"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2625407" y="3217097"/>
            <a:ext cx="2391109"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ch</a:t>
            </a:r>
            <a:r>
              <a:rPr lang="en-US" sz="3600" b="1" i="1" dirty="0" err="1" smtClean="0">
                <a:solidFill>
                  <a:srgbClr val="0000CC"/>
                </a:solidFill>
                <a:latin typeface="Times New Roman" pitchFamily="18" charset="0"/>
                <a:cs typeface="Times New Roman" pitchFamily="18" charset="0"/>
              </a:rPr>
              <a:t>ốc</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lát</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50382" y="3759049"/>
            <a:ext cx="2391109" cy="646331"/>
          </a:xfrm>
          <a:prstGeom prst="rect">
            <a:avLst/>
          </a:prstGeom>
        </p:spPr>
        <p:txBody>
          <a:bodyPr wrap="square">
            <a:spAutoFit/>
          </a:bodyPr>
          <a:lstStyle/>
          <a:p>
            <a:pPr algn="just"/>
            <a:r>
              <a:rPr lang="en-US" sz="3600" b="1" i="1" err="1" smtClean="0">
                <a:solidFill>
                  <a:srgbClr val="FF0000"/>
                </a:solidFill>
                <a:latin typeface="Times New Roman" pitchFamily="18" charset="0"/>
                <a:cs typeface="Times New Roman" pitchFamily="18" charset="0"/>
              </a:rPr>
              <a:t>v</a:t>
            </a:r>
            <a:r>
              <a:rPr lang="en-US" sz="3600" b="1" i="1" err="1" smtClean="0">
                <a:solidFill>
                  <a:srgbClr val="0000CC"/>
                </a:solidFill>
                <a:latin typeface="Times New Roman" pitchFamily="18" charset="0"/>
                <a:cs typeface="Times New Roman" pitchFamily="18" charset="0"/>
              </a:rPr>
              <a:t>ùng</a:t>
            </a:r>
            <a:r>
              <a:rPr lang="en-US" sz="3600" b="1" i="1" smtClean="0">
                <a:solidFill>
                  <a:srgbClr val="0000CC"/>
                </a:solidFill>
                <a:latin typeface="Times New Roman" pitchFamily="18" charset="0"/>
                <a:cs typeface="Times New Roman" pitchFamily="18" charset="0"/>
              </a:rPr>
              <a:t> cỏ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383321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4: </a:t>
            </a:r>
            <a:r>
              <a:rPr lang="en-US" sz="3600" b="1" dirty="0" err="1" smtClean="0">
                <a:solidFill>
                  <a:srgbClr val="FF0000"/>
                </a:solidFill>
                <a:latin typeface="Times New Roman" pitchFamily="18" charset="0"/>
                <a:cs typeface="Times New Roman" pitchFamily="18" charset="0"/>
              </a:rPr>
              <a:t>Các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giúp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dế</a:t>
            </a:r>
            <a:r>
              <a:rPr lang="en-US" sz="3600" b="1" dirty="0" smtClean="0">
                <a:solidFill>
                  <a:srgbClr val="FF0000"/>
                </a:solidFill>
                <a:latin typeface="Times New Roman" pitchFamily="18" charset="0"/>
                <a:cs typeface="Times New Roman" pitchFamily="18" charset="0"/>
              </a:rPr>
              <a:t> than </a:t>
            </a:r>
            <a:r>
              <a:rPr lang="en-US" sz="3600" b="1" dirty="0" err="1" smtClean="0">
                <a:solidFill>
                  <a:srgbClr val="FF0000"/>
                </a:solidFill>
                <a:latin typeface="Times New Roman" pitchFamily="18" charset="0"/>
                <a:cs typeface="Times New Roman" pitchFamily="18" charset="0"/>
              </a:rPr>
              <a:t>việc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59749" y="3628114"/>
            <a:ext cx="10149205" cy="1200329"/>
          </a:xfrm>
          <a:prstGeom prst="rect">
            <a:avLst/>
          </a:prstGeom>
        </p:spPr>
        <p:txBody>
          <a:bodyPr wrap="square">
            <a:spAutoFit/>
          </a:bodyPr>
          <a:lstStyle/>
          <a:p>
            <a:pPr algn="just"/>
            <a:r>
              <a:rPr lang="nl-NL" sz="3600" b="1" dirty="0" smtClean="0">
                <a:solidFill>
                  <a:srgbClr val="0000CC"/>
                </a:solidFill>
                <a:latin typeface="Times New Roman" pitchFamily="18" charset="0"/>
                <a:cs typeface="Times New Roman" pitchFamily="18" charset="0"/>
              </a:rPr>
              <a:t>    + Các bạn đã xúm vào giúp dế than xây nhà.</a:t>
            </a:r>
            <a:endParaRPr lang="en-US" sz="3600" b="1" dirty="0">
              <a:solidFill>
                <a:srgbClr val="0000CC"/>
              </a:solidFill>
              <a:latin typeface="Times New Roman" panose="02020603050405020304" pitchFamily="18" charset="0"/>
              <a:cs typeface="Times New Roman" panose="02020603050405020304" pitchFamily="18" charset="0"/>
            </a:endParaRPr>
          </a:p>
          <a:p>
            <a:pPr algn="just"/>
            <a:r>
              <a:rPr lang="nl-NL" sz="3600" b="1" dirty="0" smtClean="0">
                <a:solidFill>
                  <a:srgbClr val="0000CC"/>
                </a:solidFill>
                <a:latin typeface="Times New Roman" panose="02020603050405020304" pitchFamily="18" charset="0"/>
                <a:cs typeface="Times New Roman" panose="02020603050405020304" pitchFamily="18" charset="0"/>
              </a:rPr>
              <a:t> </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090319" y="1266918"/>
            <a:ext cx="7162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29: NGÔI NHÀ TRONG CỎ</a:t>
            </a:r>
          </a:p>
        </p:txBody>
      </p:sp>
      <p:sp>
        <p:nvSpPr>
          <p:cNvPr id="40" name="Rectangle 39"/>
          <p:cNvSpPr/>
          <p:nvPr/>
        </p:nvSpPr>
        <p:spPr>
          <a:xfrm>
            <a:off x="5658078" y="4594378"/>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5: </a:t>
            </a: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nghĩ</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việc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giúp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đỡ</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dế</a:t>
            </a:r>
            <a:r>
              <a:rPr lang="en-US" sz="3600" b="1" dirty="0" smtClean="0">
                <a:solidFill>
                  <a:srgbClr val="FF0000"/>
                </a:solidFill>
                <a:latin typeface="Times New Roman" pitchFamily="18" charset="0"/>
                <a:cs typeface="Times New Roman" pitchFamily="18" charset="0"/>
              </a:rPr>
              <a:t> than?</a:t>
            </a:r>
            <a:endParaRPr lang="en-US" sz="3600" b="1" dirty="0">
              <a:solidFill>
                <a:srgbClr val="FF0000"/>
              </a:solidFill>
              <a:latin typeface="Times New Roman" pitchFamily="18" charset="0"/>
              <a:cs typeface="Times New Roman" pitchFamily="18" charset="0"/>
            </a:endParaRPr>
          </a:p>
        </p:txBody>
      </p:sp>
      <p:sp>
        <p:nvSpPr>
          <p:cNvPr id="41" name="Rectangle 40"/>
          <p:cNvSpPr/>
          <p:nvPr/>
        </p:nvSpPr>
        <p:spPr>
          <a:xfrm>
            <a:off x="5797358" y="6022942"/>
            <a:ext cx="10210801" cy="2308324"/>
          </a:xfrm>
          <a:prstGeom prst="rect">
            <a:avLst/>
          </a:prstGeom>
        </p:spPr>
        <p:txBody>
          <a:bodyPr wrap="square">
            <a:spAutoFit/>
          </a:bodyPr>
          <a:lstStyle/>
          <a:p>
            <a:pPr algn="just"/>
            <a:r>
              <a:rPr lang="nl-NL" sz="3600" b="1" dirty="0" smtClean="0">
                <a:solidFill>
                  <a:srgbClr val="0000CC"/>
                </a:solidFill>
                <a:latin typeface="Times New Roman" pitchFamily="18" charset="0"/>
                <a:cs typeface="Times New Roman" pitchFamily="18" charset="0"/>
              </a:rPr>
              <a:t>  + Việc </a:t>
            </a:r>
            <a:r>
              <a:rPr lang="nl-NL" sz="3600" b="1" dirty="0">
                <a:solidFill>
                  <a:srgbClr val="0000CC"/>
                </a:solidFill>
                <a:latin typeface="Times New Roman" panose="02020603050405020304" pitchFamily="18" charset="0"/>
                <a:cs typeface="Times New Roman" panose="02020603050405020304" pitchFamily="18" charset="0"/>
              </a:rPr>
              <a:t>các bạn giúp đỡ dế than thể hiện sự tốt bụng, thân thiện của các bạn chuồn chuồn, nhái bén, cào cào; sự đoàn kết của  những người bạn tốt; tình bạn đngá quý giữ các con vật</a:t>
            </a:r>
            <a:endParaRPr lang="en-US" sz="3600" b="1" dirty="0">
              <a:solidFill>
                <a:srgbClr val="0000CC"/>
              </a:solidFill>
              <a:latin typeface="Times New Roman" pitchFamily="18" charset="0"/>
              <a:cs typeface="Times New Roman" pitchFamily="18" charset="0"/>
            </a:endParaRPr>
          </a:p>
        </p:txBody>
      </p:sp>
      <p:cxnSp>
        <p:nvCxnSpPr>
          <p:cNvPr id="33" name="Straight Connector 3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4" name="Rectangle 33"/>
          <p:cNvSpPr/>
          <p:nvPr/>
        </p:nvSpPr>
        <p:spPr>
          <a:xfrm>
            <a:off x="556080" y="2590852"/>
            <a:ext cx="2511476"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nhảy</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x</a:t>
            </a:r>
            <a:r>
              <a:rPr lang="en-US" sz="3600" b="1" i="1" dirty="0" err="1" smtClean="0">
                <a:solidFill>
                  <a:srgbClr val="0000CC"/>
                </a:solidFill>
                <a:latin typeface="Times New Roman" pitchFamily="18" charset="0"/>
                <a:cs typeface="Times New Roman" pitchFamily="18" charset="0"/>
              </a:rPr>
              <a:t>a</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881201" y="2636696"/>
            <a:ext cx="2044149" cy="646331"/>
          </a:xfrm>
          <a:prstGeom prst="rect">
            <a:avLst/>
          </a:prstGeom>
        </p:spPr>
        <p:txBody>
          <a:bodyPr wrap="none">
            <a:spAutoFit/>
          </a:bodyPr>
          <a:lstStyle/>
          <a:p>
            <a:pPr algn="just"/>
            <a:r>
              <a:rPr lang="en-US" sz="3600" b="1" i="1" dirty="0" err="1" smtClean="0">
                <a:solidFill>
                  <a:srgbClr val="FF0000"/>
                </a:solidFill>
                <a:latin typeface="Times New Roman" pitchFamily="18" charset="0"/>
                <a:cs typeface="Times New Roman" pitchFamily="18" charset="0"/>
              </a:rPr>
              <a:t>v</a:t>
            </a:r>
            <a:r>
              <a:rPr lang="en-US" sz="3600" b="1" i="1" dirty="0" err="1" smtClean="0">
                <a:solidFill>
                  <a:srgbClr val="0000CC"/>
                </a:solidFill>
                <a:latin typeface="Times New Roman" pitchFamily="18" charset="0"/>
                <a:cs typeface="Times New Roman" pitchFamily="18" charset="0"/>
              </a:rPr>
              <a:t>ang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l</a:t>
            </a:r>
            <a:r>
              <a:rPr lang="en-US" sz="3600" b="1" i="1" dirty="0" err="1" smtClean="0">
                <a:solidFill>
                  <a:srgbClr val="0000CC"/>
                </a:solidFill>
                <a:latin typeface="Times New Roman" pitchFamily="18" charset="0"/>
                <a:cs typeface="Times New Roman" pitchFamily="18" charset="0"/>
              </a:rPr>
              <a:t>ên</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450383" y="3178648"/>
            <a:ext cx="239110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ủ</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nhau</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358933" y="4406705"/>
            <a:ext cx="5036186" cy="2862322"/>
          </a:xfrm>
          <a:prstGeom prst="rect">
            <a:avLst/>
          </a:prstGeom>
        </p:spPr>
        <p:txBody>
          <a:bodyPr wrap="square">
            <a:spAutoFit/>
          </a:bodyPr>
          <a:lstStyle/>
          <a:p>
            <a:pPr algn="just"/>
            <a:r>
              <a:rPr lang="en-US" sz="3600" b="1" smtClean="0">
                <a:solidFill>
                  <a:srgbClr val="0000FF"/>
                </a:solidFill>
                <a:latin typeface="Times New Roman" panose="02020603050405020304" pitchFamily="18" charset="0"/>
                <a:cs typeface="Times New Roman" panose="02020603050405020304" pitchFamily="18" charset="0"/>
              </a:rPr>
              <a:t>Chỉ </a:t>
            </a:r>
            <a:r>
              <a:rPr lang="en-US" sz="3600" b="1" dirty="0" err="1">
                <a:solidFill>
                  <a:srgbClr val="0000FF"/>
                </a:solidFill>
                <a:latin typeface="Times New Roman" panose="02020603050405020304" pitchFamily="18" charset="0"/>
                <a:cs typeface="Times New Roman" panose="02020603050405020304" pitchFamily="18" charset="0"/>
              </a:rPr>
              <a:t>chốc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lát</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xinh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xắn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được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xong</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dưới</a:t>
            </a:r>
            <a:r>
              <a:rPr lang="en-US" sz="3600" b="1" dirty="0">
                <a:solidFill>
                  <a:srgbClr val="0000FF"/>
                </a:solidFill>
                <a:latin typeface="Times New Roman" panose="02020603050405020304" pitchFamily="18" charset="0"/>
                <a:cs typeface="Times New Roman" panose="02020603050405020304" pitchFamily="18" charset="0"/>
              </a:rPr>
              <a:t> ô </a:t>
            </a:r>
            <a:r>
              <a:rPr lang="en-US" sz="3600" b="1" dirty="0" err="1">
                <a:solidFill>
                  <a:srgbClr val="0000FF"/>
                </a:solidFill>
                <a:latin typeface="Times New Roman" panose="02020603050405020304" pitchFamily="18" charset="0"/>
                <a:cs typeface="Times New Roman" panose="02020603050405020304" pitchFamily="18" charset="0"/>
              </a:rPr>
              <a:t>nấm</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giữa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cỏ</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xanh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tươi</a:t>
            </a:r>
            <a:r>
              <a:rPr lang="en-US"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2625407" y="3217097"/>
            <a:ext cx="2391109"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ch</a:t>
            </a:r>
            <a:r>
              <a:rPr lang="en-US" sz="3600" b="1" i="1" dirty="0" err="1" smtClean="0">
                <a:solidFill>
                  <a:srgbClr val="0000CC"/>
                </a:solidFill>
                <a:latin typeface="Times New Roman" pitchFamily="18" charset="0"/>
                <a:cs typeface="Times New Roman" pitchFamily="18" charset="0"/>
              </a:rPr>
              <a:t>ốc</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lát</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50382" y="3759049"/>
            <a:ext cx="2391109" cy="646331"/>
          </a:xfrm>
          <a:prstGeom prst="rect">
            <a:avLst/>
          </a:prstGeom>
        </p:spPr>
        <p:txBody>
          <a:bodyPr wrap="square">
            <a:spAutoFit/>
          </a:bodyPr>
          <a:lstStyle/>
          <a:p>
            <a:pPr algn="just"/>
            <a:r>
              <a:rPr lang="en-US" sz="3600" b="1" i="1" err="1" smtClean="0">
                <a:solidFill>
                  <a:srgbClr val="FF0000"/>
                </a:solidFill>
                <a:latin typeface="Times New Roman" pitchFamily="18" charset="0"/>
                <a:cs typeface="Times New Roman" pitchFamily="18" charset="0"/>
              </a:rPr>
              <a:t>v</a:t>
            </a:r>
            <a:r>
              <a:rPr lang="en-US" sz="3600" b="1" i="1" err="1" smtClean="0">
                <a:solidFill>
                  <a:srgbClr val="0000CC"/>
                </a:solidFill>
                <a:latin typeface="Times New Roman" pitchFamily="18" charset="0"/>
                <a:cs typeface="Times New Roman" pitchFamily="18" charset="0"/>
              </a:rPr>
              <a:t>ùng</a:t>
            </a:r>
            <a:r>
              <a:rPr lang="en-US" sz="3600" b="1" i="1" smtClean="0">
                <a:solidFill>
                  <a:srgbClr val="0000CC"/>
                </a:solidFill>
                <a:latin typeface="Times New Roman" pitchFamily="18" charset="0"/>
                <a:cs typeface="Times New Roman" pitchFamily="18" charset="0"/>
              </a:rPr>
              <a:t> cỏ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326233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147074"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5090319" y="1266918"/>
            <a:ext cx="7162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29: NGÔI NHÀ TRONG CỎ</a:t>
            </a:r>
          </a:p>
        </p:txBody>
      </p:sp>
      <p:grpSp>
        <p:nvGrpSpPr>
          <p:cNvPr id="33" name="Group 32"/>
          <p:cNvGrpSpPr/>
          <p:nvPr/>
        </p:nvGrpSpPr>
        <p:grpSpPr>
          <a:xfrm>
            <a:off x="5852319" y="3759048"/>
            <a:ext cx="9525001" cy="3705605"/>
            <a:chOff x="6004721" y="4166805"/>
            <a:chExt cx="9525001" cy="3409567"/>
          </a:xfrm>
        </p:grpSpPr>
        <p:pic>
          <p:nvPicPr>
            <p:cNvPr id="3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062438" y="1109088"/>
              <a:ext cx="3409567" cy="952500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6614319" y="4522046"/>
              <a:ext cx="8369603" cy="2633653"/>
            </a:xfrm>
            <a:prstGeom prst="rect">
              <a:avLst/>
            </a:prstGeom>
          </p:spPr>
          <p:txBody>
            <a:bodyPr wrap="square">
              <a:spAutoFit/>
            </a:bodyPr>
            <a:lstStyle/>
            <a:p>
              <a:pPr algn="just"/>
              <a:r>
                <a:rPr lang="en-US" sz="3600" b="1" smtClean="0">
                  <a:solidFill>
                    <a:srgbClr val="FF0000"/>
                  </a:solidFill>
                  <a:latin typeface="Times New Roman" panose="02020603050405020304" pitchFamily="18" charset="0"/>
                  <a:cs typeface="Times New Roman" panose="02020603050405020304" pitchFamily="18" charset="0"/>
                </a:rPr>
                <a:t>     Câu </a:t>
              </a:r>
              <a:r>
                <a:rPr lang="en-US" sz="3600" b="1" dirty="0" err="1">
                  <a:solidFill>
                    <a:srgbClr val="FF0000"/>
                  </a:solidFill>
                  <a:latin typeface="Times New Roman" panose="02020603050405020304" pitchFamily="18" charset="0"/>
                  <a:cs typeface="Times New Roman" panose="02020603050405020304" pitchFamily="18" charset="0"/>
                </a:rPr>
                <a:t>chuyện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muốn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ta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hàng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xóm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ta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hỏi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đồng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cùng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cuộc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hơn</a:t>
              </a:r>
              <a:r>
                <a:rPr lang="en-US" dirty="0" smtClean="0"/>
                <a:t>.</a:t>
              </a:r>
              <a:endParaRPr lang="en-US" dirty="0"/>
            </a:p>
          </p:txBody>
        </p:sp>
      </p:grpSp>
      <p:sp>
        <p:nvSpPr>
          <p:cNvPr id="5" name="Rectangle 4"/>
          <p:cNvSpPr/>
          <p:nvPr/>
        </p:nvSpPr>
        <p:spPr>
          <a:xfrm>
            <a:off x="9307967" y="2944795"/>
            <a:ext cx="2792752" cy="707886"/>
          </a:xfrm>
          <a:prstGeom prst="rect">
            <a:avLst/>
          </a:prstGeom>
        </p:spPr>
        <p:txBody>
          <a:bodyPr wrap="none">
            <a:spAutoFit/>
          </a:bodyPr>
          <a:lstStyle/>
          <a:p>
            <a:pPr algn="ctr" eaLnBrk="1" hangingPunct="1"/>
            <a:r>
              <a:rPr lang="en-US" altLang="en-US" sz="4000" b="1" dirty="0">
                <a:solidFill>
                  <a:srgbClr val="FF0000"/>
                </a:solidFill>
                <a:latin typeface="Times New Roman" pitchFamily="18" charset="0"/>
                <a:cs typeface="Times New Roman" pitchFamily="18" charset="0"/>
              </a:rPr>
              <a:t>NỘI DUNG</a:t>
            </a:r>
          </a:p>
        </p:txBody>
      </p:sp>
      <p:cxnSp>
        <p:nvCxnSpPr>
          <p:cNvPr id="36" name="Straight Connector 3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7" name="Rectangle 36"/>
          <p:cNvSpPr/>
          <p:nvPr/>
        </p:nvSpPr>
        <p:spPr>
          <a:xfrm>
            <a:off x="556080" y="2590852"/>
            <a:ext cx="2511476"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nhảy</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x</a:t>
            </a:r>
            <a:r>
              <a:rPr lang="en-US" sz="3600" b="1" i="1" dirty="0" err="1" smtClean="0">
                <a:solidFill>
                  <a:srgbClr val="0000CC"/>
                </a:solidFill>
                <a:latin typeface="Times New Roman" pitchFamily="18" charset="0"/>
                <a:cs typeface="Times New Roman" pitchFamily="18" charset="0"/>
              </a:rPr>
              <a:t>a</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8" name="Rectangle 37"/>
          <p:cNvSpPr/>
          <p:nvPr/>
        </p:nvSpPr>
        <p:spPr>
          <a:xfrm>
            <a:off x="2881201" y="2636696"/>
            <a:ext cx="2044149" cy="646331"/>
          </a:xfrm>
          <a:prstGeom prst="rect">
            <a:avLst/>
          </a:prstGeom>
        </p:spPr>
        <p:txBody>
          <a:bodyPr wrap="none">
            <a:spAutoFit/>
          </a:bodyPr>
          <a:lstStyle/>
          <a:p>
            <a:pPr algn="just"/>
            <a:r>
              <a:rPr lang="en-US" sz="3600" b="1" i="1" dirty="0" err="1" smtClean="0">
                <a:solidFill>
                  <a:srgbClr val="FF0000"/>
                </a:solidFill>
                <a:latin typeface="Times New Roman" pitchFamily="18" charset="0"/>
                <a:cs typeface="Times New Roman" pitchFamily="18" charset="0"/>
              </a:rPr>
              <a:t>v</a:t>
            </a:r>
            <a:r>
              <a:rPr lang="en-US" sz="3600" b="1" i="1" dirty="0" err="1" smtClean="0">
                <a:solidFill>
                  <a:srgbClr val="0000CC"/>
                </a:solidFill>
                <a:latin typeface="Times New Roman" pitchFamily="18" charset="0"/>
                <a:cs typeface="Times New Roman" pitchFamily="18" charset="0"/>
              </a:rPr>
              <a:t>ang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l</a:t>
            </a:r>
            <a:r>
              <a:rPr lang="en-US" sz="3600" b="1" i="1" dirty="0" err="1" smtClean="0">
                <a:solidFill>
                  <a:srgbClr val="0000CC"/>
                </a:solidFill>
                <a:latin typeface="Times New Roman" pitchFamily="18" charset="0"/>
                <a:cs typeface="Times New Roman" pitchFamily="18" charset="0"/>
              </a:rPr>
              <a:t>ên</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50383" y="3178648"/>
            <a:ext cx="239110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ủ</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nhau</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358933" y="4406705"/>
            <a:ext cx="5036186" cy="2862322"/>
          </a:xfrm>
          <a:prstGeom prst="rect">
            <a:avLst/>
          </a:prstGeom>
        </p:spPr>
        <p:txBody>
          <a:bodyPr wrap="square">
            <a:spAutoFit/>
          </a:bodyPr>
          <a:lstStyle/>
          <a:p>
            <a:pPr algn="just"/>
            <a:r>
              <a:rPr lang="en-US" sz="3600" b="1" smtClean="0">
                <a:solidFill>
                  <a:srgbClr val="0000FF"/>
                </a:solidFill>
                <a:latin typeface="Times New Roman" panose="02020603050405020304" pitchFamily="18" charset="0"/>
                <a:cs typeface="Times New Roman" panose="02020603050405020304" pitchFamily="18" charset="0"/>
              </a:rPr>
              <a:t>Chỉ </a:t>
            </a:r>
            <a:r>
              <a:rPr lang="en-US" sz="3600" b="1" dirty="0" err="1">
                <a:solidFill>
                  <a:srgbClr val="0000FF"/>
                </a:solidFill>
                <a:latin typeface="Times New Roman" panose="02020603050405020304" pitchFamily="18" charset="0"/>
                <a:cs typeface="Times New Roman" panose="02020603050405020304" pitchFamily="18" charset="0"/>
              </a:rPr>
              <a:t>chốc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lát</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xinh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xắn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bằng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được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xây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xong</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dưới</a:t>
            </a:r>
            <a:r>
              <a:rPr lang="en-US" sz="3600" b="1" dirty="0">
                <a:solidFill>
                  <a:srgbClr val="0000FF"/>
                </a:solidFill>
                <a:latin typeface="Times New Roman" panose="02020603050405020304" pitchFamily="18" charset="0"/>
                <a:cs typeface="Times New Roman" panose="02020603050405020304" pitchFamily="18" charset="0"/>
              </a:rPr>
              <a:t> ô </a:t>
            </a:r>
            <a:r>
              <a:rPr lang="en-US" sz="3600" b="1" dirty="0" err="1">
                <a:solidFill>
                  <a:srgbClr val="0000FF"/>
                </a:solidFill>
                <a:latin typeface="Times New Roman" panose="02020603050405020304" pitchFamily="18" charset="0"/>
                <a:cs typeface="Times New Roman" panose="02020603050405020304" pitchFamily="18" charset="0"/>
              </a:rPr>
              <a:t>nấm</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giữa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cỏ</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xanh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tươi</a:t>
            </a:r>
            <a:r>
              <a:rPr lang="en-US"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2625407" y="3217097"/>
            <a:ext cx="2391109"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ch</a:t>
            </a:r>
            <a:r>
              <a:rPr lang="en-US" sz="3600" b="1" i="1" dirty="0" err="1" smtClean="0">
                <a:solidFill>
                  <a:srgbClr val="0000CC"/>
                </a:solidFill>
                <a:latin typeface="Times New Roman" pitchFamily="18" charset="0"/>
                <a:cs typeface="Times New Roman" pitchFamily="18" charset="0"/>
              </a:rPr>
              <a:t>ốc</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lát</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2" name="Rectangle 41"/>
          <p:cNvSpPr/>
          <p:nvPr/>
        </p:nvSpPr>
        <p:spPr>
          <a:xfrm>
            <a:off x="450382" y="3759049"/>
            <a:ext cx="2391109" cy="646331"/>
          </a:xfrm>
          <a:prstGeom prst="rect">
            <a:avLst/>
          </a:prstGeom>
        </p:spPr>
        <p:txBody>
          <a:bodyPr wrap="square">
            <a:spAutoFit/>
          </a:bodyPr>
          <a:lstStyle/>
          <a:p>
            <a:pPr algn="just"/>
            <a:r>
              <a:rPr lang="en-US" sz="3600" b="1" i="1" err="1" smtClean="0">
                <a:solidFill>
                  <a:srgbClr val="FF0000"/>
                </a:solidFill>
                <a:latin typeface="Times New Roman" pitchFamily="18" charset="0"/>
                <a:cs typeface="Times New Roman" pitchFamily="18" charset="0"/>
              </a:rPr>
              <a:t>v</a:t>
            </a:r>
            <a:r>
              <a:rPr lang="en-US" sz="3600" b="1" i="1" err="1" smtClean="0">
                <a:solidFill>
                  <a:srgbClr val="0000CC"/>
                </a:solidFill>
                <a:latin typeface="Times New Roman" pitchFamily="18" charset="0"/>
                <a:cs typeface="Times New Roman" pitchFamily="18" charset="0"/>
              </a:rPr>
              <a:t>ùng</a:t>
            </a:r>
            <a:r>
              <a:rPr lang="en-US" sz="3600" b="1" i="1" smtClean="0">
                <a:solidFill>
                  <a:srgbClr val="0000CC"/>
                </a:solidFill>
                <a:latin typeface="Times New Roman" pitchFamily="18" charset="0"/>
                <a:cs typeface="Times New Roman" pitchFamily="18" charset="0"/>
              </a:rPr>
              <a:t> cỏ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945116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395119" y="1266918"/>
            <a:ext cx="64008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NGÔI NHÀ TRONG CỎ</a:t>
            </a:r>
          </a:p>
        </p:txBody>
      </p:sp>
      <p:grpSp>
        <p:nvGrpSpPr>
          <p:cNvPr id="5" name="Group 4"/>
          <p:cNvGrpSpPr/>
          <p:nvPr/>
        </p:nvGrpSpPr>
        <p:grpSpPr>
          <a:xfrm>
            <a:off x="1572463" y="2494049"/>
            <a:ext cx="10541405" cy="1200329"/>
            <a:chOff x="1646078" y="2666220"/>
            <a:chExt cx="8733709" cy="2011395"/>
          </a:xfrm>
        </p:grpSpPr>
        <p:sp>
          <p:nvSpPr>
            <p:cNvPr id="10" name="Rectangle 9"/>
            <p:cNvSpPr/>
            <p:nvPr/>
          </p:nvSpPr>
          <p:spPr>
            <a:xfrm>
              <a:off x="1646078" y="2666220"/>
              <a:ext cx="8733709" cy="2011395"/>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HÀNG XÓM CỦA TẮC KÈ</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782829" y="3716879"/>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3525768"/>
            <a:ext cx="14055891" cy="1877437"/>
          </a:xfrm>
          <a:prstGeom prst="rect">
            <a:avLst/>
          </a:prstGeom>
        </p:spPr>
        <p:txBody>
          <a:bodyPr wrap="square">
            <a:spAutoFit/>
          </a:bodyPr>
          <a:lstStyle/>
          <a:p>
            <a:pPr algn="just"/>
            <a:r>
              <a:rPr lang="en-US" sz="4000" b="1" dirty="0" err="1" smtClean="0">
                <a:solidFill>
                  <a:srgbClr val="0000CC"/>
                </a:solidFill>
                <a:latin typeface="Times New Roman" pitchFamily="18" charset="0"/>
                <a:cs typeface="Times New Roman" pitchFamily="18" charset="0"/>
              </a:rPr>
              <a:t>Bài</a:t>
            </a:r>
            <a:r>
              <a:rPr lang="en-US" sz="4000" b="1" dirty="0" smtClean="0">
                <a:solidFill>
                  <a:srgbClr val="0000CC"/>
                </a:solidFill>
                <a:latin typeface="Times New Roman" pitchFamily="18" charset="0"/>
                <a:cs typeface="Times New Roman" pitchFamily="18" charset="0"/>
              </a:rPr>
              <a:t> 1. </a:t>
            </a:r>
            <a:r>
              <a:rPr lang="en-US" sz="4000" b="1" dirty="0" err="1" smtClean="0">
                <a:solidFill>
                  <a:srgbClr val="0000CC"/>
                </a:solidFill>
                <a:latin typeface="Times New Roman" pitchFamily="18" charset="0"/>
                <a:cs typeface="Times New Roman" pitchFamily="18" charset="0"/>
              </a:rPr>
              <a:t>Dựa</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vào</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tranh</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và</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câu</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hỏi</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gợi</a:t>
            </a:r>
            <a:r>
              <a:rPr lang="en-US" sz="4000" b="1" dirty="0" smtClean="0">
                <a:solidFill>
                  <a:srgbClr val="0000CC"/>
                </a:solidFill>
                <a:latin typeface="Times New Roman" pitchFamily="18" charset="0"/>
                <a:cs typeface="Times New Roman" pitchFamily="18" charset="0"/>
              </a:rPr>
              <a:t> ý, </a:t>
            </a:r>
            <a:r>
              <a:rPr lang="en-US" sz="4000" b="1" dirty="0" err="1" smtClean="0">
                <a:solidFill>
                  <a:srgbClr val="0000CC"/>
                </a:solidFill>
                <a:latin typeface="Times New Roman" pitchFamily="18" charset="0"/>
                <a:cs typeface="Times New Roman" pitchFamily="18" charset="0"/>
              </a:rPr>
              <a:t>đoán</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nội</a:t>
            </a:r>
            <a:r>
              <a:rPr lang="en-US" sz="4000" b="1" dirty="0" smtClean="0">
                <a:solidFill>
                  <a:srgbClr val="0000CC"/>
                </a:solidFill>
                <a:latin typeface="Times New Roman" pitchFamily="18" charset="0"/>
                <a:cs typeface="Times New Roman" pitchFamily="18" charset="0"/>
              </a:rPr>
              <a:t> dung </a:t>
            </a:r>
            <a:r>
              <a:rPr lang="en-US" sz="4000" b="1" dirty="0" err="1" smtClean="0">
                <a:solidFill>
                  <a:srgbClr val="0000CC"/>
                </a:solidFill>
                <a:latin typeface="Times New Roman" pitchFamily="18" charset="0"/>
                <a:cs typeface="Times New Roman" pitchFamily="18" charset="0"/>
              </a:rPr>
              <a:t>câu</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chuyện</a:t>
            </a:r>
            <a:r>
              <a:rPr lang="en-US" sz="4000" b="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Hàng</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xóm</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của</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tắc</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kè</a:t>
            </a:r>
            <a:r>
              <a:rPr lang="en-US" sz="4000" b="1" i="1" dirty="0" smtClean="0">
                <a:solidFill>
                  <a:srgbClr val="0000CC"/>
                </a:solidFill>
                <a:latin typeface="Times New Roman" pitchFamily="18" charset="0"/>
                <a:cs typeface="Times New Roman" pitchFamily="18" charset="0"/>
              </a:rPr>
              <a:t>.</a:t>
            </a:r>
          </a:p>
          <a:p>
            <a:pPr algn="just"/>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r="52509" b="56140"/>
          <a:stretch/>
        </p:blipFill>
        <p:spPr bwMode="auto">
          <a:xfrm>
            <a:off x="594519" y="228600"/>
            <a:ext cx="7165181"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l="52625" b="56140"/>
          <a:stretch/>
        </p:blipFill>
        <p:spPr bwMode="auto">
          <a:xfrm>
            <a:off x="8534399" y="228600"/>
            <a:ext cx="7147719"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52509"/>
          <a:stretch/>
        </p:blipFill>
        <p:spPr bwMode="auto">
          <a:xfrm>
            <a:off x="594519" y="4572000"/>
            <a:ext cx="7165181" cy="434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l="52625" t="50000"/>
          <a:stretch/>
        </p:blipFill>
        <p:spPr bwMode="auto">
          <a:xfrm>
            <a:off x="8534399" y="4572000"/>
            <a:ext cx="714772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86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9715</TotalTime>
  <Words>812</Words>
  <Application>Microsoft Office PowerPoint</Application>
  <PresentationFormat>Custom</PresentationFormat>
  <Paragraphs>97</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Acer</cp:lastModifiedBy>
  <cp:revision>1099</cp:revision>
  <dcterms:created xsi:type="dcterms:W3CDTF">2008-09-09T22:52:10Z</dcterms:created>
  <dcterms:modified xsi:type="dcterms:W3CDTF">2025-04-04T00:43:09Z</dcterms:modified>
</cp:coreProperties>
</file>