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40" r:id="rId4"/>
    <p:sldId id="441" r:id="rId5"/>
    <p:sldId id="443" r:id="rId6"/>
    <p:sldId id="445" r:id="rId7"/>
    <p:sldId id="446"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66"/>
    <a:srgbClr val="0000CC"/>
    <a:srgbClr val="FF7C80"/>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63" d="100"/>
          <a:sy n="63" d="100"/>
        </p:scale>
        <p:origin x="-446" y="-8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356519" y="4343401"/>
            <a:ext cx="12355903"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31: NGƯỜI LÀM ĐỒ CHƠI(T3)</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153460" y="1297650"/>
            <a:ext cx="72390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smtClean="0">
                <a:solidFill>
                  <a:srgbClr val="0000CC"/>
                </a:solidFill>
                <a:effectLst>
                  <a:outerShdw blurRad="38100" dist="38100" dir="2700000" algn="tl">
                    <a:srgbClr val="000000">
                      <a:alpha val="43137"/>
                    </a:srgbClr>
                  </a:outerShdw>
                </a:effectLst>
                <a:latin typeface="Times New Roman" pitchFamily="18" charset="0"/>
              </a:rPr>
              <a:t>Bài</a:t>
            </a:r>
            <a:r>
              <a:rPr lang="en-US" sz="3200" b="1" dirty="0" smtClean="0">
                <a:solidFill>
                  <a:srgbClr val="0000CC"/>
                </a:solidFill>
                <a:effectLst>
                  <a:outerShdw blurRad="38100" dist="38100" dir="2700000" algn="tl">
                    <a:srgbClr val="000000">
                      <a:alpha val="43137"/>
                    </a:srgbClr>
                  </a:outerShdw>
                </a:effectLst>
                <a:latin typeface="Times New Roman" pitchFamily="18" charset="0"/>
              </a:rPr>
              <a:t> 31: NGƯỜI LÀM ĐỒ CHƠI (T3)</a:t>
            </a: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Nghe – Viết.</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693355" y="3002340"/>
            <a:ext cx="13607764" cy="4401205"/>
          </a:xfrm>
          <a:prstGeom prst="rect">
            <a:avLst/>
          </a:prstGeom>
        </p:spPr>
        <p:txBody>
          <a:bodyPr wrap="square">
            <a:spAutoFit/>
          </a:bodyPr>
          <a:lstStyle/>
          <a:p>
            <a:pPr algn="ctr"/>
            <a:r>
              <a:rPr lang="vi-VN" sz="4000" b="1" dirty="0">
                <a:solidFill>
                  <a:srgbClr val="FF0000"/>
                </a:solidFill>
                <a:latin typeface="Times New Roman" panose="02020603050405020304" pitchFamily="18" charset="0"/>
                <a:cs typeface="Times New Roman" panose="02020603050405020304" pitchFamily="18" charset="0"/>
              </a:rPr>
              <a:t>Người làm đồ chơi</a:t>
            </a:r>
          </a:p>
          <a:p>
            <a:pPr algn="just"/>
            <a:r>
              <a:rPr lang="vi-VN" sz="4000" b="1" dirty="0">
                <a:solidFill>
                  <a:srgbClr val="0000CC"/>
                </a:solidFill>
                <a:latin typeface="Times New Roman" panose="02020603050405020304" pitchFamily="18" charset="0"/>
                <a:cs typeface="Times New Roman" panose="02020603050405020304" pitchFamily="18" charset="0"/>
              </a:rPr>
              <a:t>Bác Nhân, hàng xóm nhà tôi, là một người làm đồ chơi bằng bột màu. Ở ngoài phố, cái sào nứa cắm đồ chơi của bác dựng chỗ nào là chỗ ấy, các bạn nhỏ xúm lại. Từ những ngón tay đen sạm và thô nháp của bác Nhân hiện ra những con rồng đang múa, những con vịt ngây thơ, chậm chạp, những con gà tinh nhanh, chăm chỉ</a:t>
            </a:r>
            <a:r>
              <a:rPr lang="vi-VN" sz="4000" b="1" dirty="0" smtClean="0">
                <a:solidFill>
                  <a:srgbClr val="0000CC"/>
                </a:solidFill>
                <a:latin typeface="Times New Roman" panose="02020603050405020304" pitchFamily="18" charset="0"/>
                <a:cs typeface="Times New Roman" panose="02020603050405020304" pitchFamily="18" charset="0"/>
              </a:rPr>
              <a:t>,…</a:t>
            </a:r>
            <a:endParaRPr lang="vi-VN" sz="4000" b="1"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947319" y="1266918"/>
            <a:ext cx="70103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smtClean="0">
                <a:solidFill>
                  <a:srgbClr val="0000CC"/>
                </a:solidFill>
                <a:effectLst>
                  <a:outerShdw blurRad="38100" dist="38100" dir="2700000" algn="tl">
                    <a:srgbClr val="000000">
                      <a:alpha val="43137"/>
                    </a:srgbClr>
                  </a:outerShdw>
                </a:effectLst>
                <a:latin typeface="Times New Roman" pitchFamily="18" charset="0"/>
              </a:rPr>
              <a:t>Bài</a:t>
            </a:r>
            <a:r>
              <a:rPr lang="en-US" sz="3200" b="1" dirty="0" smtClean="0">
                <a:solidFill>
                  <a:srgbClr val="0000CC"/>
                </a:solidFill>
                <a:effectLst>
                  <a:outerShdw blurRad="38100" dist="38100" dir="2700000" algn="tl">
                    <a:srgbClr val="000000">
                      <a:alpha val="43137"/>
                    </a:srgbClr>
                  </a:outerShdw>
                </a:effectLst>
                <a:latin typeface="Times New Roman" pitchFamily="18" charset="0"/>
              </a:rPr>
              <a:t> 31: NGƯỜI LÀM ĐỒ CHƠI (T3)</a:t>
            </a:r>
          </a:p>
        </p:txBody>
      </p:sp>
      <p:sp>
        <p:nvSpPr>
          <p:cNvPr id="2" name="Rectangle 1"/>
          <p:cNvSpPr/>
          <p:nvPr/>
        </p:nvSpPr>
        <p:spPr>
          <a:xfrm>
            <a:off x="1603628" y="2828390"/>
            <a:ext cx="8744491" cy="707886"/>
          </a:xfrm>
          <a:prstGeom prst="rect">
            <a:avLst/>
          </a:prstGeom>
        </p:spPr>
        <p:txBody>
          <a:bodyPr wrap="square">
            <a:spAutoFit/>
          </a:bodyPr>
          <a:lstStyle/>
          <a:p>
            <a:r>
              <a:rPr lang="nl-NL" sz="4000" b="1" dirty="0" smtClean="0">
                <a:solidFill>
                  <a:srgbClr val="0000CC"/>
                </a:solidFill>
                <a:latin typeface="Times New Roman" pitchFamily="18" charset="0"/>
                <a:cs typeface="Times New Roman" pitchFamily="18" charset="0"/>
              </a:rPr>
              <a:t>Sào nứa, xúm lại, đen sạm, thô nháp</a:t>
            </a:r>
            <a:endParaRPr lang="vi-VN" sz="40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2. Viết từ khó.</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603628" y="4854714"/>
            <a:ext cx="10268491" cy="707886"/>
          </a:xfrm>
          <a:prstGeom prst="rect">
            <a:avLst/>
          </a:prstGeom>
        </p:spPr>
        <p:txBody>
          <a:bodyPr wrap="square">
            <a:spAutoFit/>
          </a:bodyPr>
          <a:lstStyle/>
          <a:p>
            <a:r>
              <a:rPr lang="nl-NL" sz="4000" b="1" smtClean="0">
                <a:solidFill>
                  <a:srgbClr val="0000CC"/>
                </a:solidFill>
                <a:latin typeface="Times New Roman" pitchFamily="18" charset="0"/>
                <a:cs typeface="Times New Roman" pitchFamily="18" charset="0"/>
              </a:rPr>
              <a:t>Hai bạn trong bàn đổi vở và soát lỗi cho nhau.</a:t>
            </a:r>
            <a:endParaRPr lang="vi-VN" sz="4000" b="1">
              <a:solidFill>
                <a:srgbClr val="0000CC"/>
              </a:solidFill>
              <a:latin typeface="Times New Roman" pitchFamily="18" charset="0"/>
              <a:cs typeface="Times New Roman" pitchFamily="18" charset="0"/>
            </a:endParaRPr>
          </a:p>
        </p:txBody>
      </p:sp>
      <p:grpSp>
        <p:nvGrpSpPr>
          <p:cNvPr id="23" name="Group 22"/>
          <p:cNvGrpSpPr/>
          <p:nvPr/>
        </p:nvGrpSpPr>
        <p:grpSpPr>
          <a:xfrm>
            <a:off x="1508919" y="4007524"/>
            <a:ext cx="7086600" cy="677108"/>
            <a:chOff x="1508919" y="1888664"/>
            <a:chExt cx="6313517" cy="677108"/>
          </a:xfrm>
        </p:grpSpPr>
        <p:sp>
          <p:nvSpPr>
            <p:cNvPr id="24" name="Rectangle 23"/>
            <p:cNvSpPr/>
            <p:nvPr/>
          </p:nvSpPr>
          <p:spPr>
            <a:xfrm>
              <a:off x="1508919" y="1888664"/>
              <a:ext cx="6313517"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3. Đổi vở, soát lỗi cho nhau.</a:t>
              </a:r>
              <a:endParaRPr lang="en-US" sz="3800" b="1">
                <a:solidFill>
                  <a:srgbClr val="FF0066"/>
                </a:solidFill>
                <a:latin typeface="Times New Roman" pitchFamily="18" charset="0"/>
                <a:cs typeface="Times New Roman" pitchFamily="18" charset="0"/>
              </a:endParaRPr>
            </a:p>
          </p:txBody>
        </p:sp>
        <p:cxnSp>
          <p:nvCxnSpPr>
            <p:cNvPr id="26" name="Straight Connector 25"/>
            <p:cNvCxnSpPr/>
            <p:nvPr/>
          </p:nvCxnSpPr>
          <p:spPr>
            <a:xfrm>
              <a:off x="1673227" y="2519755"/>
              <a:ext cx="496934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185381804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508129" y="1266918"/>
            <a:ext cx="70866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smtClean="0">
                <a:solidFill>
                  <a:srgbClr val="0000CC"/>
                </a:solidFill>
                <a:effectLst>
                  <a:outerShdw blurRad="38100" dist="38100" dir="2700000" algn="tl">
                    <a:srgbClr val="000000">
                      <a:alpha val="43137"/>
                    </a:srgbClr>
                  </a:outerShdw>
                </a:effectLst>
                <a:latin typeface="Times New Roman" pitchFamily="18" charset="0"/>
              </a:rPr>
              <a:t>Bài</a:t>
            </a:r>
            <a:r>
              <a:rPr lang="en-US" sz="3200" b="1" dirty="0" smtClean="0">
                <a:solidFill>
                  <a:srgbClr val="0000CC"/>
                </a:solidFill>
                <a:effectLst>
                  <a:outerShdw blurRad="38100" dist="38100" dir="2700000" algn="tl">
                    <a:srgbClr val="000000">
                      <a:alpha val="43137"/>
                    </a:srgbClr>
                  </a:outerShdw>
                </a:effectLst>
                <a:latin typeface="Times New Roman" pitchFamily="18" charset="0"/>
              </a:rPr>
              <a:t> 31: NGƯỜI LÀM ĐỒ CHƠI (T3)</a:t>
            </a:r>
          </a:p>
        </p:txBody>
      </p:sp>
      <p:sp>
        <p:nvSpPr>
          <p:cNvPr id="2" name="Rectangle 1"/>
          <p:cNvSpPr/>
          <p:nvPr/>
        </p:nvSpPr>
        <p:spPr>
          <a:xfrm>
            <a:off x="1603628" y="2828390"/>
            <a:ext cx="13773691" cy="1323439"/>
          </a:xfrm>
          <a:prstGeom prst="rect">
            <a:avLst/>
          </a:prstGeom>
        </p:spPr>
        <p:txBody>
          <a:bodyPr wrap="square">
            <a:spAutoFit/>
          </a:bodyPr>
          <a:lstStyle/>
          <a:p>
            <a:r>
              <a:rPr lang="nl-NL" sz="4000" b="1" dirty="0" smtClean="0">
                <a:solidFill>
                  <a:srgbClr val="0000CC"/>
                </a:solidFill>
                <a:latin typeface="Times New Roman" pitchFamily="18" charset="0"/>
                <a:cs typeface="Times New Roman" pitchFamily="18" charset="0"/>
              </a:rPr>
              <a:t>Em muốn mượn sách ở thư viện của khu phố. Hãy viết thông tin vào phiếu mượn sách theo mẫu:</a:t>
            </a:r>
            <a:endParaRPr lang="vi-VN" sz="40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4. Luyện tập.</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pic>
        <p:nvPicPr>
          <p:cNvPr id="1026" name="Picture 2" descr="https://img.loigiaihay.com/picture/2022/0316/8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4135" y="4321910"/>
            <a:ext cx="13199784" cy="45934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54370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additive="base">
                                        <p:cTn id="12" dur="500" fill="hold"/>
                                        <p:tgtEl>
                                          <p:spTgt spid="1026"/>
                                        </p:tgtEl>
                                        <p:attrNameLst>
                                          <p:attrName>ppt_x</p:attrName>
                                        </p:attrNameLst>
                                      </p:cBhvr>
                                      <p:tavLst>
                                        <p:tav tm="0">
                                          <p:val>
                                            <p:strVal val="#ppt_x"/>
                                          </p:val>
                                        </p:tav>
                                        <p:tav tm="100000">
                                          <p:val>
                                            <p:strVal val="#ppt_x"/>
                                          </p:val>
                                        </p:tav>
                                      </p:tavLst>
                                    </p:anim>
                                    <p:anim calcmode="lin" valueType="num">
                                      <p:cBhvr additive="base">
                                        <p:cTn id="13"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508129" y="1266918"/>
            <a:ext cx="70866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smtClean="0">
                <a:solidFill>
                  <a:srgbClr val="0000CC"/>
                </a:solidFill>
                <a:effectLst>
                  <a:outerShdw blurRad="38100" dist="38100" dir="2700000" algn="tl">
                    <a:srgbClr val="000000">
                      <a:alpha val="43137"/>
                    </a:srgbClr>
                  </a:outerShdw>
                </a:effectLst>
                <a:latin typeface="Times New Roman" pitchFamily="18" charset="0"/>
              </a:rPr>
              <a:t>Bài</a:t>
            </a:r>
            <a:r>
              <a:rPr lang="en-US" sz="3200" b="1" dirty="0" smtClean="0">
                <a:solidFill>
                  <a:srgbClr val="0000CC"/>
                </a:solidFill>
                <a:effectLst>
                  <a:outerShdw blurRad="38100" dist="38100" dir="2700000" algn="tl">
                    <a:srgbClr val="000000">
                      <a:alpha val="43137"/>
                    </a:srgbClr>
                  </a:outerShdw>
                </a:effectLst>
                <a:latin typeface="Times New Roman" pitchFamily="18" charset="0"/>
              </a:rPr>
              <a:t> 31: NGƯỜI LÀM ĐỒ CHƠI (T3)</a:t>
            </a:r>
          </a:p>
        </p:txBody>
      </p:sp>
      <p:sp>
        <p:nvSpPr>
          <p:cNvPr id="2" name="Rectangle 1"/>
          <p:cNvSpPr/>
          <p:nvPr/>
        </p:nvSpPr>
        <p:spPr>
          <a:xfrm>
            <a:off x="1603628" y="2828390"/>
            <a:ext cx="13773691" cy="1323439"/>
          </a:xfrm>
          <a:prstGeom prst="rect">
            <a:avLst/>
          </a:prstGeom>
        </p:spPr>
        <p:txBody>
          <a:bodyPr wrap="square">
            <a:spAutoFit/>
          </a:bodyPr>
          <a:lstStyle/>
          <a:p>
            <a:r>
              <a:rPr lang="vi-VN" sz="4000" b="1" dirty="0">
                <a:solidFill>
                  <a:srgbClr val="0000FF"/>
                </a:solidFill>
                <a:latin typeface="Times New Roman" panose="02020603050405020304" pitchFamily="18" charset="0"/>
                <a:cs typeface="Times New Roman" panose="02020603050405020304" pitchFamily="18" charset="0"/>
              </a:rPr>
              <a:t>Em lựa chọn cuốn sách mà mình muốn mượn và điền thông tin vào phiếu mượn sách</a:t>
            </a:r>
            <a:r>
              <a:rPr lang="vi-VN" sz="4000" b="1" dirty="0" smtClean="0">
                <a:solidFill>
                  <a:srgbClr val="0000FF"/>
                </a:solidFill>
                <a:latin typeface="Times New Roman" panose="02020603050405020304" pitchFamily="18" charset="0"/>
                <a:cs typeface="Times New Roman" panose="02020603050405020304" pitchFamily="18" charset="0"/>
              </a:rPr>
              <a:t>.</a:t>
            </a:r>
            <a:endParaRPr lang="vi-VN" sz="4000" b="1" dirty="0">
              <a:solidFill>
                <a:srgbClr val="0000FF"/>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4. Luyện tập.</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693354" y="4321911"/>
            <a:ext cx="12159965" cy="3170099"/>
          </a:xfrm>
          <a:prstGeom prst="rect">
            <a:avLst/>
          </a:prstGeom>
        </p:spPr>
        <p:txBody>
          <a:bodyPr wrap="square">
            <a:spAutoFit/>
          </a:bodyPr>
          <a:lstStyle/>
          <a:p>
            <a:pPr algn="ctr"/>
            <a:r>
              <a:rPr lang="vi-VN" sz="4000" b="1" dirty="0">
                <a:solidFill>
                  <a:srgbClr val="FF0066"/>
                </a:solidFill>
                <a:latin typeface="Times New Roman" panose="02020603050405020304" pitchFamily="18" charset="0"/>
                <a:cs typeface="Times New Roman" panose="02020603050405020304" pitchFamily="18" charset="0"/>
              </a:rPr>
              <a:t>PHIẾU MƯỢN </a:t>
            </a:r>
            <a:r>
              <a:rPr lang="vi-VN" sz="4000" b="1" dirty="0" smtClean="0">
                <a:solidFill>
                  <a:srgbClr val="FF0066"/>
                </a:solidFill>
                <a:latin typeface="Times New Roman" panose="02020603050405020304" pitchFamily="18" charset="0"/>
                <a:cs typeface="Times New Roman" panose="02020603050405020304" pitchFamily="18" charset="0"/>
              </a:rPr>
              <a:t>SÁCH</a:t>
            </a:r>
          </a:p>
          <a:p>
            <a:pPr algn="just"/>
            <a:r>
              <a:rPr lang="vi-VN" sz="4000" dirty="0" smtClean="0">
                <a:solidFill>
                  <a:srgbClr val="FF0066"/>
                </a:solidFill>
                <a:latin typeface="Times New Roman" panose="02020603050405020304" pitchFamily="18" charset="0"/>
                <a:cs typeface="Times New Roman" panose="02020603050405020304" pitchFamily="18" charset="0"/>
              </a:rPr>
              <a:t>Họ tên người mượn sách: Lê Nguyễn Tuấn Tú</a:t>
            </a:r>
          </a:p>
          <a:p>
            <a:pPr algn="just"/>
            <a:r>
              <a:rPr lang="vi-VN" sz="4000" dirty="0" smtClean="0">
                <a:solidFill>
                  <a:srgbClr val="FF0066"/>
                </a:solidFill>
                <a:latin typeface="Times New Roman" panose="02020603050405020304" pitchFamily="18" charset="0"/>
                <a:cs typeface="Times New Roman" panose="02020603050405020304" pitchFamily="18" charset="0"/>
              </a:rPr>
              <a:t>Địa chỉ: số nhà B2, khu tập thể Thành Công</a:t>
            </a:r>
          </a:p>
          <a:p>
            <a:pPr algn="just"/>
            <a:r>
              <a:rPr lang="vi-VN" sz="4000" dirty="0" smtClean="0">
                <a:solidFill>
                  <a:srgbClr val="FF0066"/>
                </a:solidFill>
                <a:latin typeface="Times New Roman" panose="02020603050405020304" pitchFamily="18" charset="0"/>
                <a:cs typeface="Times New Roman" panose="02020603050405020304" pitchFamily="18" charset="0"/>
              </a:rPr>
              <a:t>Tên sách: Dế Mèn phiêu lưu kí</a:t>
            </a:r>
          </a:p>
          <a:p>
            <a:pPr algn="just"/>
            <a:r>
              <a:rPr lang="vi-VN" sz="4000" dirty="0" smtClean="0">
                <a:solidFill>
                  <a:srgbClr val="FF0066"/>
                </a:solidFill>
                <a:latin typeface="Times New Roman" panose="02020603050405020304" pitchFamily="18" charset="0"/>
                <a:cs typeface="Times New Roman" panose="02020603050405020304" pitchFamily="18" charset="0"/>
              </a:rPr>
              <a:t>Tác giả: Tô Hoài</a:t>
            </a:r>
            <a:endParaRPr lang="vi-VN" sz="4000" dirty="0">
              <a:solidFill>
                <a:srgbClr val="FF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88107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508129" y="1266918"/>
            <a:ext cx="7086600"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smtClean="0">
                <a:solidFill>
                  <a:srgbClr val="0000CC"/>
                </a:solidFill>
                <a:effectLst>
                  <a:outerShdw blurRad="38100" dist="38100" dir="2700000" algn="tl">
                    <a:srgbClr val="000000">
                      <a:alpha val="43137"/>
                    </a:srgbClr>
                  </a:outerShdw>
                </a:effectLst>
                <a:latin typeface="Times New Roman" pitchFamily="18" charset="0"/>
              </a:rPr>
              <a:t>Bài</a:t>
            </a:r>
            <a:r>
              <a:rPr lang="en-US" sz="3200" b="1" dirty="0" smtClean="0">
                <a:solidFill>
                  <a:srgbClr val="0000CC"/>
                </a:solidFill>
                <a:effectLst>
                  <a:outerShdw blurRad="38100" dist="38100" dir="2700000" algn="tl">
                    <a:srgbClr val="000000">
                      <a:alpha val="43137"/>
                    </a:srgbClr>
                  </a:outerShdw>
                </a:effectLst>
                <a:latin typeface="Times New Roman" pitchFamily="18" charset="0"/>
              </a:rPr>
              <a:t> 31: NGƯỜI LÀM ĐỒ CHƠI (T3)</a:t>
            </a:r>
          </a:p>
        </p:txBody>
      </p:sp>
      <p:sp>
        <p:nvSpPr>
          <p:cNvPr id="2" name="Rectangle 1"/>
          <p:cNvSpPr/>
          <p:nvPr/>
        </p:nvSpPr>
        <p:spPr>
          <a:xfrm>
            <a:off x="1508919" y="2971800"/>
            <a:ext cx="14173200" cy="1323439"/>
          </a:xfrm>
          <a:prstGeom prst="rect">
            <a:avLst/>
          </a:prstGeom>
        </p:spPr>
        <p:txBody>
          <a:bodyPr wrap="square">
            <a:spAutoFit/>
          </a:bodyPr>
          <a:lstStyle/>
          <a:p>
            <a:r>
              <a:rPr lang="vi-VN" sz="4000" b="1" smtClean="0">
                <a:solidFill>
                  <a:srgbClr val="0000FF"/>
                </a:solidFill>
                <a:latin typeface="Times New Roman" panose="02020603050405020304" pitchFamily="18" charset="0"/>
                <a:cs typeface="Times New Roman" panose="02020603050405020304" pitchFamily="18" charset="0"/>
              </a:rPr>
              <a:t>Làm </a:t>
            </a:r>
            <a:r>
              <a:rPr lang="vi-VN" sz="4000" b="1" dirty="0">
                <a:solidFill>
                  <a:srgbClr val="0000FF"/>
                </a:solidFill>
                <a:latin typeface="Times New Roman" panose="02020603050405020304" pitchFamily="18" charset="0"/>
                <a:cs typeface="Times New Roman" panose="02020603050405020304" pitchFamily="18" charset="0"/>
              </a:rPr>
              <a:t>một đồ chơi mà em thích (gấp, cắt, dán, nặn,…) và giới thiệu đồ chơi đó với người thân</a:t>
            </a:r>
            <a:r>
              <a:rPr lang="vi-VN" sz="4000" b="1" dirty="0" smtClean="0">
                <a:solidFill>
                  <a:srgbClr val="0000FF"/>
                </a:solidFill>
                <a:latin typeface="Times New Roman" panose="02020603050405020304" pitchFamily="18" charset="0"/>
                <a:cs typeface="Times New Roman" panose="02020603050405020304" pitchFamily="18" charset="0"/>
              </a:rPr>
              <a:t>.</a:t>
            </a:r>
            <a:endParaRPr lang="vi-VN" sz="4000" dirty="0">
              <a:solidFill>
                <a:srgbClr val="0000FF"/>
              </a:solidFill>
              <a:latin typeface="Times New Roman" panose="02020603050405020304" pitchFamily="18" charset="0"/>
              <a:cs typeface="Times New Roman" panose="02020603050405020304"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5. Vận dụng.</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325578411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https://img.loigiaihay.com/picture/2022/0316/1.jpg"/>
          <p:cNvPicPr>
            <a:picLocks noChangeAspect="1" noChangeArrowheads="1"/>
          </p:cNvPicPr>
          <p:nvPr/>
        </p:nvPicPr>
        <p:blipFill rotWithShape="1">
          <a:blip r:embed="rId2">
            <a:extLst>
              <a:ext uri="{28A0092B-C50C-407E-A947-70E740481C1C}">
                <a14:useLocalDpi xmlns:a14="http://schemas.microsoft.com/office/drawing/2010/main" val="0"/>
              </a:ext>
            </a:extLst>
          </a:blip>
          <a:srcRect b="16622"/>
          <a:stretch/>
        </p:blipFill>
        <p:spPr bwMode="auto">
          <a:xfrm>
            <a:off x="442119" y="371402"/>
            <a:ext cx="15544800" cy="8467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6162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9521</TotalTime>
  <Words>395</Words>
  <Application>Microsoft Office PowerPoint</Application>
  <PresentationFormat>Custom</PresentationFormat>
  <Paragraphs>43</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1063</cp:revision>
  <dcterms:created xsi:type="dcterms:W3CDTF">2008-09-09T22:52:10Z</dcterms:created>
  <dcterms:modified xsi:type="dcterms:W3CDTF">2022-08-10T14:17:47Z</dcterms:modified>
</cp:coreProperties>
</file>