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27" r:id="rId2"/>
    <p:sldId id="408" r:id="rId3"/>
    <p:sldId id="440" r:id="rId4"/>
    <p:sldId id="437" r:id="rId5"/>
    <p:sldId id="340" r:id="rId6"/>
  </p:sldIdLst>
  <p:sldSz cx="16276638" cy="9144000"/>
  <p:notesSz cx="6858000" cy="9144000"/>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a:srgbClr val="FF0066"/>
    <a:srgbClr val="FF7C80"/>
    <a:srgbClr val="0000CC"/>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9" d="100"/>
          <a:sy n="59" d="100"/>
        </p:scale>
        <p:origin x="-104" y="-11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32: CÂY BÚT THẦN(T4)</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677108"/>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1. </a:t>
            </a:r>
            <a:r>
              <a:rPr lang="en-US" sz="3800" b="1" dirty="0" err="1" smtClean="0">
                <a:solidFill>
                  <a:srgbClr val="0000CC"/>
                </a:solidFill>
                <a:latin typeface="Times New Roman" pitchFamily="18" charset="0"/>
                <a:cs typeface="Times New Roman" pitchFamily="18" charset="0"/>
              </a:rPr>
              <a:t>Viết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thư</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cho</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bạn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hoặc</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cho</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người</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thân</a:t>
            </a:r>
            <a:r>
              <a:rPr lang="en-US" sz="3800" b="1" dirty="0" smtClean="0">
                <a:solidFill>
                  <a:srgbClr val="0000CC"/>
                </a:solidFill>
                <a:latin typeface="Times New Roman" pitchFamily="18" charset="0"/>
                <a:cs typeface="Times New Roman" pitchFamily="18" charset="0"/>
              </a:rPr>
              <a:t>) ở </a:t>
            </a:r>
            <a:r>
              <a:rPr lang="en-US" sz="3800" b="1" dirty="0" err="1" smtClean="0">
                <a:solidFill>
                  <a:srgbClr val="0000CC"/>
                </a:solidFill>
                <a:latin typeface="Times New Roman" pitchFamily="18" charset="0"/>
                <a:cs typeface="Times New Roman" pitchFamily="18" charset="0"/>
              </a:rPr>
              <a:t>xa</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p:txBody>
      </p:sp>
      <p:sp>
        <p:nvSpPr>
          <p:cNvPr id="19" name="Rectangle 18"/>
          <p:cNvSpPr/>
          <p:nvPr/>
        </p:nvSpPr>
        <p:spPr>
          <a:xfrm>
            <a:off x="1712653" y="2974766"/>
            <a:ext cx="13966284" cy="677108"/>
          </a:xfrm>
          <a:prstGeom prst="rect">
            <a:avLst/>
          </a:prstGeom>
        </p:spPr>
        <p:txBody>
          <a:bodyPr wrap="square">
            <a:spAutoFit/>
          </a:bodyPr>
          <a:lstStyle/>
          <a:p>
            <a:pPr algn="just"/>
            <a:r>
              <a:rPr lang="en-US" sz="3800" b="1" dirty="0" smtClean="0">
                <a:solidFill>
                  <a:srgbClr val="FF0000"/>
                </a:solidFill>
                <a:latin typeface="Times New Roman" pitchFamily="18" charset="0"/>
                <a:cs typeface="Times New Roman" pitchFamily="18" charset="0"/>
              </a:rPr>
              <a:t>G</a:t>
            </a:r>
            <a:endParaRPr lang="en-US" sz="3800" b="1" dirty="0">
              <a:solidFill>
                <a:srgbClr val="FF0000"/>
              </a:solidFill>
              <a:latin typeface="Times New Roman" pitchFamily="18" charset="0"/>
              <a:cs typeface="Times New Roman" pitchFamily="18" charset="0"/>
            </a:endParaRPr>
          </a:p>
        </p:txBody>
      </p:sp>
      <p:sp>
        <p:nvSpPr>
          <p:cNvPr id="21" name="Rectangle 95"/>
          <p:cNvSpPr>
            <a:spLocks noChangeArrowheads="1"/>
          </p:cNvSpPr>
          <p:nvPr/>
        </p:nvSpPr>
        <p:spPr bwMode="auto">
          <a:xfrm>
            <a:off x="6162043" y="1249680"/>
            <a:ext cx="36646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CÂY BÚT THẦN</a:t>
            </a:r>
          </a:p>
        </p:txBody>
      </p:sp>
      <p:pic>
        <p:nvPicPr>
          <p:cNvPr id="2" name="Picture 2" descr="Luyện tập trang 147, 148 Tiếng Việt lớp 3 Tập 1 | Kết nối tri thứ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7319" y="2944972"/>
            <a:ext cx="7467600" cy="61990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219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899319" y="1905000"/>
            <a:ext cx="14575884" cy="677108"/>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2. </a:t>
            </a:r>
            <a:r>
              <a:rPr lang="en-US" sz="3800" b="1" dirty="0" err="1" smtClean="0">
                <a:solidFill>
                  <a:srgbClr val="0000CC"/>
                </a:solidFill>
                <a:latin typeface="Times New Roman" pitchFamily="18" charset="0"/>
                <a:cs typeface="Times New Roman" pitchFamily="18" charset="0"/>
              </a:rPr>
              <a:t>Tập</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viết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phong</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thư</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p:txBody>
      </p:sp>
      <p:sp>
        <p:nvSpPr>
          <p:cNvPr id="29" name="Rectangle 95"/>
          <p:cNvSpPr>
            <a:spLocks noChangeArrowheads="1"/>
          </p:cNvSpPr>
          <p:nvPr/>
        </p:nvSpPr>
        <p:spPr bwMode="auto">
          <a:xfrm>
            <a:off x="6162043" y="1249680"/>
            <a:ext cx="36646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CÂY BÚT THẦN</a:t>
            </a:r>
          </a:p>
        </p:txBody>
      </p:sp>
      <p:pic>
        <p:nvPicPr>
          <p:cNvPr id="2050" name="Picture 2" descr="Luyện tập trang 147, 148 Tiếng Việt lớp 3 Tập 1 | Kết nối tri thứ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8519" y="2590800"/>
            <a:ext cx="11998435"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90210" y="2421187"/>
            <a:ext cx="14554200" cy="1323439"/>
          </a:xfrm>
          <a:prstGeom prst="rect">
            <a:avLst/>
          </a:prstGeom>
        </p:spPr>
        <p:txBody>
          <a:bodyPr wrap="square">
            <a:spAutoFit/>
          </a:bodyPr>
          <a:lstStyle/>
          <a:p>
            <a:pPr algn="just">
              <a:spcBef>
                <a:spcPts val="600"/>
              </a:spcBef>
            </a:pPr>
            <a:r>
              <a:rPr lang="en-US" sz="3800" b="1" dirty="0" smtClean="0">
                <a:solidFill>
                  <a:srgbClr val="0000CC"/>
                </a:solidFill>
                <a:latin typeface="Times New Roman" pitchFamily="18" charset="0"/>
                <a:cs typeface="Times New Roman" pitchFamily="18" charset="0"/>
              </a:rPr>
              <a:t> </a:t>
            </a:r>
            <a:r>
              <a:rPr lang="en-US" sz="4000" b="1" dirty="0" smtClean="0">
                <a:solidFill>
                  <a:srgbClr val="0000FF"/>
                </a:solidFill>
                <a:latin typeface="Times New Roman" pitchFamily="18" charset="0"/>
                <a:cs typeface="Times New Roman" pitchFamily="18" charset="0"/>
              </a:rPr>
              <a:t>3. </a:t>
            </a:r>
            <a:r>
              <a:rPr lang="nl-NL" sz="4000" b="1" dirty="0">
                <a:solidFill>
                  <a:srgbClr val="0000FF"/>
                </a:solidFill>
                <a:latin typeface="Times New Roman" panose="02020603050405020304" pitchFamily="18" charset="0"/>
                <a:cs typeface="Times New Roman" panose="02020603050405020304" pitchFamily="18" charset="0"/>
              </a:rPr>
              <a:t>Chia sẻ bức thư của em trong nhóm và nghe góp ý của các bạn chỉnh sửa</a:t>
            </a:r>
            <a:r>
              <a:rPr lang="nl-NL" sz="4000" b="1" dirty="0" smtClean="0">
                <a:solidFill>
                  <a:srgbClr val="0000FF"/>
                </a:solidFill>
                <a:latin typeface="Times New Roman" panose="02020603050405020304" pitchFamily="18" charset="0"/>
                <a:cs typeface="Times New Roman" panose="02020603050405020304" pitchFamily="18" charset="0"/>
              </a:rPr>
              <a:t>.</a:t>
            </a:r>
            <a:endParaRPr lang="en-US" sz="4000" b="1" dirty="0">
              <a:solidFill>
                <a:srgbClr val="0000FF"/>
              </a:solidFill>
              <a:latin typeface="Times New Roman" pitchFamily="18" charset="0"/>
              <a:cs typeface="Times New Roman" pitchFamily="18" charset="0"/>
            </a:endParaRPr>
          </a:p>
        </p:txBody>
      </p:sp>
      <p:sp>
        <p:nvSpPr>
          <p:cNvPr id="34" name="Rectangle 95"/>
          <p:cNvSpPr>
            <a:spLocks noChangeArrowheads="1"/>
          </p:cNvSpPr>
          <p:nvPr/>
        </p:nvSpPr>
        <p:spPr bwMode="auto">
          <a:xfrm>
            <a:off x="5532079" y="1249680"/>
            <a:ext cx="51778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smtClean="0">
                <a:solidFill>
                  <a:srgbClr val="0000CC"/>
                </a:solidFill>
                <a:latin typeface="Times New Roman" pitchFamily="18" charset="0"/>
                <a:cs typeface="Times New Roman" pitchFamily="18" charset="0"/>
              </a:rPr>
              <a:t>Bài</a:t>
            </a:r>
            <a:r>
              <a:rPr lang="en-GB" sz="3600" b="1" dirty="0" smtClean="0">
                <a:solidFill>
                  <a:srgbClr val="0000CC"/>
                </a:solidFill>
                <a:latin typeface="Times New Roman" pitchFamily="18" charset="0"/>
                <a:cs typeface="Times New Roman" pitchFamily="18" charset="0"/>
              </a:rPr>
              <a:t> 32: CÂY BÚT THẦN</a:t>
            </a:r>
          </a:p>
        </p:txBody>
      </p:sp>
      <p:sp>
        <p:nvSpPr>
          <p:cNvPr id="2" name="Rectangle 1"/>
          <p:cNvSpPr/>
          <p:nvPr/>
        </p:nvSpPr>
        <p:spPr>
          <a:xfrm>
            <a:off x="439504" y="3276600"/>
            <a:ext cx="15240000" cy="5509200"/>
          </a:xfrm>
          <a:prstGeom prst="rect">
            <a:avLst/>
          </a:prstGeom>
        </p:spPr>
        <p:txBody>
          <a:bodyPr wrap="square">
            <a:spAutoFit/>
          </a:bodyPr>
          <a:lstStyle/>
          <a:p>
            <a:pPr algn="r"/>
            <a:r>
              <a:rPr lang="vi-VN" sz="3200" b="1" dirty="0" smtClean="0">
                <a:solidFill>
                  <a:srgbClr val="0000FF"/>
                </a:solidFill>
                <a:latin typeface="Times New Roman" panose="02020603050405020304" pitchFamily="18" charset="0"/>
                <a:cs typeface="Times New Roman" panose="02020603050405020304" pitchFamily="18" charset="0"/>
              </a:rPr>
              <a:t>Sơn La </a:t>
            </a:r>
            <a:r>
              <a:rPr lang="vi-VN" sz="3200" b="1" dirty="0"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ngày </a:t>
            </a:r>
            <a:r>
              <a:rPr lang="vi-VN" sz="3200" b="1" dirty="0" smtClean="0">
                <a:solidFill>
                  <a:srgbClr val="0000FF"/>
                </a:solidFill>
                <a:latin typeface="Times New Roman" panose="02020603050405020304" pitchFamily="18" charset="0"/>
                <a:cs typeface="Times New Roman" panose="02020603050405020304" pitchFamily="18" charset="0"/>
              </a:rPr>
              <a:t>22 </a:t>
            </a:r>
            <a:r>
              <a:rPr lang="vi-VN" sz="3200" b="1" dirty="0">
                <a:solidFill>
                  <a:srgbClr val="0000FF"/>
                </a:solidFill>
                <a:latin typeface="Times New Roman" panose="02020603050405020304" pitchFamily="18" charset="0"/>
                <a:cs typeface="Times New Roman" panose="02020603050405020304" pitchFamily="18" charset="0"/>
              </a:rPr>
              <a:t>tháng </a:t>
            </a:r>
            <a:r>
              <a:rPr lang="vi-VN" sz="3200" b="1" dirty="0" smtClean="0">
                <a:solidFill>
                  <a:srgbClr val="0000FF"/>
                </a:solidFill>
                <a:latin typeface="Times New Roman" panose="02020603050405020304" pitchFamily="18" charset="0"/>
                <a:cs typeface="Times New Roman" panose="02020603050405020304" pitchFamily="18" charset="0"/>
              </a:rPr>
              <a:t>12 </a:t>
            </a:r>
            <a:r>
              <a:rPr lang="vi-VN" sz="3200" b="1" dirty="0">
                <a:solidFill>
                  <a:srgbClr val="0000FF"/>
                </a:solidFill>
                <a:latin typeface="Times New Roman" panose="02020603050405020304" pitchFamily="18" charset="0"/>
                <a:cs typeface="Times New Roman" panose="02020603050405020304" pitchFamily="18" charset="0"/>
              </a:rPr>
              <a:t>năm </a:t>
            </a:r>
            <a:r>
              <a:rPr lang="vi-VN" sz="3200" b="1" dirty="0" smtClean="0">
                <a:solidFill>
                  <a:srgbClr val="0000FF"/>
                </a:solidFill>
                <a:latin typeface="Times New Roman" panose="02020603050405020304" pitchFamily="18" charset="0"/>
                <a:cs typeface="Times New Roman" panose="02020603050405020304" pitchFamily="18" charset="0"/>
              </a:rPr>
              <a:t>2022</a:t>
            </a:r>
            <a:endParaRPr lang="vi-VN" sz="2800" b="1" dirty="0">
              <a:solidFill>
                <a:srgbClr val="0000FF"/>
              </a:solidFill>
              <a:latin typeface="Times New Roman" panose="02020603050405020304" pitchFamily="18" charset="0"/>
              <a:cs typeface="Times New Roman" panose="02020603050405020304" pitchFamily="18" charset="0"/>
            </a:endParaRPr>
          </a:p>
          <a:p>
            <a:pPr algn="just"/>
            <a:r>
              <a:rPr lang="en-US" sz="2800" b="1" dirty="0" smtClean="0">
                <a:solidFill>
                  <a:srgbClr val="0000FF"/>
                </a:solidFill>
                <a:latin typeface="Times New Roman" panose="02020603050405020304" pitchFamily="18" charset="0"/>
                <a:cs typeface="Times New Roman" panose="02020603050405020304" pitchFamily="18" charset="0"/>
              </a:rPr>
              <a:t>              </a:t>
            </a:r>
            <a:r>
              <a:rPr lang="vi-VN" sz="3200" b="1" dirty="0" smtClean="0">
                <a:solidFill>
                  <a:srgbClr val="0000FF"/>
                </a:solidFill>
                <a:latin typeface="Times New Roman" panose="02020603050405020304" pitchFamily="18" charset="0"/>
                <a:cs typeface="Times New Roman" panose="02020603050405020304" pitchFamily="18" charset="0"/>
              </a:rPr>
              <a:t>Nam </a:t>
            </a:r>
            <a:r>
              <a:rPr lang="vi-VN" sz="3200" b="1" dirty="0">
                <a:solidFill>
                  <a:srgbClr val="0000FF"/>
                </a:solidFill>
                <a:latin typeface="Times New Roman" panose="02020603050405020304" pitchFamily="18" charset="0"/>
                <a:cs typeface="Times New Roman" panose="02020603050405020304" pitchFamily="18" charset="0"/>
              </a:rPr>
              <a:t>thân mến!</a:t>
            </a:r>
          </a:p>
          <a:p>
            <a:pPr algn="just"/>
            <a:r>
              <a:rPr lang="vi-VN" sz="3200" b="1" dirty="0">
                <a:solidFill>
                  <a:srgbClr val="0000FF"/>
                </a:solidFill>
                <a:latin typeface="Times New Roman" panose="02020603050405020304" pitchFamily="18" charset="0"/>
                <a:cs typeface="Times New Roman" panose="02020603050405020304" pitchFamily="18" charset="0"/>
              </a:rPr>
              <a:t>Dạo này cuộc sống của cậu có ổn không? Đầu thư, tớ muốn gửi lời hỏi thăm sức khỏe đến cậu và gia đình. Đã một năm kể từ khi cậu và gia đình chuyển vào Sài Gòn sống rồi, tớ thấy rất nhớ cậu.</a:t>
            </a:r>
          </a:p>
          <a:p>
            <a:pPr algn="just"/>
            <a:r>
              <a:rPr lang="vi-VN" sz="3200" b="1" dirty="0">
                <a:solidFill>
                  <a:srgbClr val="0000FF"/>
                </a:solidFill>
                <a:latin typeface="Times New Roman" panose="02020603050405020304" pitchFamily="18" charset="0"/>
                <a:cs typeface="Times New Roman" panose="02020603050405020304" pitchFamily="18" charset="0"/>
              </a:rPr>
              <a:t>Tớ và gia đình dạo này vẫn khỏe. Năm học vừa rồi, tớ đã đạt danh hiệu học sinh giỏi. Còn cậu thì sao? Hàng ngày, tớ vẫn cùng các bạn đạp xe đến trường. Sau những giờ học miệt mài trên lớp, vào giờ ra chơi, cả lớp thường cùng nhau giải trí bằng những trò chơi tập thể rất thú vị. Điều đó làm tớ vô cùng thích thú. Những lúc đó tớ ước gì có cậu ở đây. Tớ mong rằng sớm được gặp cậu </a:t>
            </a:r>
            <a:r>
              <a:rPr lang="vi-VN" sz="3200" b="1">
                <a:solidFill>
                  <a:srgbClr val="0000FF"/>
                </a:solidFill>
                <a:latin typeface="Times New Roman" panose="02020603050405020304" pitchFamily="18" charset="0"/>
                <a:cs typeface="Times New Roman" panose="02020603050405020304" pitchFamily="18" charset="0"/>
              </a:rPr>
              <a:t>ở </a:t>
            </a:r>
            <a:r>
              <a:rPr lang="vi-VN" sz="3200" b="1" smtClean="0">
                <a:solidFill>
                  <a:srgbClr val="0000FF"/>
                </a:solidFill>
                <a:latin typeface="Times New Roman" panose="02020603050405020304" pitchFamily="18" charset="0"/>
                <a:cs typeface="Times New Roman" panose="02020603050405020304" pitchFamily="18" charset="0"/>
              </a:rPr>
              <a:t>Sơn La </a:t>
            </a:r>
            <a:r>
              <a:rPr lang="vi-VN" sz="3200" b="1"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Khi ấy, tớ và cậu sẽ lại cùng nhau đi chơi, những nơi đầy ắp kỉ niệm của hai chúng ta.</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9774</TotalTime>
  <Words>171</Words>
  <Application>Microsoft Office PowerPoint</Application>
  <PresentationFormat>Custom</PresentationFormat>
  <Paragraphs>30</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Default Design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HP</cp:lastModifiedBy>
  <cp:revision>1068</cp:revision>
  <dcterms:created xsi:type="dcterms:W3CDTF">2008-09-09T22:52:10Z</dcterms:created>
  <dcterms:modified xsi:type="dcterms:W3CDTF">2022-12-22T09:07:46Z</dcterms:modified>
</cp:coreProperties>
</file>