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27" r:id="rId2"/>
    <p:sldId id="441" r:id="rId3"/>
    <p:sldId id="427" r:id="rId4"/>
    <p:sldId id="442" r:id="rId5"/>
    <p:sldId id="428" r:id="rId6"/>
    <p:sldId id="448" r:id="rId7"/>
    <p:sldId id="449" r:id="rId8"/>
    <p:sldId id="450" r:id="rId9"/>
    <p:sldId id="451" r:id="rId10"/>
    <p:sldId id="452" r:id="rId11"/>
    <p:sldId id="444" r:id="rId12"/>
    <p:sldId id="340" r:id="rId13"/>
  </p:sldIdLst>
  <p:sldSz cx="16276638" cy="9144000"/>
  <p:notesSz cx="6858000" cy="9144000"/>
  <p:custDataLst>
    <p:tags r:id="rId1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7C80"/>
    <a:srgbClr val="FF0066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76" autoAdjust="0"/>
    <p:restoredTop sz="94660"/>
  </p:normalViewPr>
  <p:slideViewPr>
    <p:cSldViewPr>
      <p:cViewPr>
        <p:scale>
          <a:sx n="40" d="100"/>
          <a:sy n="40" d="100"/>
        </p:scale>
        <p:origin x="-1642" y="-754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12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</a:t>
            </a:r>
            <a:r>
              <a:rPr lang="en-US" altLang="en-US" sz="3500" b="1" smtClean="0">
                <a:solidFill>
                  <a:srgbClr val="FF0066"/>
                </a:solidFill>
                <a:latin typeface="Times New Roman" pitchFamily="18" charset="0"/>
              </a:rPr>
              <a:t>……</a:t>
            </a:r>
            <a:endParaRPr lang="en-US" altLang="en-US" sz="3500" b="1">
              <a:solidFill>
                <a:srgbClr val="FF0066"/>
              </a:solidFill>
              <a:latin typeface="Times New Roman" pitchFamily="18" charset="0"/>
            </a:endParaRP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3538"/>
            <a:ext cx="203458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2783822" y="4343401"/>
            <a:ext cx="10928600" cy="1545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ÔN TẬP VÀ ĐÁNH GIÁ CUỐI HỌC KÌ 1 (T3, 4)</a:t>
            </a: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</a:t>
            </a:r>
            <a:r>
              <a:rPr lang="en-US" sz="60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</a:t>
            </a: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DỰ GIỜ THĂM LỚP</a:t>
            </a: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2557757" y="7200900"/>
            <a:ext cx="597456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Giáo viên</a:t>
            </a:r>
            <a:r>
              <a:rPr lang="en-US" altLang="en-US" sz="2400" b="1" i="1" smtClean="0">
                <a:solidFill>
                  <a:srgbClr val="FF0066"/>
                </a:solidFill>
                <a:latin typeface="Times New Roman" pitchFamily="18" charset="0"/>
              </a:rPr>
              <a:t>:</a:t>
            </a:r>
            <a:endParaRPr lang="en-US" altLang="en-US" sz="2400" b="1" i="1">
              <a:solidFill>
                <a:srgbClr val="FF0066"/>
              </a:solidFill>
              <a:latin typeface="Times New Roman" pitchFamily="18" charset="0"/>
            </a:endParaRPr>
          </a:p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Lớp:  3</a:t>
            </a: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4" y="5964239"/>
            <a:ext cx="1416132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8632" y="5111880"/>
            <a:ext cx="4334745" cy="3092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3794919" y="1266918"/>
            <a:ext cx="9540984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ÔN TẬP VÀ ĐÁNH GIÁ CUỐI HỌC KÌ I (T3, 4)</a:t>
            </a:r>
          </a:p>
        </p:txBody>
      </p:sp>
      <p:sp>
        <p:nvSpPr>
          <p:cNvPr id="2" name="Rectangle 1"/>
          <p:cNvSpPr/>
          <p:nvPr/>
        </p:nvSpPr>
        <p:spPr>
          <a:xfrm>
            <a:off x="594519" y="1917042"/>
            <a:ext cx="13966284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5: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en-US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Flowchart: Alternate Process 2"/>
          <p:cNvSpPr/>
          <p:nvPr/>
        </p:nvSpPr>
        <p:spPr>
          <a:xfrm>
            <a:off x="5699919" y="2895600"/>
            <a:ext cx="9982200" cy="27432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3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Bạn </a:t>
            </a:r>
            <a:r>
              <a:rPr lang="nl-NL" sz="3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 đang xếp đồ dùng học tập vào cặp sách</a:t>
            </a:r>
            <a:r>
              <a:rPr lang="nl-NL" sz="3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nl-NL" sz="3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Liệu </a:t>
            </a:r>
            <a:r>
              <a:rPr lang="nl-NL" sz="3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 có bị muộn  học không</a:t>
            </a:r>
            <a:r>
              <a:rPr lang="nl-NL" sz="3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nl-NL" sz="3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Bạn </a:t>
            </a:r>
            <a:r>
              <a:rPr lang="nl-NL" sz="3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ấy chậm chạp </a:t>
            </a:r>
            <a:r>
              <a:rPr lang="nl-NL" sz="3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quá!</a:t>
            </a:r>
          </a:p>
          <a:p>
            <a:r>
              <a:rPr lang="nl-NL" sz="3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Bạn </a:t>
            </a:r>
            <a:r>
              <a:rPr lang="nl-NL" sz="3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 tay lên!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Flowchart: Alternate Process 21"/>
          <p:cNvSpPr/>
          <p:nvPr/>
        </p:nvSpPr>
        <p:spPr>
          <a:xfrm>
            <a:off x="5817185" y="6205916"/>
            <a:ext cx="9067800" cy="27432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3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Bạn </a:t>
            </a:r>
            <a:r>
              <a:rPr lang="nl-NL" sz="3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 đi đến trường học</a:t>
            </a:r>
            <a:r>
              <a:rPr lang="nl-NL" sz="3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nl-NL" sz="3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Bạn </a:t>
            </a:r>
            <a:r>
              <a:rPr lang="nl-NL" sz="3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 muộn học phải không</a:t>
            </a:r>
            <a:r>
              <a:rPr lang="nl-NL" sz="3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nl-NL" sz="3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Ôi</a:t>
            </a:r>
            <a:r>
              <a:rPr lang="nl-NL" sz="3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Chạy mệt quá</a:t>
            </a:r>
            <a:r>
              <a:rPr lang="nl-NL" sz="3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r>
              <a:rPr lang="nl-NL" sz="3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Bác </a:t>
            </a:r>
            <a:r>
              <a:rPr lang="nl-NL" sz="3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 vệ chờ cháu với ạ!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18" y="2895600"/>
            <a:ext cx="3413015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19" y="6205917"/>
            <a:ext cx="3413014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9737357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2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Rectangle 9"/>
          <p:cNvSpPr/>
          <p:nvPr/>
        </p:nvSpPr>
        <p:spPr>
          <a:xfrm>
            <a:off x="1044271" y="2721114"/>
            <a:ext cx="1417401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6: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chép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vở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 Box 14"/>
          <p:cNvSpPr txBox="1">
            <a:spLocks noChangeArrowheads="1"/>
          </p:cNvSpPr>
          <p:nvPr/>
        </p:nvSpPr>
        <p:spPr bwMode="auto">
          <a:xfrm>
            <a:off x="3566319" y="1447800"/>
            <a:ext cx="9525001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ÔN TẬP VÀ ĐÁNH GIÁ CUỐI HỌC KÌ I </a:t>
            </a:r>
            <a:r>
              <a:rPr lang="en-US" sz="32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(T3,4)</a:t>
            </a:r>
            <a:endParaRPr lang="en-US" sz="32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89660" y="3939242"/>
            <a:ext cx="1468323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lphaLcPeriod"/>
            </a:pP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vương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vãi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quần</a:t>
            </a:r>
            <a:r>
              <a:rPr lang="en-US" sz="40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áo</a:t>
            </a:r>
            <a:r>
              <a:rPr lang="en-US" sz="40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sách</a:t>
            </a:r>
            <a:r>
              <a:rPr lang="en-US" sz="40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vở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</a:t>
            </a:r>
          </a:p>
          <a:p>
            <a:pPr marL="342900" indent="-342900">
              <a:lnSpc>
                <a:spcPct val="150000"/>
              </a:lnSpc>
              <a:buAutoNum type="alphaLcPeriod"/>
            </a:pP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muộn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40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vở</a:t>
            </a:r>
            <a:r>
              <a:rPr lang="en-US" sz="40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khăn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Flowchart: Alternate Process 4"/>
          <p:cNvSpPr/>
          <p:nvPr/>
        </p:nvSpPr>
        <p:spPr>
          <a:xfrm>
            <a:off x="9685337" y="4170667"/>
            <a:ext cx="1272381" cy="685593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lowchart: Alternate Process 25"/>
          <p:cNvSpPr/>
          <p:nvPr/>
        </p:nvSpPr>
        <p:spPr>
          <a:xfrm>
            <a:off x="11037888" y="4170667"/>
            <a:ext cx="948531" cy="685593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lowchart: Alternate Process 26"/>
          <p:cNvSpPr/>
          <p:nvPr/>
        </p:nvSpPr>
        <p:spPr>
          <a:xfrm>
            <a:off x="12057631" y="4165995"/>
            <a:ext cx="1186088" cy="685593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lowchart: Alternate Process 27"/>
          <p:cNvSpPr/>
          <p:nvPr/>
        </p:nvSpPr>
        <p:spPr>
          <a:xfrm>
            <a:off x="13453269" y="4165995"/>
            <a:ext cx="1186088" cy="685593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lowchart: Alternate Process 28"/>
          <p:cNvSpPr/>
          <p:nvPr/>
        </p:nvSpPr>
        <p:spPr>
          <a:xfrm>
            <a:off x="10271919" y="5167429"/>
            <a:ext cx="1186088" cy="685593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lowchart: Alternate Process 29"/>
          <p:cNvSpPr/>
          <p:nvPr/>
        </p:nvSpPr>
        <p:spPr>
          <a:xfrm>
            <a:off x="11535172" y="5167428"/>
            <a:ext cx="946547" cy="685593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lowchart: Alternate Process 30"/>
          <p:cNvSpPr/>
          <p:nvPr/>
        </p:nvSpPr>
        <p:spPr>
          <a:xfrm>
            <a:off x="12601972" y="5167427"/>
            <a:ext cx="2394347" cy="685593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700566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209917" y="3657600"/>
            <a:ext cx="15617822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6276638" cy="9144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22018" tIns="61009" rIns="122018" bIns="61009" rtlCol="0" anchor="ctr"/>
          <a:lstStyle/>
          <a:p>
            <a:pPr algn="ctr"/>
            <a:endParaRPr lang="vi-VN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081" y="0"/>
            <a:ext cx="16276638" cy="914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981297" y="2132892"/>
            <a:ext cx="6677387" cy="1477328"/>
          </a:xfrm>
          <a:prstGeom prst="rect">
            <a:avLst/>
          </a:prstGeom>
          <a:noFill/>
        </p:spPr>
        <p:txBody>
          <a:bodyPr wrap="none" lIns="122018" tIns="61009" rIns="122018" bIns="61009" rtlCol="0">
            <a:spAutoFit/>
          </a:bodyPr>
          <a:lstStyle/>
          <a:p>
            <a:r>
              <a:rPr lang="en-US" sz="8800" b="1" i="1" dirty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399099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3794919" y="1266918"/>
            <a:ext cx="9540984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ÔN TẬP VÀ ĐÁNH GIÁ CUỐI HỌC KÌ I (T3, 4)</a:t>
            </a:r>
          </a:p>
        </p:txBody>
      </p:sp>
      <p:sp>
        <p:nvSpPr>
          <p:cNvPr id="2" name="Rectangle 1"/>
          <p:cNvSpPr/>
          <p:nvPr/>
        </p:nvSpPr>
        <p:spPr>
          <a:xfrm>
            <a:off x="594519" y="1904452"/>
            <a:ext cx="1396628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endParaRPr lang="en-US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Oval Callout 5"/>
          <p:cNvSpPr/>
          <p:nvPr/>
        </p:nvSpPr>
        <p:spPr>
          <a:xfrm>
            <a:off x="2355583" y="3505200"/>
            <a:ext cx="9175618" cy="3733800"/>
          </a:xfrm>
          <a:prstGeom prst="wedgeEllipseCallout">
            <a:avLst>
              <a:gd name="adj1" fmla="val -49733"/>
              <a:gd name="adj2" fmla="val 6321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93491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Alternate Process 1"/>
          <p:cNvSpPr/>
          <p:nvPr/>
        </p:nvSpPr>
        <p:spPr>
          <a:xfrm>
            <a:off x="670719" y="228600"/>
            <a:ext cx="4419600" cy="26670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Nghỉ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hè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ghê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ngõ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Flowchart: Alternate Process 13"/>
          <p:cNvSpPr/>
          <p:nvPr/>
        </p:nvSpPr>
        <p:spPr>
          <a:xfrm>
            <a:off x="6157119" y="228600"/>
            <a:ext cx="4572000" cy="26670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tờ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cong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Thoắt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xong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thuyền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p:sp>
        <p:nvSpPr>
          <p:cNvPr id="15" name="Flowchart: Alternate Process 14"/>
          <p:cNvSpPr/>
          <p:nvPr/>
        </p:nvSpPr>
        <p:spPr>
          <a:xfrm>
            <a:off x="11186319" y="228600"/>
            <a:ext cx="4648200" cy="26670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niên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Suốt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thắm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vời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vợi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518319" y="0"/>
            <a:ext cx="609600" cy="6963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11110119" y="-86710"/>
            <a:ext cx="609600" cy="6963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5928519" y="-76200"/>
            <a:ext cx="609600" cy="6963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Flowchart: Alternate Process 17"/>
          <p:cNvSpPr/>
          <p:nvPr/>
        </p:nvSpPr>
        <p:spPr>
          <a:xfrm>
            <a:off x="11186319" y="3200400"/>
            <a:ext cx="4648200" cy="25908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khuya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giấc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ngủ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Ngọn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khuya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vầng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sân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Flowchart: Alternate Process 18"/>
          <p:cNvSpPr/>
          <p:nvPr/>
        </p:nvSpPr>
        <p:spPr>
          <a:xfrm>
            <a:off x="6157119" y="3200400"/>
            <a:ext cx="4572000" cy="25908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náo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nức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nô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đùa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mệt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túm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tụm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say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sưa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Flowchart: Alternate Process 24"/>
          <p:cNvSpPr/>
          <p:nvPr/>
        </p:nvSpPr>
        <p:spPr>
          <a:xfrm>
            <a:off x="670719" y="3294994"/>
            <a:ext cx="4419600" cy="249620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rúc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rích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đùa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Flowchart: Alternate Process 25"/>
          <p:cNvSpPr/>
          <p:nvPr/>
        </p:nvSpPr>
        <p:spPr>
          <a:xfrm>
            <a:off x="8519319" y="6248400"/>
            <a:ext cx="5334000" cy="25908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thôi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sớm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Flowchart: Alternate Process 27"/>
          <p:cNvSpPr/>
          <p:nvPr/>
        </p:nvSpPr>
        <p:spPr>
          <a:xfrm>
            <a:off x="2194719" y="6248400"/>
            <a:ext cx="5181600" cy="25908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lái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say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mê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9" name="Oval 28"/>
          <p:cNvSpPr/>
          <p:nvPr/>
        </p:nvSpPr>
        <p:spPr>
          <a:xfrm>
            <a:off x="8443119" y="5873969"/>
            <a:ext cx="609600" cy="6963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Oval 29"/>
          <p:cNvSpPr/>
          <p:nvPr/>
        </p:nvSpPr>
        <p:spPr>
          <a:xfrm>
            <a:off x="1889919" y="5900245"/>
            <a:ext cx="609600" cy="6963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10895341" y="2946839"/>
            <a:ext cx="609600" cy="6963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Oval 31"/>
          <p:cNvSpPr/>
          <p:nvPr/>
        </p:nvSpPr>
        <p:spPr>
          <a:xfrm>
            <a:off x="5776119" y="2971800"/>
            <a:ext cx="609600" cy="6963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Oval 32"/>
          <p:cNvSpPr/>
          <p:nvPr/>
        </p:nvSpPr>
        <p:spPr>
          <a:xfrm>
            <a:off x="365919" y="2895600"/>
            <a:ext cx="609600" cy="6963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528261" y="348155"/>
            <a:ext cx="4562057" cy="262364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thăm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Hoài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6178133" y="321914"/>
            <a:ext cx="4419600" cy="262364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11300619" y="321913"/>
            <a:ext cx="4419600" cy="262364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Quỳnh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11380746" y="3276600"/>
            <a:ext cx="4419600" cy="262364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Ngưỡng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Vũ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Quần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6258343" y="3200400"/>
            <a:ext cx="4419600" cy="262364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Anh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2488449" y="6276852"/>
            <a:ext cx="4419600" cy="262364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Huỳnh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Mai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8702544" y="6276851"/>
            <a:ext cx="4888002" cy="262364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Thanh </a:t>
            </a:r>
            <a:r>
              <a:rPr lang="en-US" sz="36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endParaRPr lang="en-US" sz="36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547354" y="3276600"/>
            <a:ext cx="4419600" cy="249620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Hổ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709821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4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6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14" grpId="0" animBg="1"/>
      <p:bldP spid="14" grpId="1" animBg="1"/>
      <p:bldP spid="15" grpId="0" animBg="1"/>
      <p:bldP spid="15" grpId="1" animBg="1"/>
      <p:bldP spid="4" grpId="0" animBg="1"/>
      <p:bldP spid="16" grpId="0" animBg="1"/>
      <p:bldP spid="17" grpId="0" animBg="1"/>
      <p:bldP spid="18" grpId="0" animBg="1"/>
      <p:bldP spid="18" grpId="1" animBg="1"/>
      <p:bldP spid="19" grpId="0" animBg="1"/>
      <p:bldP spid="19" grpId="1" animBg="1"/>
      <p:bldP spid="25" grpId="0" animBg="1"/>
      <p:bldP spid="25" grpId="1" animBg="1"/>
      <p:bldP spid="26" grpId="0" animBg="1"/>
      <p:bldP spid="26" grpId="1" animBg="1"/>
      <p:bldP spid="28" grpId="0" animBg="1"/>
      <p:bldP spid="28" grpId="1" animBg="1"/>
      <p:bldP spid="29" grpId="0" animBg="1"/>
      <p:bldP spid="30" grpId="0" animBg="1"/>
      <p:bldP spid="31" grpId="0" animBg="1"/>
      <p:bldP spid="32" grpId="0" animBg="1"/>
      <p:bldP spid="33" grpId="0" animBg="1"/>
      <p:bldP spid="3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7" grpId="0" animBg="1"/>
      <p:bldP spid="3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Rectangle 9"/>
          <p:cNvSpPr/>
          <p:nvPr/>
        </p:nvSpPr>
        <p:spPr>
          <a:xfrm>
            <a:off x="1078402" y="2252008"/>
            <a:ext cx="1417401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 Box 14"/>
          <p:cNvSpPr txBox="1">
            <a:spLocks noChangeArrowheads="1"/>
          </p:cNvSpPr>
          <p:nvPr/>
        </p:nvSpPr>
        <p:spPr bwMode="auto">
          <a:xfrm>
            <a:off x="3566319" y="1447800"/>
            <a:ext cx="9525001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ÔN TẬP VÀ ĐÁNH GIÁ CUỐI HỌC KÌ I </a:t>
            </a:r>
            <a:r>
              <a:rPr lang="en-US" sz="32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(T3, 4)</a:t>
            </a:r>
            <a:endParaRPr lang="en-US" sz="32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9" name="Flowchart: Alternate Process 8"/>
          <p:cNvSpPr/>
          <p:nvPr/>
        </p:nvSpPr>
        <p:spPr>
          <a:xfrm>
            <a:off x="670719" y="3723290"/>
            <a:ext cx="4419600" cy="343951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Nghỉ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hè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ghê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ngõ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Flowchart: Alternate Process 10"/>
          <p:cNvSpPr/>
          <p:nvPr/>
        </p:nvSpPr>
        <p:spPr>
          <a:xfrm>
            <a:off x="6157119" y="3723290"/>
            <a:ext cx="4572000" cy="343951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tờ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cong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Thoắt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xong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thuyền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p:sp>
        <p:nvSpPr>
          <p:cNvPr id="12" name="Flowchart: Alternate Process 11"/>
          <p:cNvSpPr/>
          <p:nvPr/>
        </p:nvSpPr>
        <p:spPr>
          <a:xfrm>
            <a:off x="11186319" y="3723290"/>
            <a:ext cx="4648200" cy="343951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niên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Suốt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thắm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vời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vợi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518319" y="3727677"/>
            <a:ext cx="609600" cy="8979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11110119" y="3640967"/>
            <a:ext cx="609600" cy="8979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5928519" y="3651477"/>
            <a:ext cx="609600" cy="8979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2880519" y="4953000"/>
            <a:ext cx="1736615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880519" y="5867400"/>
            <a:ext cx="1736615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671719" y="6400800"/>
            <a:ext cx="14478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11414919" y="6477000"/>
            <a:ext cx="383749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105715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9" grpId="0" animBg="1"/>
      <p:bldP spid="11" grpId="0" animBg="1"/>
      <p:bldP spid="12" grpId="0" animBg="1"/>
      <p:bldP spid="13" grpId="0" animBg="1"/>
      <p:bldP spid="19" grpId="0" animBg="1"/>
      <p:bldP spid="2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Rectangle 9"/>
          <p:cNvSpPr/>
          <p:nvPr/>
        </p:nvSpPr>
        <p:spPr>
          <a:xfrm>
            <a:off x="1078402" y="2252008"/>
            <a:ext cx="1417401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 Box 14"/>
          <p:cNvSpPr txBox="1">
            <a:spLocks noChangeArrowheads="1"/>
          </p:cNvSpPr>
          <p:nvPr/>
        </p:nvSpPr>
        <p:spPr bwMode="auto">
          <a:xfrm>
            <a:off x="3566319" y="1447800"/>
            <a:ext cx="9525001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ÔN TẬP VÀ ĐÁNH GIÁ CUỐI HỌC KÌ I </a:t>
            </a:r>
            <a:r>
              <a:rPr lang="en-US" sz="32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(T3, 4)</a:t>
            </a:r>
            <a:endParaRPr lang="en-US" sz="32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23" name="Flowchart: Alternate Process 22"/>
          <p:cNvSpPr/>
          <p:nvPr/>
        </p:nvSpPr>
        <p:spPr>
          <a:xfrm>
            <a:off x="11186319" y="3200400"/>
            <a:ext cx="4648200" cy="25908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khuya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giấc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ngủ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Ngọn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khuya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vầng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sân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Flowchart: Alternate Process 23"/>
          <p:cNvSpPr/>
          <p:nvPr/>
        </p:nvSpPr>
        <p:spPr>
          <a:xfrm>
            <a:off x="6157119" y="3200400"/>
            <a:ext cx="4572000" cy="25908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náo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nức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nô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đùa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mệt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túm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tụm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say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sưa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Flowchart: Alternate Process 24"/>
          <p:cNvSpPr/>
          <p:nvPr/>
        </p:nvSpPr>
        <p:spPr>
          <a:xfrm>
            <a:off x="670719" y="3294994"/>
            <a:ext cx="4419600" cy="249620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rúc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rích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đùa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Flowchart: Alternate Process 25"/>
          <p:cNvSpPr/>
          <p:nvPr/>
        </p:nvSpPr>
        <p:spPr>
          <a:xfrm>
            <a:off x="8519319" y="6248400"/>
            <a:ext cx="5334000" cy="25908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thôi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sớm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Flowchart: Alternate Process 26"/>
          <p:cNvSpPr/>
          <p:nvPr/>
        </p:nvSpPr>
        <p:spPr>
          <a:xfrm>
            <a:off x="2194719" y="6248400"/>
            <a:ext cx="5181600" cy="25908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lái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say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mê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8" name="Oval 27"/>
          <p:cNvSpPr/>
          <p:nvPr/>
        </p:nvSpPr>
        <p:spPr>
          <a:xfrm>
            <a:off x="8443119" y="5873969"/>
            <a:ext cx="609600" cy="6963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Oval 28"/>
          <p:cNvSpPr/>
          <p:nvPr/>
        </p:nvSpPr>
        <p:spPr>
          <a:xfrm>
            <a:off x="1889919" y="5900245"/>
            <a:ext cx="609600" cy="6963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Oval 29"/>
          <p:cNvSpPr/>
          <p:nvPr/>
        </p:nvSpPr>
        <p:spPr>
          <a:xfrm>
            <a:off x="10895341" y="2946839"/>
            <a:ext cx="609600" cy="6963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5776119" y="2971800"/>
            <a:ext cx="609600" cy="6963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Oval 31"/>
          <p:cNvSpPr/>
          <p:nvPr/>
        </p:nvSpPr>
        <p:spPr>
          <a:xfrm>
            <a:off x="365919" y="2895600"/>
            <a:ext cx="609600" cy="6963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661319" y="4038600"/>
            <a:ext cx="990600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508919" y="5486400"/>
            <a:ext cx="495300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804319" y="5486400"/>
            <a:ext cx="685800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6943392" y="4495800"/>
            <a:ext cx="1385427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8747919" y="5486400"/>
            <a:ext cx="1295400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3013869" y="8001000"/>
            <a:ext cx="1009650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3013869" y="7543800"/>
            <a:ext cx="704850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535030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3794919" y="1266918"/>
            <a:ext cx="9540984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ÔN TẬP VÀ ĐÁNH GIÁ CUỐI HỌC KÌ I (T3, 4)</a:t>
            </a:r>
          </a:p>
        </p:txBody>
      </p:sp>
      <p:sp>
        <p:nvSpPr>
          <p:cNvPr id="2" name="Rectangle 1"/>
          <p:cNvSpPr/>
          <p:nvPr/>
        </p:nvSpPr>
        <p:spPr>
          <a:xfrm>
            <a:off x="594519" y="1917042"/>
            <a:ext cx="13966284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16224" y="2766475"/>
            <a:ext cx="13966284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 flipH="1">
            <a:off x="6233318" y="3657600"/>
            <a:ext cx="9448801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endParaRPr lang="en-US" sz="36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- 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ơi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(2)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Sao con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ngủ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sớm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(3)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Dậy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Con: - 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(4)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(5)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Xin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chút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(6)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giấc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mơ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.”. 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(7)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ngủ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sớm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mơ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- 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(8)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ơi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 (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Phỏng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Phư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-di-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Phư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-di-ô)</a:t>
            </a:r>
          </a:p>
        </p:txBody>
      </p:sp>
      <p:sp>
        <p:nvSpPr>
          <p:cNvPr id="4" name="Cloud Callout 3"/>
          <p:cNvSpPr/>
          <p:nvPr/>
        </p:nvSpPr>
        <p:spPr>
          <a:xfrm>
            <a:off x="616224" y="3443583"/>
            <a:ext cx="4702695" cy="5014617"/>
          </a:xfrm>
          <a:prstGeom prst="cloudCallout">
            <a:avLst>
              <a:gd name="adj1" fmla="val -41812"/>
              <a:gd name="adj2" fmla="val 610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 kĩ câu chuyện vui, xác định mỗi câu trong truyện thuộc kiểu câu nào trong các kiểu câu đã học</a:t>
            </a:r>
            <a:r>
              <a:rPr lang="nl-NL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Cloud Callout 12"/>
          <p:cNvSpPr/>
          <p:nvPr/>
        </p:nvSpPr>
        <p:spPr>
          <a:xfrm>
            <a:off x="423990" y="3657600"/>
            <a:ext cx="5791198" cy="5014617"/>
          </a:xfrm>
          <a:prstGeom prst="cloudCallout">
            <a:avLst>
              <a:gd name="adj1" fmla="val -48039"/>
              <a:gd name="adj2" fmla="val 5818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3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Câu cảm: câu 1, 8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3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Câu kể: câu 4,6,7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3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Câu hỏi: câu 2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3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Câu khiến: câu </a:t>
            </a:r>
            <a:r>
              <a:rPr lang="nl-NL" sz="3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3,5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989393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3" grpId="0"/>
      <p:bldP spid="4" grpId="0" animBg="1"/>
      <p:bldP spid="4" grpId="1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3794919" y="1266918"/>
            <a:ext cx="9540984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ÔN TẬP VÀ ĐÁNH GIÁ CUỐI HỌC KÌ I (T3, 4)</a:t>
            </a:r>
          </a:p>
        </p:txBody>
      </p:sp>
      <p:sp>
        <p:nvSpPr>
          <p:cNvPr id="2" name="Rectangle 1"/>
          <p:cNvSpPr/>
          <p:nvPr/>
        </p:nvSpPr>
        <p:spPr>
          <a:xfrm>
            <a:off x="594519" y="1917042"/>
            <a:ext cx="13966284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5: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en-US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Flowchart: Alternate Process 4"/>
          <p:cNvSpPr/>
          <p:nvPr/>
        </p:nvSpPr>
        <p:spPr>
          <a:xfrm>
            <a:off x="1356519" y="2971800"/>
            <a:ext cx="2933700" cy="7620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Flowchart: Alternate Process 19"/>
          <p:cNvSpPr/>
          <p:nvPr/>
        </p:nvSpPr>
        <p:spPr>
          <a:xfrm>
            <a:off x="11869053" y="2951747"/>
            <a:ext cx="3355866" cy="7620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khiến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Flowchart: Alternate Process 20"/>
          <p:cNvSpPr/>
          <p:nvPr/>
        </p:nvSpPr>
        <p:spPr>
          <a:xfrm>
            <a:off x="8323735" y="2951747"/>
            <a:ext cx="2933700" cy="7620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Flowchart: Alternate Process 22"/>
          <p:cNvSpPr/>
          <p:nvPr/>
        </p:nvSpPr>
        <p:spPr>
          <a:xfrm>
            <a:off x="4643961" y="2951747"/>
            <a:ext cx="2933700" cy="7620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6519" y="4267200"/>
            <a:ext cx="7208892" cy="3657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4119" y="3909008"/>
            <a:ext cx="6759940" cy="389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31871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20" grpId="0" animBg="1"/>
      <p:bldP spid="21" grpId="0" animBg="1"/>
      <p:bldP spid="2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3794919" y="1266918"/>
            <a:ext cx="9540984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ÔN TẬP VÀ ĐÁNH GIÁ CUỐI HỌC KÌ I (T3, 4)</a:t>
            </a:r>
          </a:p>
        </p:txBody>
      </p:sp>
      <p:sp>
        <p:nvSpPr>
          <p:cNvPr id="2" name="Rectangle 1"/>
          <p:cNvSpPr/>
          <p:nvPr/>
        </p:nvSpPr>
        <p:spPr>
          <a:xfrm>
            <a:off x="594519" y="1917042"/>
            <a:ext cx="13966284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5: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en-US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6511" y="2594150"/>
            <a:ext cx="3313906" cy="3195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lowchart: Alternate Process 2"/>
          <p:cNvSpPr/>
          <p:nvPr/>
        </p:nvSpPr>
        <p:spPr>
          <a:xfrm>
            <a:off x="5699919" y="2895600"/>
            <a:ext cx="9067800" cy="27432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3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Bạn </a:t>
            </a:r>
            <a:r>
              <a:rPr lang="nl-NL" sz="3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 ngủ dậy </a:t>
            </a:r>
            <a:r>
              <a:rPr lang="nl-NL" sz="3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muộn.</a:t>
            </a:r>
          </a:p>
          <a:p>
            <a:r>
              <a:rPr lang="nl-NL" sz="3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Bạn </a:t>
            </a:r>
            <a:r>
              <a:rPr lang="nl-NL" sz="3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 ngủ dậy muộn phải không</a:t>
            </a:r>
            <a:r>
              <a:rPr lang="nl-NL" sz="3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nl-NL" sz="3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nl-NL" sz="3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 nhỏ ngủ dậy muộn quá</a:t>
            </a:r>
            <a:r>
              <a:rPr lang="nl-NL" sz="3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r>
              <a:rPr lang="nl-NL" sz="3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nl-NL" sz="3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 đi học đi kẻo muộn</a:t>
            </a:r>
            <a:r>
              <a:rPr lang="nl-NL" sz="3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5493" y="6095999"/>
            <a:ext cx="3304924" cy="29630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Flowchart: Alternate Process 21"/>
          <p:cNvSpPr/>
          <p:nvPr/>
        </p:nvSpPr>
        <p:spPr>
          <a:xfrm>
            <a:off x="5817185" y="6205916"/>
            <a:ext cx="9067800" cy="27432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3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Bạn </a:t>
            </a:r>
            <a:r>
              <a:rPr lang="nl-NL" sz="3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 để đồ dùng học tập bừa </a:t>
            </a:r>
            <a:r>
              <a:rPr lang="nl-NL" sz="3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bộn.</a:t>
            </a:r>
          </a:p>
          <a:p>
            <a:r>
              <a:rPr lang="nl-NL" sz="3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Cái </a:t>
            </a:r>
            <a:r>
              <a:rPr lang="nl-NL" sz="3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bút ở đâu </a:t>
            </a:r>
            <a:r>
              <a:rPr lang="nl-NL" sz="3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nhỉ?</a:t>
            </a:r>
          </a:p>
          <a:p>
            <a:r>
              <a:rPr lang="nl-NL" sz="3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Bạn </a:t>
            </a:r>
            <a:r>
              <a:rPr lang="nl-NL" sz="3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thật là cẩu thả</a:t>
            </a:r>
            <a:r>
              <a:rPr lang="nl-NL" sz="3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r>
              <a:rPr lang="nl-NL" sz="3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Bạn </a:t>
            </a:r>
            <a:r>
              <a:rPr lang="nl-NL" sz="3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 tay lên không muộn học</a:t>
            </a:r>
            <a:r>
              <a:rPr lang="nl-NL" sz="3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809058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2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9700</TotalTime>
  <Words>1130</Words>
  <Application>Microsoft Office PowerPoint</Application>
  <PresentationFormat>Custom</PresentationFormat>
  <Paragraphs>165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Admin</cp:lastModifiedBy>
  <cp:revision>1037</cp:revision>
  <dcterms:created xsi:type="dcterms:W3CDTF">2008-09-09T22:52:10Z</dcterms:created>
  <dcterms:modified xsi:type="dcterms:W3CDTF">2022-08-11T02:12:47Z</dcterms:modified>
</cp:coreProperties>
</file>