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39" r:id="rId3"/>
    <p:sldId id="427" r:id="rId4"/>
    <p:sldId id="428" r:id="rId5"/>
    <p:sldId id="459" r:id="rId6"/>
    <p:sldId id="460" r:id="rId7"/>
    <p:sldId id="461" r:id="rId8"/>
    <p:sldId id="462" r:id="rId9"/>
    <p:sldId id="463" r:id="rId10"/>
    <p:sldId id="464" r:id="rId11"/>
    <p:sldId id="465" r:id="rId12"/>
    <p:sldId id="466" r:id="rId13"/>
    <p:sldId id="467" r:id="rId14"/>
    <p:sldId id="458"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0000FF"/>
    <a:srgbClr val="3333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p:scale>
          <a:sx n="50" d="100"/>
          <a:sy n="50" d="100"/>
        </p:scale>
        <p:origin x="-581"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810914" y="4266852"/>
            <a:ext cx="10928600"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r>
              <a:rPr lang="nl-NL" sz="5400" b="1">
                <a:solidFill>
                  <a:srgbClr val="FF0000"/>
                </a:solidFill>
                <a:latin typeface="Times New Roman" pitchFamily="18" charset="0"/>
                <a:cs typeface="Times New Roman" pitchFamily="18" charset="0"/>
              </a:rPr>
              <a:t>Bài </a:t>
            </a:r>
            <a:r>
              <a:rPr lang="nl-NL" sz="5400" b="1" smtClean="0">
                <a:solidFill>
                  <a:srgbClr val="FF0000"/>
                </a:solidFill>
                <a:latin typeface="Times New Roman" pitchFamily="18" charset="0"/>
                <a:cs typeface="Times New Roman" pitchFamily="18" charset="0"/>
              </a:rPr>
              <a:t>19: SÔNG HƯƠNG (tiết </a:t>
            </a:r>
            <a:r>
              <a:rPr lang="nl-NL" sz="5400" b="1" smtClean="0">
                <a:solidFill>
                  <a:srgbClr val="FF0000"/>
                </a:solidFill>
                <a:latin typeface="Times New Roman" pitchFamily="18" charset="0"/>
                <a:cs typeface="Times New Roman" pitchFamily="18" charset="0"/>
              </a:rPr>
              <a:t>1,2)</a:t>
            </a:r>
            <a:endParaRPr lang="en-US" sz="5400" dirty="0">
              <a:solidFill>
                <a:srgbClr val="FF0000"/>
              </a:solidFill>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9223274"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a:t>
            </a:r>
            <a:r>
              <a:rPr lang="en-US" sz="3600" b="1">
                <a:solidFill>
                  <a:srgbClr val="0000CC"/>
                </a:solidFill>
                <a:latin typeface="Times New Roman" pitchFamily="18" charset="0"/>
                <a:cs typeface="Times New Roman" pitchFamily="18" charset="0"/>
              </a:rPr>
              <a:t>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0" name="Group 19"/>
          <p:cNvGrpSpPr/>
          <p:nvPr/>
        </p:nvGrpSpPr>
        <p:grpSpPr>
          <a:xfrm>
            <a:off x="6690520" y="4173021"/>
            <a:ext cx="8586330" cy="2989777"/>
            <a:chOff x="6690520" y="4173021"/>
            <a:chExt cx="8586330" cy="2989777"/>
          </a:xfrm>
        </p:grpSpPr>
        <p:pic>
          <p:nvPicPr>
            <p:cNvPr id="2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488796" y="1374745"/>
              <a:ext cx="2989777" cy="858633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376319" y="4845794"/>
              <a:ext cx="7403321" cy="1508105"/>
            </a:xfrm>
            <a:prstGeom prst="rect">
              <a:avLst/>
            </a:prstGeom>
          </p:spPr>
          <p:txBody>
            <a:bodyPr wrap="square">
              <a:spAutoFit/>
            </a:bodyPr>
            <a:lstStyle/>
            <a:p>
              <a:pPr lvl="0" algn="just">
                <a:lnSpc>
                  <a:spcPct val="115000"/>
                </a:lnSpc>
                <a:defRPr/>
              </a:pPr>
              <a:r>
                <a:rPr lang="nl-NL" sz="4000" b="1" i="1">
                  <a:solidFill>
                    <a:srgbClr val="FF0000"/>
                  </a:solidFill>
                  <a:latin typeface="Times New Roman" panose="02020603050405020304" pitchFamily="18" charset="0"/>
                  <a:ea typeface="Times New Roman" panose="02020603050405020304" pitchFamily="18" charset="0"/>
                </a:rPr>
                <a:t>Bài văn tả vẻ đẹp của bức tranh phong cảnh sông Hương.</a:t>
              </a:r>
              <a:endParaRPr lang="en-US" sz="4000" kern="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endParaRPr>
            </a:p>
          </p:txBody>
        </p:sp>
      </p:grpSp>
      <p:sp>
        <p:nvSpPr>
          <p:cNvPr id="37" name="Text Box 2"/>
          <p:cNvSpPr txBox="1">
            <a:spLocks noChangeArrowheads="1"/>
          </p:cNvSpPr>
          <p:nvPr/>
        </p:nvSpPr>
        <p:spPr bwMode="auto">
          <a:xfrm>
            <a:off x="6209159" y="7647057"/>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4000" b="1" u="sng" smtClean="0">
                <a:solidFill>
                  <a:srgbClr val="FF0000"/>
                </a:solidFill>
                <a:latin typeface="Times New Roman" pitchFamily="18" charset="0"/>
                <a:cs typeface="Times New Roman" pitchFamily="18" charset="0"/>
              </a:rPr>
              <a:t>5. Luyện đọc lại</a:t>
            </a:r>
            <a:endParaRPr lang="en-US" altLang="en-US" sz="4000" b="1" u="sng">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777998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smtClean="0">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6694859"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1</a:t>
            </a:r>
            <a:r>
              <a:rPr lang="en-US" sz="3600" b="1" smtClean="0">
                <a:solidFill>
                  <a:srgbClr val="FF0000"/>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Đoán nội dung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56661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2" name="TIẾNG VIỆT - LỚP 3, KỂ CHUYỆN - SƠN TINH THỦY TINH -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4163" y="2783042"/>
            <a:ext cx="10439400" cy="5877897"/>
          </a:xfrm>
          <a:prstGeom prst="rect">
            <a:avLst/>
          </a:prstGeom>
        </p:spPr>
      </p:pic>
      <p:sp>
        <p:nvSpPr>
          <p:cNvPr id="19" name="Rectangle 18"/>
          <p:cNvSpPr/>
          <p:nvPr/>
        </p:nvSpPr>
        <p:spPr>
          <a:xfrm>
            <a:off x="1661319" y="1905000"/>
            <a:ext cx="2955815"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2. </a:t>
            </a:r>
            <a:r>
              <a:rPr lang="en-US" sz="3600" b="1" smtClean="0">
                <a:solidFill>
                  <a:srgbClr val="FF0000"/>
                </a:solidFill>
                <a:latin typeface="Times New Roman" pitchFamily="18" charset="0"/>
                <a:cs typeface="Times New Roman" pitchFamily="18" charset="0"/>
              </a:rPr>
              <a:t>Nghe kể</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35573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smtClean="0">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12893140"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2. </a:t>
            </a:r>
            <a:r>
              <a:rPr lang="en-US" sz="3600" b="1" smtClean="0">
                <a:solidFill>
                  <a:srgbClr val="FF0000"/>
                </a:solidFill>
                <a:latin typeface="Times New Roman" pitchFamily="18" charset="0"/>
                <a:cs typeface="Times New Roman" pitchFamily="18" charset="0"/>
              </a:rPr>
              <a:t>Kể lại từng đoạn của câu chuyện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45824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127902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ÀN CẢNH SÔNG HƯƠNG THƠ M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719" y="372110"/>
            <a:ext cx="15087600" cy="8425570"/>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3435" y="2828092"/>
            <a:ext cx="13966284" cy="1323439"/>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Đọc diễn cảm, nhấn giọng ở những từ ngữ giàu sức gợi tả, </a:t>
            </a:r>
            <a:r>
              <a:rPr lang="en-US" sz="4000" b="1">
                <a:solidFill>
                  <a:srgbClr val="0000CC"/>
                </a:solidFill>
                <a:latin typeface="Times New Roman" pitchFamily="18" charset="0"/>
                <a:cs typeface="Times New Roman" pitchFamily="18" charset="0"/>
              </a:rPr>
              <a:t>gợi </a:t>
            </a:r>
            <a:r>
              <a:rPr lang="en-US" sz="4000" b="1" smtClean="0">
                <a:solidFill>
                  <a:srgbClr val="0000CC"/>
                </a:solidFill>
                <a:latin typeface="Times New Roman" pitchFamily="18" charset="0"/>
                <a:cs typeface="Times New Roman" pitchFamily="18" charset="0"/>
              </a:rPr>
              <a:t>cảm</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3016210"/>
          </a:xfrm>
          <a:prstGeom prst="rect">
            <a:avLst/>
          </a:prstGeom>
        </p:spPr>
        <p:txBody>
          <a:bodyPr wrap="square">
            <a:spAutoFit/>
          </a:bodyPr>
          <a:lstStyle/>
          <a:p>
            <a:r>
              <a:rPr lang="en-US" sz="3800" b="1" smtClean="0">
                <a:solidFill>
                  <a:srgbClr val="0000CC"/>
                </a:solidFill>
                <a:latin typeface="Times New Roman" pitchFamily="18" charset="0"/>
                <a:cs typeface="Times New Roman" pitchFamily="18" charset="0"/>
              </a:rPr>
              <a:t>+ </a:t>
            </a:r>
            <a:r>
              <a:rPr lang="en-US" sz="3800" b="1" smtClean="0">
                <a:solidFill>
                  <a:srgbClr val="0000CC"/>
                </a:solidFill>
                <a:latin typeface="Times New Roman" pitchFamily="18" charset="0"/>
                <a:cs typeface="Times New Roman" pitchFamily="18" charset="0"/>
              </a:rPr>
              <a:t>Đoạn 1: </a:t>
            </a:r>
            <a:r>
              <a:rPr lang="en-US" sz="3800" b="1" smtClean="0">
                <a:solidFill>
                  <a:srgbClr val="0000CC"/>
                </a:solidFill>
                <a:latin typeface="Times New Roman" pitchFamily="18" charset="0"/>
                <a:cs typeface="Times New Roman" pitchFamily="18" charset="0"/>
              </a:rPr>
              <a:t>Từ </a:t>
            </a:r>
            <a:r>
              <a:rPr lang="en-US" sz="3800" b="1" dirty="0" err="1" smtClean="0">
                <a:solidFill>
                  <a:srgbClr val="0000CC"/>
                </a:solidFill>
                <a:latin typeface="Times New Roman" pitchFamily="18" charset="0"/>
                <a:cs typeface="Times New Roman" pitchFamily="18" charset="0"/>
              </a:rPr>
              <a:t>đầu</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xương bồ.</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a:t>
            </a:r>
            <a:r>
              <a:rPr lang="en-US" sz="3800" b="1" smtClean="0">
                <a:solidFill>
                  <a:srgbClr val="0000CC"/>
                </a:solidFill>
                <a:latin typeface="Times New Roman" pitchFamily="18" charset="0"/>
                <a:cs typeface="Times New Roman" pitchFamily="18" charset="0"/>
              </a:rPr>
              <a:t>Đoạn </a:t>
            </a:r>
            <a:r>
              <a:rPr lang="en-US" sz="3800" b="1" smtClean="0">
                <a:solidFill>
                  <a:srgbClr val="0000CC"/>
                </a:solidFill>
                <a:latin typeface="Times New Roman" pitchFamily="18" charset="0"/>
                <a:cs typeface="Times New Roman" pitchFamily="18" charset="0"/>
              </a:rPr>
              <a:t>2</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thảm cỏ.</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Đoạn 3</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phố phường.</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Đoạn 4</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đến</a:t>
            </a:r>
            <a:r>
              <a:rPr lang="en-US" sz="3800" b="1">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dát vàng</a:t>
            </a:r>
            <a:r>
              <a:rPr lang="en-US" sz="3800" b="1" smtClean="0">
                <a:solidFill>
                  <a:srgbClr val="0000CC"/>
                </a:solidFill>
                <a:latin typeface="Times New Roman" pitchFamily="18" charset="0"/>
                <a:cs typeface="Times New Roman" pitchFamily="18" charset="0"/>
              </a:rPr>
              <a:t>.</a:t>
            </a:r>
            <a:endParaRPr lang="en-US" sz="3800" b="1" dirty="0" smtClean="0">
              <a:solidFill>
                <a:srgbClr val="0000CC"/>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Đoạn </a:t>
            </a:r>
            <a:r>
              <a:rPr lang="en-US" sz="3800" b="1" smtClean="0">
                <a:solidFill>
                  <a:srgbClr val="0000CC"/>
                </a:solidFill>
                <a:latin typeface="Times New Roman" pitchFamily="18" charset="0"/>
                <a:cs typeface="Times New Roman" pitchFamily="18" charset="0"/>
              </a:rPr>
              <a:t>5: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lại</a:t>
            </a:r>
            <a:r>
              <a:rPr lang="en-US" sz="3800" b="1"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Hướng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dẫn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đọc</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63435" y="4495800"/>
            <a:ext cx="4191000" cy="677108"/>
            <a:chOff x="1557488" y="2267608"/>
            <a:chExt cx="3733800" cy="677108"/>
          </a:xfrm>
        </p:grpSpPr>
        <p:sp>
          <p:nvSpPr>
            <p:cNvPr id="23" name="Rectangle 22"/>
            <p:cNvSpPr/>
            <p:nvPr/>
          </p:nvSpPr>
          <p:spPr>
            <a:xfrm>
              <a:off x="1557488" y="2267608"/>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a:solidFill>
                    <a:srgbClr val="FF0066"/>
                  </a:solidFill>
                  <a:latin typeface="Times New Roman" pitchFamily="18" charset="0"/>
                  <a:cs typeface="Times New Roman" pitchFamily="18" charset="0"/>
                </a:rPr>
                <a:t>Chia </a:t>
              </a:r>
              <a:r>
                <a:rPr lang="en-US" sz="3800" b="1" smtClean="0">
                  <a:solidFill>
                    <a:srgbClr val="FF0066"/>
                  </a:solidFill>
                  <a:latin typeface="Times New Roman" pitchFamily="18" charset="0"/>
                  <a:cs typeface="Times New Roman" pitchFamily="18" charset="0"/>
                </a:rPr>
                <a:t>đoạn</a:t>
              </a:r>
              <a:r>
                <a:rPr lang="en-US" sz="3800" b="1"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4" name="Straight Connector 23"/>
            <p:cNvCxnSpPr/>
            <p:nvPr/>
          </p:nvCxnSpPr>
          <p:spPr>
            <a:xfrm>
              <a:off x="1673234" y="2866346"/>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25655"/>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828800"/>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6" name="Rectangle 5"/>
          <p:cNvSpPr/>
          <p:nvPr/>
        </p:nvSpPr>
        <p:spPr>
          <a:xfrm>
            <a:off x="1557621" y="2694781"/>
            <a:ext cx="12790681"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7" name="Rectangle 6"/>
          <p:cNvSpPr/>
          <p:nvPr/>
        </p:nvSpPr>
        <p:spPr>
          <a:xfrm>
            <a:off x="1588259" y="3343850"/>
            <a:ext cx="13865259" cy="1754326"/>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a:t>
            </a:r>
            <a:r>
              <a:rPr lang="en-US" sz="3600" b="1">
                <a:solidFill>
                  <a:srgbClr val="0000CC"/>
                </a:solidFill>
                <a:latin typeface="Times New Roman" pitchFamily="18" charset="0"/>
                <a:cs typeface="Times New Roman" pitchFamily="18" charset="0"/>
              </a:rPr>
              <a:t>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Rectangle 18"/>
          <p:cNvSpPr/>
          <p:nvPr/>
        </p:nvSpPr>
        <p:spPr>
          <a:xfrm>
            <a:off x="1588419" y="5209381"/>
            <a:ext cx="2744662" cy="646331"/>
          </a:xfrm>
          <a:prstGeom prst="rect">
            <a:avLst/>
          </a:prstGeom>
        </p:spPr>
        <p:txBody>
          <a:bodyPr wrap="none">
            <a:spAutoFit/>
          </a:bodyPr>
          <a:lstStyle/>
          <a:p>
            <a:r>
              <a:rPr lang="en-US" sz="3600" b="1" i="1" u="sng" smtClean="0">
                <a:solidFill>
                  <a:srgbClr val="FF0000"/>
                </a:solidFill>
                <a:latin typeface="Times New Roman" pitchFamily="18" charset="0"/>
                <a:cs typeface="Times New Roman" pitchFamily="18" charset="0"/>
              </a:rPr>
              <a:t>Giải nghĩa từ</a:t>
            </a:r>
            <a:endParaRPr lang="en-US" sz="3600" b="1" u="sng">
              <a:solidFill>
                <a:srgbClr val="0000CC"/>
              </a:solidFill>
              <a:latin typeface="Times New Roman" pitchFamily="18" charset="0"/>
              <a:cs typeface="Times New Roman" pitchFamily="18" charset="0"/>
            </a:endParaRPr>
          </a:p>
        </p:txBody>
      </p:sp>
      <p:sp>
        <p:nvSpPr>
          <p:cNvPr id="8" name="Rectangle 7"/>
          <p:cNvSpPr/>
          <p:nvPr/>
        </p:nvSpPr>
        <p:spPr>
          <a:xfrm>
            <a:off x="1618582" y="5886489"/>
            <a:ext cx="13422217" cy="646331"/>
          </a:xfrm>
          <a:prstGeom prst="rect">
            <a:avLst/>
          </a:prstGeom>
        </p:spPr>
        <p:txBody>
          <a:bodyPr wrap="square">
            <a:spAutoFit/>
          </a:bodyPr>
          <a:lstStyle/>
          <a:p>
            <a:pPr marL="0" lvl="1" indent="0"/>
            <a:r>
              <a:rPr lang="en-US"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Huế:</a:t>
            </a:r>
            <a:r>
              <a:rPr lang="en-US" sz="3600" b="1" smtClean="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Thành </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phố trực thuộc tỉnh </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Thừa </a:t>
            </a:r>
            <a:r>
              <a:rPr lang="en-US" sz="3600" b="1" smtClean="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Thiên - </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618582" y="6523652"/>
            <a:ext cx="13834937"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Thạch xương bồ: </a:t>
            </a:r>
            <a:r>
              <a:rPr lang="en-US" sz="3600" b="1" smtClean="0">
                <a:solidFill>
                  <a:srgbClr val="0000CC"/>
                </a:solidFill>
                <a:latin typeface="Times New Roman" pitchFamily="18" charset="0"/>
                <a:cs typeface="Times New Roman" pitchFamily="18" charset="0"/>
              </a:rPr>
              <a:t>Loài </a:t>
            </a:r>
            <a:r>
              <a:rPr lang="en-US" sz="3600" b="1">
                <a:solidFill>
                  <a:srgbClr val="0000CC"/>
                </a:solidFill>
                <a:latin typeface="Times New Roman" pitchFamily="18" charset="0"/>
                <a:cs typeface="Times New Roman" pitchFamily="18" charset="0"/>
              </a:rPr>
              <a:t>cỏ có hoa màu trắng và hương thơm dìu dịu, dùng để chữa ho, cảm lạnh,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618582" y="7723981"/>
            <a:ext cx="13834937" cy="646331"/>
          </a:xfrm>
          <a:prstGeom prst="rect">
            <a:avLst/>
          </a:prstGeom>
        </p:spPr>
        <p:txBody>
          <a:bodyPr wrap="square">
            <a:spAutoFit/>
          </a:bodyPr>
          <a:lstStyle/>
          <a:p>
            <a:pPr>
              <a:defRPr/>
            </a:pPr>
            <a:r>
              <a:rPr lang="en-US" sz="3600" b="1" smtClean="0">
                <a:solidFill>
                  <a:srgbClr val="FF0000"/>
                </a:solidFill>
                <a:latin typeface="Times New Roman" pitchFamily="18" charset="0"/>
                <a:cs typeface="Times New Roman" pitchFamily="18" charset="0"/>
              </a:rPr>
              <a:t>Sông Hương: </a:t>
            </a:r>
            <a:r>
              <a:rPr lang="en-US" sz="3600" b="1">
                <a:solidFill>
                  <a:srgbClr val="0000CC"/>
                </a:solidFill>
                <a:latin typeface="Times New Roman" pitchFamily="18" charset="0"/>
                <a:cs typeface="Times New Roman" pitchFamily="18" charset="0"/>
              </a:rPr>
              <a:t>Tên con sông nổi tiếng </a:t>
            </a:r>
            <a:r>
              <a:rPr lang="en-US" sz="3600" b="1">
                <a:solidFill>
                  <a:srgbClr val="0000CC"/>
                </a:solidFill>
                <a:latin typeface="Times New Roman" pitchFamily="18" charset="0"/>
                <a:cs typeface="Times New Roman" pitchFamily="18" charset="0"/>
              </a:rPr>
              <a:t>ở </a:t>
            </a:r>
            <a:r>
              <a:rPr lang="en-US" sz="3600" b="1" smtClean="0">
                <a:solidFill>
                  <a:srgbClr val="0000CC"/>
                </a:solidFill>
                <a:latin typeface="Times New Roman" pitchFamily="18" charset="0"/>
                <a:cs typeface="Times New Roman" pitchFamily="18" charset="0"/>
              </a:rPr>
              <a:t>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22"/>
          <p:cNvSpPr/>
          <p:nvPr/>
        </p:nvSpPr>
        <p:spPr>
          <a:xfrm>
            <a:off x="1588259" y="8318341"/>
            <a:ext cx="13834937" cy="646331"/>
          </a:xfrm>
          <a:prstGeom prst="rect">
            <a:avLst/>
          </a:prstGeom>
        </p:spPr>
        <p:txBody>
          <a:bodyPr wrap="square">
            <a:spAutoFit/>
          </a:bodyPr>
          <a:lstStyle/>
          <a:p>
            <a:pPr>
              <a:defRPr/>
            </a:pPr>
            <a:r>
              <a:rPr lang="en-US" sz="3600" b="1" smtClean="0">
                <a:solidFill>
                  <a:srgbClr val="FF0000"/>
                </a:solidFill>
                <a:latin typeface="Times New Roman" pitchFamily="18" charset="0"/>
                <a:cs typeface="Times New Roman" pitchFamily="18" charset="0"/>
              </a:rPr>
              <a:t>Đặc ân: </a:t>
            </a:r>
            <a:r>
              <a:rPr lang="en-US" sz="3600" b="1" smtClean="0">
                <a:solidFill>
                  <a:srgbClr val="0000CC"/>
                </a:solidFill>
                <a:latin typeface="Times New Roman" pitchFamily="18" charset="0"/>
                <a:cs typeface="Times New Roman" pitchFamily="18" charset="0"/>
              </a:rPr>
              <a:t>Ơn đặc biệt.</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8" grpId="0"/>
      <p:bldP spid="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a:t>
            </a:r>
            <a:r>
              <a:rPr lang="en-US" sz="3600" b="1">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Bài đọc đã giúp em hiểu gì về tên gọi của </a:t>
            </a:r>
            <a:r>
              <a:rPr lang="en-US" sz="3600" b="1">
                <a:solidFill>
                  <a:srgbClr val="FF0000"/>
                </a:solidFill>
                <a:latin typeface="Times New Roman" pitchFamily="18" charset="0"/>
                <a:cs typeface="Times New Roman" pitchFamily="18" charset="0"/>
              </a:rPr>
              <a:t>sông </a:t>
            </a:r>
            <a:r>
              <a:rPr lang="en-US" sz="3600" b="1" smtClean="0">
                <a:solidFill>
                  <a:srgbClr val="FF0000"/>
                </a:solidFill>
                <a:latin typeface="Times New Roman" pitchFamily="18" charset="0"/>
                <a:cs typeface="Times New Roman" pitchFamily="18" charset="0"/>
              </a:rPr>
              <a:t>Hương</a:t>
            </a:r>
            <a:r>
              <a:rPr lang="en-US" sz="3600" b="1"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 Sông Hương là một dòng sông chảy qua một cánh rừng có cỏ thạch xương bồ. Đến mùa, hoa thạch xương bồ nở trắng hai bên bờ, tỏa mùi thơm dịu nhẹ.</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a:t>
            </a:r>
            <a:r>
              <a:rPr lang="en-US" sz="3600" b="1">
                <a:solidFill>
                  <a:srgbClr val="0000CC"/>
                </a:solidFill>
                <a:latin typeface="Times New Roman" pitchFamily="18" charset="0"/>
                <a:cs typeface="Times New Roman" pitchFamily="18" charset="0"/>
              </a:rPr>
              <a:t>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5330086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2: </a:t>
            </a:r>
            <a:r>
              <a:rPr lang="en-US" sz="3600" b="1">
                <a:solidFill>
                  <a:srgbClr val="FF0000"/>
                </a:solidFill>
                <a:latin typeface="Times New Roman" pitchFamily="18" charset="0"/>
                <a:cs typeface="Times New Roman" pitchFamily="18" charset="0"/>
              </a:rPr>
              <a:t>Tác giả muốn khẳng định điều gì khi nói sông Hương là một bức tranh khổ dài?</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Tác </a:t>
            </a:r>
            <a:r>
              <a:rPr lang="en-US" sz="3600" b="1">
                <a:solidFill>
                  <a:srgbClr val="0000CC"/>
                </a:solidFill>
                <a:latin typeface="Times New Roman" pitchFamily="18" charset="0"/>
                <a:cs typeface="Times New Roman" pitchFamily="18" charset="0"/>
              </a:rPr>
              <a:t>giả muốn khẳng </a:t>
            </a:r>
            <a:r>
              <a:rPr lang="en-US" sz="3600" b="1">
                <a:solidFill>
                  <a:srgbClr val="0000CC"/>
                </a:solidFill>
                <a:latin typeface="Times New Roman" pitchFamily="18" charset="0"/>
                <a:cs typeface="Times New Roman" pitchFamily="18" charset="0"/>
              </a:rPr>
              <a:t>định </a:t>
            </a:r>
            <a:r>
              <a:rPr lang="en-US" sz="3600" b="1" smtClean="0">
                <a:solidFill>
                  <a:srgbClr val="0000CC"/>
                </a:solidFill>
                <a:latin typeface="Times New Roman" pitchFamily="18" charset="0"/>
                <a:cs typeface="Times New Roman" pitchFamily="18" charset="0"/>
              </a:rPr>
              <a:t>khi </a:t>
            </a:r>
            <a:r>
              <a:rPr lang="en-US" sz="3600" b="1">
                <a:solidFill>
                  <a:srgbClr val="0000CC"/>
                </a:solidFill>
                <a:latin typeface="Times New Roman" pitchFamily="18" charset="0"/>
                <a:cs typeface="Times New Roman" pitchFamily="18" charset="0"/>
              </a:rPr>
              <a:t>nói sông Hương là một bức tranh phong cảnh gồm nhiều khúc, đoạn mà mỗi khúc </a:t>
            </a:r>
            <a:r>
              <a:rPr lang="en-US" sz="3600" b="1">
                <a:solidFill>
                  <a:srgbClr val="0000CC"/>
                </a:solidFill>
                <a:latin typeface="Times New Roman" pitchFamily="18" charset="0"/>
                <a:cs typeface="Times New Roman" pitchFamily="18" charset="0"/>
              </a:rPr>
              <a:t>đoạn </a:t>
            </a:r>
            <a:r>
              <a:rPr lang="en-US" sz="3600" b="1" smtClean="0">
                <a:solidFill>
                  <a:srgbClr val="0000CC"/>
                </a:solidFill>
                <a:latin typeface="Times New Roman" pitchFamily="18" charset="0"/>
                <a:cs typeface="Times New Roman" pitchFamily="18" charset="0"/>
              </a:rPr>
              <a:t>là đều </a:t>
            </a:r>
            <a:r>
              <a:rPr lang="en-US" sz="3600" b="1">
                <a:solidFill>
                  <a:srgbClr val="0000CC"/>
                </a:solidFill>
                <a:latin typeface="Times New Roman" pitchFamily="18" charset="0"/>
                <a:cs typeface="Times New Roman" pitchFamily="18" charset="0"/>
              </a:rPr>
              <a:t>có vẻ đẹp riêng </a:t>
            </a:r>
            <a:r>
              <a:rPr lang="en-US" sz="3600" b="1">
                <a:solidFill>
                  <a:srgbClr val="0000CC"/>
                </a:solidFill>
                <a:latin typeface="Times New Roman" pitchFamily="18" charset="0"/>
                <a:cs typeface="Times New Roman" pitchFamily="18" charset="0"/>
              </a:rPr>
              <a:t>của </a:t>
            </a:r>
            <a:r>
              <a:rPr lang="en-US" sz="3600" b="1" smtClean="0">
                <a:solidFill>
                  <a:srgbClr val="0000CC"/>
                </a:solidFill>
                <a:latin typeface="Times New Roman" pitchFamily="18" charset="0"/>
                <a:cs typeface="Times New Roman" pitchFamily="18" charset="0"/>
              </a:rPr>
              <a:t>nó.</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a:t>
            </a:r>
            <a:r>
              <a:rPr lang="en-US" sz="3600" b="1">
                <a:solidFill>
                  <a:srgbClr val="0000CC"/>
                </a:solidFill>
                <a:latin typeface="Times New Roman" pitchFamily="18" charset="0"/>
                <a:cs typeface="Times New Roman" pitchFamily="18" charset="0"/>
              </a:rPr>
              <a:t>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0458627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3: </a:t>
            </a:r>
            <a:r>
              <a:rPr lang="en-US" sz="3600" b="1">
                <a:solidFill>
                  <a:srgbClr val="FF0000"/>
                </a:solidFill>
                <a:latin typeface="Times New Roman" pitchFamily="18" charset="0"/>
                <a:cs typeface="Times New Roman" pitchFamily="18" charset="0"/>
              </a:rPr>
              <a:t>Màu sắc của sông Hương thay đổi như thế nào? Vì sao có sự thay đổi như vậy?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3970318"/>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Màu sắc của sông Hương có sự thay đổi khi hè đến và vào những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a:t>
            </a:r>
            <a:r>
              <a:rPr lang="en-US" sz="3600" b="1">
                <a:solidFill>
                  <a:srgbClr val="0000CC"/>
                </a:solidFill>
                <a:latin typeface="Times New Roman" pitchFamily="18" charset="0"/>
                <a:cs typeface="Times New Roman" pitchFamily="18" charset="0"/>
              </a:rPr>
              <a:t>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911603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4: </a:t>
            </a:r>
            <a:r>
              <a:rPr lang="en-US" sz="3600" b="1">
                <a:solidFill>
                  <a:srgbClr val="FF0000"/>
                </a:solidFill>
                <a:latin typeface="Times New Roman" pitchFamily="18" charset="0"/>
                <a:cs typeface="Times New Roman" pitchFamily="18" charset="0"/>
              </a:rPr>
              <a:t>Vì sao nói “ sông Hương là một đặc ân của thiên nhiên dành tặng </a:t>
            </a:r>
            <a:r>
              <a:rPr lang="en-US" sz="3600" b="1">
                <a:solidFill>
                  <a:srgbClr val="FF0000"/>
                </a:solidFill>
                <a:latin typeface="Times New Roman" pitchFamily="18" charset="0"/>
                <a:cs typeface="Times New Roman" pitchFamily="18" charset="0"/>
              </a:rPr>
              <a:t>cho </a:t>
            </a:r>
            <a:r>
              <a:rPr lang="en-US" sz="3600" b="1" smtClean="0">
                <a:solidFill>
                  <a:srgbClr val="FF0000"/>
                </a:solidFill>
                <a:latin typeface="Times New Roman" pitchFamily="18" charset="0"/>
                <a:cs typeface="Times New Roman" pitchFamily="18" charset="0"/>
              </a:rPr>
              <a:t>Huế?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862322"/>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Vì </a:t>
            </a:r>
            <a:r>
              <a:rPr lang="nl-NL" sz="3600" b="1">
                <a:solidFill>
                  <a:srgbClr val="0000CC"/>
                </a:solidFill>
                <a:latin typeface="Times New Roman" pitchFamily="18" charset="0"/>
                <a:cs typeface="Times New Roman" pitchFamily="18" charset="0"/>
              </a:rPr>
              <a:t>sông Hương làm cho không khí thành phố trở nên trong lành hơn, làm tan biến những sự ồn ào của chợ búa, tạo cho thành phố một vẻ đẹp êm </a:t>
            </a:r>
            <a:r>
              <a:rPr lang="nl-NL" sz="3600" b="1">
                <a:solidFill>
                  <a:srgbClr val="0000CC"/>
                </a:solidFill>
                <a:latin typeface="Times New Roman" pitchFamily="18" charset="0"/>
                <a:cs typeface="Times New Roman" pitchFamily="18" charset="0"/>
              </a:rPr>
              <a:t>đềm</a:t>
            </a:r>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Vì sông Hương làm cho thành phố Huế trở nên thơ mộng hơn, đẹp hơn</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a:t>
            </a:r>
            <a:r>
              <a:rPr lang="en-US" sz="3600" b="1">
                <a:solidFill>
                  <a:srgbClr val="0000CC"/>
                </a:solidFill>
                <a:latin typeface="Times New Roman" pitchFamily="18" charset="0"/>
                <a:cs typeface="Times New Roman" pitchFamily="18" charset="0"/>
              </a:rPr>
              <a:t>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3799355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5: </a:t>
            </a:r>
            <a:r>
              <a:rPr lang="en-US" sz="3600" b="1">
                <a:solidFill>
                  <a:srgbClr val="FF0000"/>
                </a:solidFill>
                <a:latin typeface="Times New Roman" pitchFamily="18" charset="0"/>
                <a:cs typeface="Times New Roman" pitchFamily="18" charset="0"/>
              </a:rPr>
              <a:t>Em thích nhất hình ảnh nào trong bài? Vì sao?</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Những đêm trăng sáng, dòng sông là một đường trăng lung linh dát vàng vì câu văn cho thấy vẻ đẹp thơ mộng của dòng sông vào những đêm trăng.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a:t>
            </a:r>
            <a:r>
              <a:rPr lang="en-US" sz="3600" b="1">
                <a:solidFill>
                  <a:srgbClr val="0000CC"/>
                </a:solidFill>
                <a:latin typeface="Times New Roman" pitchFamily="18" charset="0"/>
                <a:cs typeface="Times New Roman" pitchFamily="18" charset="0"/>
              </a:rPr>
              <a:t>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9953270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9712</TotalTime>
  <Words>1253</Words>
  <Application>Microsoft Office PowerPoint</Application>
  <PresentationFormat>Custom</PresentationFormat>
  <Paragraphs>103</Paragraphs>
  <Slides>14</Slides>
  <Notes>1</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1109</cp:revision>
  <dcterms:created xsi:type="dcterms:W3CDTF">2008-09-09T22:52:10Z</dcterms:created>
  <dcterms:modified xsi:type="dcterms:W3CDTF">2022-08-16T10:48:18Z</dcterms:modified>
</cp:coreProperties>
</file>