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7" r:id="rId2"/>
    <p:sldId id="408" r:id="rId3"/>
    <p:sldId id="441" r:id="rId4"/>
    <p:sldId id="442" r:id="rId5"/>
    <p:sldId id="443" r:id="rId6"/>
    <p:sldId id="340"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3399"/>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273370"/>
            <a:ext cx="13465152"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22: SỰ TÍCH ÔNG ĐÙNG BÀ ĐÙNG (T4</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0198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05519" y="5507772"/>
            <a:ext cx="3167858" cy="269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604308" y="200317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73185" y="2895600"/>
            <a:ext cx="13575534" cy="1323439"/>
          </a:xfrm>
          <a:prstGeom prst="rect">
            <a:avLst/>
          </a:prstGeom>
        </p:spPr>
        <p:txBody>
          <a:bodyPr wrap="square">
            <a:spAutoFit/>
          </a:bodyPr>
          <a:lstStyle/>
          <a:p>
            <a:pPr algn="just"/>
            <a:r>
              <a:rPr lang="en-US" sz="3800" b="1" dirty="0" smtClean="0">
                <a:solidFill>
                  <a:srgbClr val="FF0000"/>
                </a:solidFill>
                <a:latin typeface="Times New Roman" pitchFamily="18" charset="0"/>
                <a:cs typeface="Times New Roman" pitchFamily="18" charset="0"/>
              </a:rPr>
              <a:t>Bài 1. </a:t>
            </a:r>
            <a:r>
              <a:rPr lang="nl-NL" sz="4000" b="1" dirty="0">
                <a:solidFill>
                  <a:srgbClr val="FF0000"/>
                </a:solidFill>
                <a:latin typeface="Times New Roman" pitchFamily="18" charset="0"/>
                <a:cs typeface="Times New Roman" pitchFamily="18" charset="0"/>
              </a:rPr>
              <a:t>Trao đổi cùng bạn về một nhân vật </a:t>
            </a:r>
            <a:r>
              <a:rPr lang="nl-NL" sz="4000" b="1">
                <a:solidFill>
                  <a:srgbClr val="FF0000"/>
                </a:solidFill>
                <a:latin typeface="Times New Roman" pitchFamily="18" charset="0"/>
                <a:cs typeface="Times New Roman" pitchFamily="18" charset="0"/>
              </a:rPr>
              <a:t>em </a:t>
            </a:r>
            <a:r>
              <a:rPr lang="nl-NL" sz="4000" b="1" smtClean="0">
                <a:solidFill>
                  <a:srgbClr val="FF0000"/>
                </a:solidFill>
                <a:latin typeface="Times New Roman" pitchFamily="18" charset="0"/>
                <a:cs typeface="Times New Roman" pitchFamily="18" charset="0"/>
              </a:rPr>
              <a:t>thích câu chuyện đẫ đọc, đã nghe</a:t>
            </a:r>
            <a:endParaRPr lang="en-US" sz="3800" b="1" dirty="0">
              <a:solidFill>
                <a:srgbClr val="FF0000"/>
              </a:solidFill>
              <a:latin typeface="Times New Roman" pitchFamily="18" charset="0"/>
              <a:cs typeface="Times New Roman" pitchFamily="18" charset="0"/>
            </a:endParaRPr>
          </a:p>
        </p:txBody>
      </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Bài </a:t>
            </a:r>
            <a:r>
              <a:rPr lang="en-GB" sz="3600" b="1" smtClean="0">
                <a:solidFill>
                  <a:srgbClr val="0000CC"/>
                </a:solidFill>
                <a:latin typeface="Times New Roman" pitchFamily="18" charset="0"/>
                <a:cs typeface="Times New Roman" pitchFamily="18" charset="0"/>
              </a:rPr>
              <a:t>22: SỰ TÍCH ÔNG ĐÙNG BÀ ĐÙNG (T4</a:t>
            </a:r>
            <a:r>
              <a:rPr lang="en-GB" sz="3600" b="1" dirty="0" smtClean="0">
                <a:solidFill>
                  <a:srgbClr val="0000CC"/>
                </a:solidFill>
                <a:latin typeface="Times New Roman" pitchFamily="18" charset="0"/>
                <a:cs typeface="Times New Roman" pitchFamily="18" charset="0"/>
              </a:rPr>
              <a:t>)</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2" t="28448" r="18319" b="60159"/>
          <a:stretch/>
        </p:blipFill>
        <p:spPr bwMode="auto">
          <a:xfrm>
            <a:off x="1533192" y="4495800"/>
            <a:ext cx="13615527" cy="301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631816" y="7772400"/>
            <a:ext cx="13745503" cy="707886"/>
          </a:xfrm>
          <a:prstGeom prst="rect">
            <a:avLst/>
          </a:prstGeom>
        </p:spPr>
        <p:txBody>
          <a:bodyPr wrap="square">
            <a:spAutoFit/>
          </a:bodyPr>
          <a:lstStyle/>
          <a:p>
            <a:pPr algn="just"/>
            <a:r>
              <a:rPr lang="en-US" sz="3800" b="1" smtClean="0">
                <a:solidFill>
                  <a:srgbClr val="FF0000"/>
                </a:solidFill>
                <a:latin typeface="Times New Roman" pitchFamily="18" charset="0"/>
                <a:cs typeface="Times New Roman" pitchFamily="18" charset="0"/>
              </a:rPr>
              <a:t>Bài </a:t>
            </a:r>
            <a:r>
              <a:rPr lang="en-US" sz="3800" b="1" dirty="0" smtClean="0">
                <a:solidFill>
                  <a:srgbClr val="FF0000"/>
                </a:solidFill>
                <a:latin typeface="Times New Roman" pitchFamily="18" charset="0"/>
                <a:cs typeface="Times New Roman" pitchFamily="18" charset="0"/>
              </a:rPr>
              <a:t>2. </a:t>
            </a:r>
            <a:r>
              <a:rPr lang="nl-NL" sz="4000" b="1" dirty="0">
                <a:solidFill>
                  <a:srgbClr val="FF0000"/>
                </a:solidFill>
                <a:latin typeface="Times New Roman" pitchFamily="18" charset="0"/>
                <a:cs typeface="Times New Roman" pitchFamily="18" charset="0"/>
              </a:rPr>
              <a:t>Viết 2-3 câu nêu lí do em yêu thích nhân vật.</a:t>
            </a:r>
            <a:endParaRPr lang="en-US" sz="3800" b="1" dirty="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604308" y="200317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tập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398347" y="2066092"/>
            <a:ext cx="5192083" cy="677108"/>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Đọc truyện THẦN SẮT</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Bài </a:t>
            </a:r>
            <a:r>
              <a:rPr lang="en-GB" sz="3600" b="1" smtClean="0">
                <a:solidFill>
                  <a:srgbClr val="0000CC"/>
                </a:solidFill>
                <a:latin typeface="Times New Roman" pitchFamily="18" charset="0"/>
                <a:cs typeface="Times New Roman" pitchFamily="18" charset="0"/>
              </a:rPr>
              <a:t>22: SỰ TÍCH ÔNG ĐÙNG BÀ ĐÙNG (T4</a:t>
            </a:r>
            <a:r>
              <a:rPr lang="en-GB" sz="3600" b="1" dirty="0" smtClean="0">
                <a:solidFill>
                  <a:srgbClr val="0000CC"/>
                </a:solidFill>
                <a:latin typeface="Times New Roman" pitchFamily="18" charset="0"/>
                <a:cs typeface="Times New Roman" pitchFamily="18" charset="0"/>
              </a:rPr>
              <a:t>)</a:t>
            </a:r>
          </a:p>
        </p:txBody>
      </p:sp>
      <p:sp>
        <p:nvSpPr>
          <p:cNvPr id="3" name="Rectangle 2"/>
          <p:cNvSpPr/>
          <p:nvPr/>
        </p:nvSpPr>
        <p:spPr>
          <a:xfrm>
            <a:off x="518319" y="3095685"/>
            <a:ext cx="15316200" cy="4524315"/>
          </a:xfrm>
          <a:prstGeom prst="rect">
            <a:avLst/>
          </a:prstGeom>
        </p:spPr>
        <p:txBody>
          <a:bodyPr wrap="square">
            <a:spAutoFit/>
          </a:bodyPr>
          <a:lstStyle/>
          <a:p>
            <a:pPr indent="457200" algn="just"/>
            <a:r>
              <a:rPr lang="vi-VN" sz="3200">
                <a:solidFill>
                  <a:srgbClr val="0000CC"/>
                </a:solidFill>
              </a:rPr>
              <a:t>Xưa có anh nông dân một mình sống ở cái lều ven rừng. Anh không có một tấc sắt nên làm ăn rất vất vả. Anh chặt củi bằng đá, đẽo cây bằng gỗ, đào hố tra bắp bằng đầu que. Khổ sở hết chỗ nói, thế mà nghèo vẫn hoàn </a:t>
            </a:r>
            <a:r>
              <a:rPr lang="vi-VN" sz="3200">
                <a:solidFill>
                  <a:srgbClr val="0000CC"/>
                </a:solidFill>
              </a:rPr>
              <a:t>nghèo</a:t>
            </a:r>
            <a:r>
              <a:rPr lang="vi-VN" sz="3200" smtClean="0">
                <a:solidFill>
                  <a:srgbClr val="0000CC"/>
                </a:solidFill>
              </a:rPr>
              <a:t>.</a:t>
            </a:r>
            <a:r>
              <a:rPr lang="vi-VN" sz="3200">
                <a:solidFill>
                  <a:srgbClr val="0000CC"/>
                </a:solidFill>
              </a:rPr>
              <a:t/>
            </a:r>
            <a:br>
              <a:rPr lang="vi-VN" sz="3200">
                <a:solidFill>
                  <a:srgbClr val="0000CC"/>
                </a:solidFill>
              </a:rPr>
            </a:br>
            <a:r>
              <a:rPr lang="vi-VN" sz="3200">
                <a:solidFill>
                  <a:srgbClr val="0000CC"/>
                </a:solidFill>
              </a:rPr>
              <a:t>Anh khổ quá nên người xấu xí đến nỗi con gái thấy anh không thèm nhìn mặt, trẻ con thấy anh vội chạy đi xa, người già thấy anh chỉ biết ôm mặt </a:t>
            </a:r>
            <a:r>
              <a:rPr lang="vi-VN" sz="3200">
                <a:solidFill>
                  <a:srgbClr val="0000CC"/>
                </a:solidFill>
              </a:rPr>
              <a:t>khóc</a:t>
            </a:r>
            <a:r>
              <a:rPr lang="vi-VN" sz="3200" smtClean="0">
                <a:solidFill>
                  <a:srgbClr val="0000CC"/>
                </a:solidFill>
              </a:rPr>
              <a:t>.</a:t>
            </a:r>
            <a:r>
              <a:rPr lang="vi-VN" sz="3200">
                <a:solidFill>
                  <a:srgbClr val="0000CC"/>
                </a:solidFill>
              </a:rPr>
              <a:t/>
            </a:r>
            <a:br>
              <a:rPr lang="vi-VN" sz="3200">
                <a:solidFill>
                  <a:srgbClr val="0000CC"/>
                </a:solidFill>
              </a:rPr>
            </a:br>
            <a:r>
              <a:rPr lang="vi-VN" sz="3200">
                <a:solidFill>
                  <a:srgbClr val="0000CC"/>
                </a:solidFill>
              </a:rPr>
              <a:t>Còn anh, chỉ biết than thở một mình. Chim muông, thú vật thấy cảnh khổ của anh sợ lây sang mình rồi cũng bỏ đi chỗ khác. Khu rừng đã hoang vắng lại càng hoang vắng thêm. Đến con suối róc rách bên lưng đèo cũng không nói với anh những tiếng an ủi mà cứ lặng lẽ trôi </a:t>
            </a:r>
            <a:r>
              <a:rPr lang="vi-VN" sz="3200">
                <a:solidFill>
                  <a:srgbClr val="0000CC"/>
                </a:solidFill>
              </a:rPr>
              <a:t>xuôi</a:t>
            </a:r>
            <a:r>
              <a:rPr lang="vi-VN" sz="3200" smtClean="0">
                <a:solidFill>
                  <a:srgbClr val="0000CC"/>
                </a:solidFill>
              </a:rPr>
              <a:t>.</a:t>
            </a:r>
            <a:endParaRPr lang="vi-VN" sz="3200">
              <a:solidFill>
                <a:srgbClr val="0000CC"/>
              </a:solidFill>
            </a:endParaRPr>
          </a:p>
        </p:txBody>
      </p:sp>
    </p:spTree>
    <p:extLst>
      <p:ext uri="{BB962C8B-B14F-4D97-AF65-F5344CB8AC3E}">
        <p14:creationId xmlns:p14="http://schemas.microsoft.com/office/powerpoint/2010/main" val="13733643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Bài </a:t>
            </a:r>
            <a:r>
              <a:rPr lang="en-GB" sz="3600" b="1" smtClean="0">
                <a:solidFill>
                  <a:srgbClr val="0000CC"/>
                </a:solidFill>
                <a:latin typeface="Times New Roman" pitchFamily="18" charset="0"/>
                <a:cs typeface="Times New Roman" pitchFamily="18" charset="0"/>
              </a:rPr>
              <a:t>22: SỰ TÍCH ÔNG ĐÙNG BÀ ĐÙNG (T4</a:t>
            </a:r>
            <a:r>
              <a:rPr lang="en-GB" sz="3600" b="1" dirty="0" smtClean="0">
                <a:solidFill>
                  <a:srgbClr val="0000CC"/>
                </a:solidFill>
                <a:latin typeface="Times New Roman" pitchFamily="18" charset="0"/>
                <a:cs typeface="Times New Roman" pitchFamily="18" charset="0"/>
              </a:rPr>
              <a:t>)</a:t>
            </a:r>
          </a:p>
        </p:txBody>
      </p:sp>
      <p:sp>
        <p:nvSpPr>
          <p:cNvPr id="3" name="Rectangle 2"/>
          <p:cNvSpPr/>
          <p:nvPr/>
        </p:nvSpPr>
        <p:spPr>
          <a:xfrm>
            <a:off x="746919" y="2209800"/>
            <a:ext cx="14859000" cy="6494085"/>
          </a:xfrm>
          <a:prstGeom prst="rect">
            <a:avLst/>
          </a:prstGeom>
        </p:spPr>
        <p:txBody>
          <a:bodyPr wrap="square">
            <a:spAutoFit/>
          </a:bodyPr>
          <a:lstStyle/>
          <a:p>
            <a:pPr indent="457200" algn="just"/>
            <a:r>
              <a:rPr lang="vi-VN" sz="3200" smtClean="0">
                <a:solidFill>
                  <a:srgbClr val="0000CC"/>
                </a:solidFill>
              </a:rPr>
              <a:t>Một </a:t>
            </a:r>
            <a:r>
              <a:rPr lang="vi-VN" sz="3200">
                <a:solidFill>
                  <a:srgbClr val="0000CC"/>
                </a:solidFill>
              </a:rPr>
              <a:t>hôm anh nằm mơ thấy Bụt hiện lên </a:t>
            </a:r>
            <a:r>
              <a:rPr lang="vi-VN" sz="3200">
                <a:solidFill>
                  <a:srgbClr val="0000CC"/>
                </a:solidFill>
              </a:rPr>
              <a:t>bảo</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 Ngày </a:t>
            </a:r>
            <a:r>
              <a:rPr lang="vi-VN" sz="3200">
                <a:solidFill>
                  <a:srgbClr val="0000CC"/>
                </a:solidFill>
              </a:rPr>
              <a:t>mai con ra cửa thấy có ba người cưỡi ba con ngựa vào xin ngủ trọ thì con cứ cho, đừng ngại gì nhà </a:t>
            </a:r>
            <a:r>
              <a:rPr lang="vi-VN" sz="3200">
                <a:solidFill>
                  <a:srgbClr val="0000CC"/>
                </a:solidFill>
              </a:rPr>
              <a:t>chật</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Quả </a:t>
            </a:r>
            <a:r>
              <a:rPr lang="vi-VN" sz="3200">
                <a:solidFill>
                  <a:srgbClr val="0000CC"/>
                </a:solidFill>
              </a:rPr>
              <a:t>nhiên, chiều hôm sau, anh thấy một người ruổi ngựa đi qua. Người đó mặc áo trắng tinh, cưỡi con ngựa cũng trắng. ánh bạc tỏa ra lạnh toát. Người đó dừng ngựa trước lều hoạnh họe: - "Nhà ngươi có chỗ cho tao trọ, mau thu xếp cho tao!". Anh ngước nhìn nói: - "Lều rách của tôi không có chỗ xứng đáng nên xin ngài đi nơi </a:t>
            </a:r>
            <a:r>
              <a:rPr lang="vi-VN" sz="3200">
                <a:solidFill>
                  <a:srgbClr val="0000CC"/>
                </a:solidFill>
              </a:rPr>
              <a:t>khác</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Lúc </a:t>
            </a:r>
            <a:r>
              <a:rPr lang="vi-VN" sz="3200">
                <a:solidFill>
                  <a:srgbClr val="0000CC"/>
                </a:solidFill>
              </a:rPr>
              <a:t>sau, anh lại thấy một người toàn thân giát vàng chói lọi, cưỡi một con ngựa vàng ì ạch ra dáng bệ vệ đi tới. Hơi nắng làm mây đen kéo đến đằng trước, khí núi lạnh tỏa ra sau nhà, anh sợ quá cũng từ chối không </a:t>
            </a:r>
            <a:r>
              <a:rPr lang="vi-VN" sz="3200">
                <a:solidFill>
                  <a:srgbClr val="0000CC"/>
                </a:solidFill>
              </a:rPr>
              <a:t>cho </a:t>
            </a:r>
            <a:r>
              <a:rPr lang="vi-VN" sz="3200" smtClean="0">
                <a:solidFill>
                  <a:srgbClr val="0000CC"/>
                </a:solidFill>
              </a:rPr>
              <a:t>vào.</a:t>
            </a:r>
            <a:endParaRPr lang="en-US" sz="3200">
              <a:solidFill>
                <a:srgbClr val="0000CC"/>
              </a:solidFill>
            </a:endParaRPr>
          </a:p>
          <a:p>
            <a:pPr indent="457200" algn="just"/>
            <a:r>
              <a:rPr lang="vi-VN" sz="3200" smtClean="0">
                <a:solidFill>
                  <a:srgbClr val="0000CC"/>
                </a:solidFill>
              </a:rPr>
              <a:t>Chiều </a:t>
            </a:r>
            <a:r>
              <a:rPr lang="vi-VN" sz="3200">
                <a:solidFill>
                  <a:srgbClr val="0000CC"/>
                </a:solidFill>
              </a:rPr>
              <a:t>tối đến lúc trăng gần lên, anh thấy một người toàn thân đen, xấu xí nhưng khỏe mạnh, cưỡi con ngựa cũng đen và to lớn lại đến xin </a:t>
            </a:r>
            <a:r>
              <a:rPr lang="vi-VN" sz="3200">
                <a:solidFill>
                  <a:srgbClr val="0000CC"/>
                </a:solidFill>
              </a:rPr>
              <a:t>trọ</a:t>
            </a:r>
            <a:r>
              <a:rPr lang="vi-VN" sz="3200" smtClean="0">
                <a:solidFill>
                  <a:srgbClr val="0000CC"/>
                </a:solidFill>
              </a:rPr>
              <a:t>.</a:t>
            </a:r>
            <a:endParaRPr lang="en-US" sz="3200" smtClean="0">
              <a:solidFill>
                <a:srgbClr val="0000CC"/>
              </a:solidFill>
            </a:endParaRPr>
          </a:p>
        </p:txBody>
      </p:sp>
    </p:spTree>
    <p:extLst>
      <p:ext uri="{BB962C8B-B14F-4D97-AF65-F5344CB8AC3E}">
        <p14:creationId xmlns:p14="http://schemas.microsoft.com/office/powerpoint/2010/main" val="2899612889"/>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519" y="451545"/>
            <a:ext cx="14859000" cy="8463855"/>
          </a:xfrm>
          <a:prstGeom prst="rect">
            <a:avLst/>
          </a:prstGeom>
        </p:spPr>
        <p:txBody>
          <a:bodyPr wrap="square">
            <a:spAutoFit/>
          </a:bodyPr>
          <a:lstStyle/>
          <a:p>
            <a:pPr indent="457200" algn="just"/>
            <a:r>
              <a:rPr lang="vi-VN" sz="3200">
                <a:solidFill>
                  <a:srgbClr val="0000CC"/>
                </a:solidFill>
              </a:rPr>
              <a:t>Vừng trời bỗng đỏ ửng, gió mát thổi lùa hương thơm của núi rừng tới, chim đậu nóc nhà ríu rít. Suối chảy mạnh chồm lên tảng đá như nói: "Mách anh, mách anh cho người nghỉ trọ</a:t>
            </a:r>
            <a:r>
              <a:rPr lang="vi-VN" sz="3200">
                <a:solidFill>
                  <a:srgbClr val="0000CC"/>
                </a:solidFill>
              </a:rPr>
              <a:t>". </a:t>
            </a:r>
            <a:endParaRPr lang="en-US" sz="3200" smtClean="0">
              <a:solidFill>
                <a:srgbClr val="0000CC"/>
              </a:solidFill>
            </a:endParaRPr>
          </a:p>
          <a:p>
            <a:pPr indent="457200" algn="just"/>
            <a:r>
              <a:rPr lang="vi-VN" sz="3200" smtClean="0">
                <a:solidFill>
                  <a:srgbClr val="0000CC"/>
                </a:solidFill>
              </a:rPr>
              <a:t>Anh </a:t>
            </a:r>
            <a:r>
              <a:rPr lang="vi-VN" sz="3200">
                <a:solidFill>
                  <a:srgbClr val="0000CC"/>
                </a:solidFill>
              </a:rPr>
              <a:t>nông dân tự lòng mình thấy vui bèn ưng </a:t>
            </a:r>
            <a:r>
              <a:rPr lang="vi-VN" sz="3200">
                <a:solidFill>
                  <a:srgbClr val="0000CC"/>
                </a:solidFill>
              </a:rPr>
              <a:t>ý</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Nhưng </a:t>
            </a:r>
            <a:r>
              <a:rPr lang="vi-VN" sz="3200">
                <a:solidFill>
                  <a:srgbClr val="0000CC"/>
                </a:solidFill>
              </a:rPr>
              <a:t>lạ quá, sớm hôm sau dậy, anh không thấy người đó và con ngựa đâu cả, mà chỉ thấy ở chỗ ngủ có một cục sắt đen </a:t>
            </a:r>
            <a:r>
              <a:rPr lang="vi-VN" sz="3200">
                <a:solidFill>
                  <a:srgbClr val="0000CC"/>
                </a:solidFill>
              </a:rPr>
              <a:t>sì</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Anh </a:t>
            </a:r>
            <a:r>
              <a:rPr lang="vi-VN" sz="3200">
                <a:solidFill>
                  <a:srgbClr val="0000CC"/>
                </a:solidFill>
              </a:rPr>
              <a:t>mới ngẫm nghĩ đoán rằng hai người đến trước có lẽ là thần bạc, thần vàng. Anh nghĩ tiêng tiếc, nhưng con chim sau nhà hót: "Chả tiếc, chả tiếc" và con thú đầu ngõ kêu: "Cục sắt quý, cục sắt quý </a:t>
            </a:r>
            <a:r>
              <a:rPr lang="vi-VN" sz="3200">
                <a:solidFill>
                  <a:srgbClr val="0000CC"/>
                </a:solidFill>
              </a:rPr>
              <a:t>quý</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Anh </a:t>
            </a:r>
            <a:r>
              <a:rPr lang="vi-VN" sz="3200">
                <a:solidFill>
                  <a:srgbClr val="0000CC"/>
                </a:solidFill>
              </a:rPr>
              <a:t>liền lấy cục sắt mang ra làm cày, làm cuốc, khai phá ruộng nương. Mùa đến, những thảm lúa vàng óng ánh hiện ra. Trên mâm cơm anh ăn là những hạt gạo </a:t>
            </a:r>
            <a:r>
              <a:rPr lang="vi-VN" sz="3200">
                <a:solidFill>
                  <a:srgbClr val="0000CC"/>
                </a:solidFill>
              </a:rPr>
              <a:t>ngọc</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Từ </a:t>
            </a:r>
            <a:r>
              <a:rPr lang="vi-VN" sz="3200">
                <a:solidFill>
                  <a:srgbClr val="0000CC"/>
                </a:solidFill>
              </a:rPr>
              <a:t>đó, nhờ có sắt và làm ăn chăm chỉ, đời sống của anh khá dần </a:t>
            </a:r>
            <a:r>
              <a:rPr lang="vi-VN" sz="3200">
                <a:solidFill>
                  <a:srgbClr val="0000CC"/>
                </a:solidFill>
              </a:rPr>
              <a:t>lên</a:t>
            </a:r>
            <a:r>
              <a:rPr lang="vi-VN" sz="3200" smtClean="0">
                <a:solidFill>
                  <a:srgbClr val="0000CC"/>
                </a:solidFill>
              </a:rPr>
              <a:t>.</a:t>
            </a:r>
            <a:endParaRPr lang="en-US" sz="3200" smtClean="0">
              <a:solidFill>
                <a:srgbClr val="0000CC"/>
              </a:solidFill>
            </a:endParaRPr>
          </a:p>
          <a:p>
            <a:pPr indent="457200" algn="just"/>
            <a:r>
              <a:rPr lang="vi-VN" sz="3200" smtClean="0">
                <a:solidFill>
                  <a:srgbClr val="0000CC"/>
                </a:solidFill>
              </a:rPr>
              <a:t>Con </a:t>
            </a:r>
            <a:r>
              <a:rPr lang="vi-VN" sz="3200">
                <a:solidFill>
                  <a:srgbClr val="0000CC"/>
                </a:solidFill>
              </a:rPr>
              <a:t>gái đi qua nhìn anh vui vẻ, trẻ con thấy anh tíu tít bám xung quanh, người già thấy anh đều mững rỡ. Chim chóc thấy anh ca hót, líu lo, muông thú thấy anh nô đùa trong nắng, và con suối trong rừng kia cũng ngày đêm reo mừng như cuộn thác.</a:t>
            </a:r>
          </a:p>
        </p:txBody>
      </p:sp>
    </p:spTree>
    <p:extLst>
      <p:ext uri="{BB962C8B-B14F-4D97-AF65-F5344CB8AC3E}">
        <p14:creationId xmlns:p14="http://schemas.microsoft.com/office/powerpoint/2010/main" val="350975844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9850</TotalTime>
  <Words>707</Words>
  <Application>Microsoft Office PowerPoint</Application>
  <PresentationFormat>Custom</PresentationFormat>
  <Paragraphs>37</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1081</cp:revision>
  <dcterms:created xsi:type="dcterms:W3CDTF">2008-09-09T22:52:10Z</dcterms:created>
  <dcterms:modified xsi:type="dcterms:W3CDTF">2022-08-17T04:36:45Z</dcterms:modified>
</cp:coreProperties>
</file>