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327" r:id="rId2"/>
    <p:sldId id="427" r:id="rId3"/>
    <p:sldId id="428" r:id="rId4"/>
    <p:sldId id="426" r:id="rId5"/>
    <p:sldId id="436" r:id="rId6"/>
    <p:sldId id="437" r:id="rId7"/>
    <p:sldId id="438" r:id="rId8"/>
    <p:sldId id="439" r:id="rId9"/>
    <p:sldId id="434" r:id="rId10"/>
    <p:sldId id="435" r:id="rId11"/>
  </p:sldIdLst>
  <p:sldSz cx="16276638" cy="9144000"/>
  <p:notesSz cx="6858000" cy="9144000"/>
  <p:custDataLst>
    <p:tags r:id="rId13"/>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FF0066"/>
    <a:srgbClr val="FF7C80"/>
    <a:srgbClr val="FF6600"/>
    <a:srgbClr val="6600CC"/>
    <a:srgbClr val="3333FF"/>
    <a:srgbClr val="FF00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76" autoAdjust="0"/>
    <p:restoredTop sz="94660"/>
  </p:normalViewPr>
  <p:slideViewPr>
    <p:cSldViewPr>
      <p:cViewPr varScale="1">
        <p:scale>
          <a:sx n="65" d="100"/>
          <a:sy n="65" d="100"/>
        </p:scale>
        <p:origin x="437" y="58"/>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smtClean="0"/>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smtClean="0"/>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smtClean="0"/>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smtClean="0"/>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smtClean="0"/>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smtClean="0"/>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smtClean="0"/>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smtClean="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image" Target="../media/image3.png"/><Relationship Id="rId7" Type="http://schemas.openxmlformats.org/officeDocument/2006/relationships/image" Target="../media/image7.gif"/><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gif"/><Relationship Id="rId5" Type="http://schemas.openxmlformats.org/officeDocument/2006/relationships/image" Target="../media/image5.wmf"/><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Text Box 3"/>
          <p:cNvSpPr txBox="1">
            <a:spLocks noChangeArrowheads="1"/>
          </p:cNvSpPr>
          <p:nvPr/>
        </p:nvSpPr>
        <p:spPr bwMode="auto">
          <a:xfrm>
            <a:off x="3197197" y="723901"/>
            <a:ext cx="10037260" cy="68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3500" b="1">
                <a:solidFill>
                  <a:srgbClr val="FF0066"/>
                </a:solidFill>
                <a:latin typeface="Times New Roman" pitchFamily="18" charset="0"/>
              </a:rPr>
              <a:t>TRƯỜNG TIỂU HỌC </a:t>
            </a:r>
            <a:r>
              <a:rPr lang="en-US" altLang="en-US" sz="3500" b="1" smtClean="0">
                <a:solidFill>
                  <a:srgbClr val="FF0066"/>
                </a:solidFill>
                <a:latin typeface="Times New Roman" pitchFamily="18" charset="0"/>
              </a:rPr>
              <a:t>……</a:t>
            </a:r>
            <a:endParaRPr lang="en-US" altLang="en-US" sz="3500" b="1">
              <a:solidFill>
                <a:srgbClr val="FF0066"/>
              </a:solidFill>
              <a:latin typeface="Times New Roman" pitchFamily="18" charset="0"/>
            </a:endParaRPr>
          </a:p>
        </p:txBody>
      </p:sp>
      <p:pic>
        <p:nvPicPr>
          <p:cNvPr id="2051"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8677" y="5443538"/>
            <a:ext cx="2034580" cy="264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7" name="Text Box 14"/>
          <p:cNvSpPr txBox="1">
            <a:spLocks noChangeArrowheads="1"/>
          </p:cNvSpPr>
          <p:nvPr/>
        </p:nvSpPr>
        <p:spPr bwMode="auto">
          <a:xfrm>
            <a:off x="2783822" y="4343401"/>
            <a:ext cx="10928600" cy="1822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Tiếng</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Việt</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lớp</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3</a:t>
            </a:r>
          </a:p>
          <a:p>
            <a:pPr algn="ctr" eaLnBrk="1" hangingPunct="1">
              <a:spcBef>
                <a:spcPts val="1800"/>
              </a:spcBef>
              <a:defRPr/>
            </a:pPr>
            <a:r>
              <a:rPr lang="en-US" sz="54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6: CÂY GẠO (T1, 2)</a:t>
            </a:r>
            <a:endParaRPr lang="en-US" sz="5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059" name="Text Box 17"/>
          <p:cNvSpPr txBox="1">
            <a:spLocks noChangeArrowheads="1"/>
          </p:cNvSpPr>
          <p:nvPr/>
        </p:nvSpPr>
        <p:spPr bwMode="auto">
          <a:xfrm>
            <a:off x="2480250" y="2057400"/>
            <a:ext cx="11471154" cy="1992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CHÀO MỪNG QUÝ THẦY </a:t>
            </a:r>
            <a:r>
              <a:rPr lang="en-US" sz="6000" b="1" smtClean="0">
                <a:solidFill>
                  <a:srgbClr val="0000CC"/>
                </a:solidFill>
                <a:effectLst>
                  <a:outerShdw blurRad="38100" dist="38100" dir="2700000" algn="tl">
                    <a:srgbClr val="000000">
                      <a:alpha val="43137"/>
                    </a:srgbClr>
                  </a:outerShdw>
                </a:effectLst>
                <a:latin typeface="Times New Roman" pitchFamily="18" charset="0"/>
              </a:rPr>
              <a:t>CÔ</a:t>
            </a:r>
          </a:p>
          <a:p>
            <a:pPr algn="ctr" eaLnBrk="1" hangingPunct="1">
              <a:spcBef>
                <a:spcPts val="0"/>
              </a:spcBef>
              <a:defRPr/>
            </a:pPr>
            <a:r>
              <a:rPr lang="en-US" sz="6000" b="1" smtClean="0">
                <a:solidFill>
                  <a:srgbClr val="0000CC"/>
                </a:solidFill>
                <a:effectLst>
                  <a:outerShdw blurRad="38100" dist="38100" dir="2700000" algn="tl">
                    <a:srgbClr val="000000">
                      <a:alpha val="43137"/>
                    </a:srgbClr>
                  </a:outerShdw>
                </a:effectLst>
                <a:latin typeface="Times New Roman" pitchFamily="18" charset="0"/>
              </a:rPr>
              <a:t>VỀ </a:t>
            </a:r>
            <a:r>
              <a:rPr lang="en-US" sz="6000" b="1">
                <a:solidFill>
                  <a:srgbClr val="0000CC"/>
                </a:solidFill>
                <a:effectLst>
                  <a:outerShdw blurRad="38100" dist="38100" dir="2700000" algn="tl">
                    <a:srgbClr val="000000">
                      <a:alpha val="43137"/>
                    </a:srgbClr>
                  </a:outerShdw>
                </a:effectLst>
                <a:latin typeface="Times New Roman" pitchFamily="18" charset="0"/>
              </a:rPr>
              <a:t>DỰ GIỜ THĂM LỚP</a:t>
            </a:r>
          </a:p>
        </p:txBody>
      </p:sp>
      <p:sp>
        <p:nvSpPr>
          <p:cNvPr id="2054" name="Text Box 18"/>
          <p:cNvSpPr txBox="1">
            <a:spLocks noChangeArrowheads="1"/>
          </p:cNvSpPr>
          <p:nvPr/>
        </p:nvSpPr>
        <p:spPr bwMode="auto">
          <a:xfrm>
            <a:off x="2557757" y="7200900"/>
            <a:ext cx="5974560" cy="88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a:solidFill>
                  <a:srgbClr val="FF0066"/>
                </a:solidFill>
                <a:latin typeface="Times New Roman" pitchFamily="18" charset="0"/>
              </a:rPr>
              <a:t>Giáo viên</a:t>
            </a:r>
            <a:r>
              <a:rPr lang="en-US" altLang="en-US" sz="2400" b="1" i="1" smtClean="0">
                <a:solidFill>
                  <a:srgbClr val="FF0066"/>
                </a:solidFill>
                <a:latin typeface="Times New Roman" pitchFamily="18" charset="0"/>
              </a:rPr>
              <a:t>:</a:t>
            </a:r>
            <a:endParaRPr lang="en-US" altLang="en-US" sz="2400" b="1" i="1">
              <a:solidFill>
                <a:srgbClr val="FF0066"/>
              </a:solidFill>
              <a:latin typeface="Times New Roman" pitchFamily="18" charset="0"/>
            </a:endParaRPr>
          </a:p>
          <a:p>
            <a:pPr eaLnBrk="1" hangingPunct="1"/>
            <a:r>
              <a:rPr lang="en-US" altLang="en-US" sz="2400" b="1" i="1">
                <a:solidFill>
                  <a:srgbClr val="FF0066"/>
                </a:solidFill>
                <a:latin typeface="Times New Roman" pitchFamily="18" charset="0"/>
              </a:rPr>
              <a:t>Lớp:  3</a:t>
            </a:r>
          </a:p>
        </p:txBody>
      </p:sp>
      <p:pic>
        <p:nvPicPr>
          <p:cNvPr id="2055" name="Picture 22" descr="bd2131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40079" y="6229986"/>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flipV="1">
            <a:off x="1112658" y="331495"/>
            <a:ext cx="2081213" cy="266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a:off x="13122398" y="413107"/>
            <a:ext cx="2089150" cy="249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p:nvCxnSpPr>
        <p:spPr>
          <a:xfrm flipV="1">
            <a:off x="5407784" y="1447800"/>
            <a:ext cx="5985862"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pic>
        <p:nvPicPr>
          <p:cNvPr id="3" name="Picture 7" descr="BƯỚM 58"/>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9961410">
            <a:off x="13131113" y="984250"/>
            <a:ext cx="1474263" cy="192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8" descr="animal-14[1]"/>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417220" flipH="1">
            <a:off x="2549684" y="5964239"/>
            <a:ext cx="1416132" cy="1030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5" descr="POINSET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238632" y="5111880"/>
            <a:ext cx="4334745" cy="3092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2059"/>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2059"/>
                                        </p:tgtEl>
                                        <p:attrNameLst>
                                          <p:attrName>style.color</p:attrName>
                                        </p:attrNameLst>
                                      </p:cBhvr>
                                      <p:by>
                                        <p:hsl h="7200000" s="0" l="0"/>
                                      </p:by>
                                    </p:animClr>
                                    <p:animClr clrSpc="hsl" dir="cw">
                                      <p:cBhvr>
                                        <p:cTn id="9" dur="2000" fill="hold"/>
                                        <p:tgtEl>
                                          <p:spTgt spid="2059"/>
                                        </p:tgtEl>
                                        <p:attrNameLst>
                                          <p:attrName>fillcolor</p:attrName>
                                        </p:attrNameLst>
                                      </p:cBhvr>
                                      <p:by>
                                        <p:hsl h="7200000" s="0" l="0"/>
                                      </p:by>
                                    </p:animClr>
                                    <p:animClr clrSpc="hsl" dir="cw">
                                      <p:cBhvr>
                                        <p:cTn id="10" dur="2000" fill="hold"/>
                                        <p:tgtEl>
                                          <p:spTgt spid="2059"/>
                                        </p:tgtEl>
                                        <p:attrNameLst>
                                          <p:attrName>stroke.color</p:attrName>
                                        </p:attrNameLst>
                                      </p:cBhvr>
                                      <p:by>
                                        <p:hsl h="7200000" s="0" l="0"/>
                                      </p:by>
                                    </p:animClr>
                                    <p:set>
                                      <p:cBhvr>
                                        <p:cTn id="11" dur="2000" fill="hold"/>
                                        <p:tgtEl>
                                          <p:spTgt spid="205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9" grpId="0"/>
      <p:bldP spid="2059"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Mẫu giấy luyện viết chữ đẹp - Mẫu giấy 4 ô ly, 5 ô ly, kẻ ngang, ô ly to, ô  ly nhỏ, ô ly nghiêng..."/>
          <p:cNvPicPr>
            <a:picLocks noChangeAspect="1" noChangeArrowheads="1"/>
          </p:cNvPicPr>
          <p:nvPr/>
        </p:nvPicPr>
        <p:blipFill rotWithShape="1">
          <a:blip r:embed="rId2">
            <a:extLst>
              <a:ext uri="{28A0092B-C50C-407E-A947-70E740481C1C}">
                <a14:useLocalDpi xmlns:a14="http://schemas.microsoft.com/office/drawing/2010/main" val="0"/>
              </a:ext>
            </a:extLst>
          </a:blip>
          <a:srcRect b="15077"/>
          <a:stretch/>
        </p:blipFill>
        <p:spPr bwMode="auto">
          <a:xfrm>
            <a:off x="1557621" y="3513958"/>
            <a:ext cx="13182600" cy="5257799"/>
          </a:xfrm>
          <a:prstGeom prst="rect">
            <a:avLst/>
          </a:prstGeom>
          <a:noFill/>
          <a:extLst>
            <a:ext uri="{909E8E84-426E-40DD-AFC4-6F175D3DCCD1}">
              <a14:hiddenFill xmlns:a14="http://schemas.microsoft.com/office/drawing/2010/main">
                <a:solidFill>
                  <a:srgbClr val="FFFFFF"/>
                </a:solidFill>
              </a14:hiddenFill>
            </a:ext>
          </a:extLst>
        </p:spPr>
      </p:pic>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smtClean="0">
                    <a:solidFill>
                      <a:srgbClr val="0000CC"/>
                    </a:solidFill>
                    <a:latin typeface="Times New Roman" pitchFamily="18" charset="0"/>
                    <a:cs typeface="Times New Roman" pitchFamily="18" charset="0"/>
                  </a:rPr>
                  <a:t>Thứ……ngày…..tháng…..năm…….</a:t>
                </a:r>
                <a:endParaRPr lang="en-US" sz="3600">
                  <a:solidFill>
                    <a:srgbClr val="0000CC"/>
                  </a:solidFill>
                  <a:latin typeface="Times New Roman" pitchFamily="18" charset="0"/>
                  <a:cs typeface="Times New Roman" pitchFamily="18" charset="0"/>
                </a:endParaRP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smtClean="0">
                    <a:solidFill>
                      <a:srgbClr val="FF0066"/>
                    </a:solidFill>
                    <a:latin typeface="Times New Roman" pitchFamily="18" charset="0"/>
                    <a:cs typeface="Times New Roman" pitchFamily="18" charset="0"/>
                  </a:rPr>
                  <a:t>TIẾNG VIỆT</a:t>
                </a:r>
                <a:endParaRPr lang="en-US" sz="3200" b="1">
                  <a:solidFill>
                    <a:srgbClr val="FF0066"/>
                  </a:solidFill>
                  <a:latin typeface="Times New Roman" pitchFamily="18" charset="0"/>
                  <a:cs typeface="Times New Roman" pitchFamily="18" charset="0"/>
                </a:endParaRP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5928519" y="1266918"/>
            <a:ext cx="4267200" cy="7298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800" b="1" dirty="0" smtClean="0">
                <a:solidFill>
                  <a:srgbClr val="0000CC"/>
                </a:solidFill>
                <a:effectLst>
                  <a:outerShdw blurRad="38100" dist="38100" dir="2700000" algn="tl">
                    <a:srgbClr val="000000">
                      <a:alpha val="43137"/>
                    </a:srgbClr>
                  </a:outerShdw>
                </a:effectLst>
                <a:latin typeface="Times New Roman" pitchFamily="18" charset="0"/>
              </a:rPr>
              <a:t>CÂY GẠO</a:t>
            </a:r>
          </a:p>
        </p:txBody>
      </p:sp>
      <p:grpSp>
        <p:nvGrpSpPr>
          <p:cNvPr id="5" name="Group 4"/>
          <p:cNvGrpSpPr/>
          <p:nvPr/>
        </p:nvGrpSpPr>
        <p:grpSpPr>
          <a:xfrm>
            <a:off x="1406914" y="1953419"/>
            <a:ext cx="6781801" cy="646331"/>
            <a:chOff x="1508918" y="1888664"/>
            <a:chExt cx="6172201" cy="1083059"/>
          </a:xfrm>
        </p:grpSpPr>
        <p:sp>
          <p:nvSpPr>
            <p:cNvPr id="10" name="Rectangle 9"/>
            <p:cNvSpPr/>
            <p:nvPr/>
          </p:nvSpPr>
          <p:spPr>
            <a:xfrm>
              <a:off x="1508918" y="1888664"/>
              <a:ext cx="6172201" cy="1083059"/>
            </a:xfrm>
            <a:prstGeom prst="rect">
              <a:avLst/>
            </a:prstGeom>
          </p:spPr>
          <p:txBody>
            <a:bodyPr wrap="square">
              <a:spAutoFit/>
            </a:bodyPr>
            <a:lstStyle/>
            <a:p>
              <a:r>
                <a:rPr lang="en-US" sz="3600" b="1" dirty="0" smtClean="0">
                  <a:solidFill>
                    <a:srgbClr val="FF0000"/>
                  </a:solidFill>
                  <a:latin typeface="Times New Roman" pitchFamily="18" charset="0"/>
                  <a:cs typeface="Times New Roman" pitchFamily="18" charset="0"/>
                </a:rPr>
                <a:t>5. </a:t>
              </a:r>
              <a:r>
                <a:rPr lang="en-US" sz="3600" b="1" dirty="0" err="1" smtClean="0">
                  <a:solidFill>
                    <a:srgbClr val="FF0000"/>
                  </a:solidFill>
                  <a:latin typeface="Times New Roman" pitchFamily="18" charset="0"/>
                  <a:cs typeface="Times New Roman" pitchFamily="18" charset="0"/>
                </a:rPr>
                <a:t>Viết</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câu</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ứng</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dụng</a:t>
              </a:r>
              <a:r>
                <a:rPr lang="en-US" sz="3600" b="1" dirty="0" smtClean="0">
                  <a:solidFill>
                    <a:srgbClr val="FF0000"/>
                  </a:solidFill>
                  <a:latin typeface="Times New Roman" pitchFamily="18" charset="0"/>
                  <a:cs typeface="Times New Roman" pitchFamily="18" charset="0"/>
                </a:rPr>
                <a:t>.</a:t>
              </a:r>
              <a:endParaRPr lang="en-US" sz="3600" b="1" dirty="0">
                <a:solidFill>
                  <a:srgbClr val="FF0000"/>
                </a:solidFill>
                <a:latin typeface="Times New Roman" pitchFamily="18" charset="0"/>
                <a:cs typeface="Times New Roman" pitchFamily="18" charset="0"/>
              </a:endParaRPr>
            </a:p>
          </p:txBody>
        </p:sp>
        <p:cxnSp>
          <p:nvCxnSpPr>
            <p:cNvPr id="4" name="Straight Connector 3"/>
            <p:cNvCxnSpPr/>
            <p:nvPr/>
          </p:nvCxnSpPr>
          <p:spPr>
            <a:xfrm>
              <a:off x="1646078" y="2896526"/>
              <a:ext cx="3578489"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20" name="Rectangle 19"/>
          <p:cNvSpPr/>
          <p:nvPr/>
        </p:nvSpPr>
        <p:spPr>
          <a:xfrm>
            <a:off x="1406913" y="2895600"/>
            <a:ext cx="6121805" cy="646331"/>
          </a:xfrm>
          <a:prstGeom prst="rect">
            <a:avLst/>
          </a:prstGeom>
        </p:spPr>
        <p:txBody>
          <a:bodyPr wrap="square">
            <a:spAutoFit/>
          </a:bodyPr>
          <a:lstStyle/>
          <a:p>
            <a:pPr algn="just"/>
            <a:r>
              <a:rPr lang="en-US" sz="3600" b="1" i="1" dirty="0" smtClean="0">
                <a:solidFill>
                  <a:srgbClr val="0000CC"/>
                </a:solidFill>
                <a:latin typeface="Times New Roman" pitchFamily="18" charset="0"/>
                <a:cs typeface="Times New Roman" pitchFamily="18" charset="0"/>
              </a:rPr>
              <a:t>b. </a:t>
            </a:r>
            <a:r>
              <a:rPr lang="en-US" sz="3600" b="1" i="1" dirty="0" err="1" smtClean="0">
                <a:solidFill>
                  <a:srgbClr val="0000CC"/>
                </a:solidFill>
                <a:latin typeface="Times New Roman" pitchFamily="18" charset="0"/>
                <a:cs typeface="Times New Roman" pitchFamily="18" charset="0"/>
              </a:rPr>
              <a:t>Viết</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câu</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ứng</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dụng</a:t>
            </a:r>
            <a:endParaRPr lang="en-US" sz="3600" b="1" dirty="0">
              <a:solidFill>
                <a:srgbClr val="0000CC"/>
              </a:solidFill>
              <a:latin typeface="Times New Roman" pitchFamily="18" charset="0"/>
              <a:cs typeface="Times New Roman" pitchFamily="18" charset="0"/>
            </a:endParaRPr>
          </a:p>
        </p:txBody>
      </p:sp>
      <p:sp>
        <p:nvSpPr>
          <p:cNvPr id="21" name="Rectangle 20"/>
          <p:cNvSpPr/>
          <p:nvPr/>
        </p:nvSpPr>
        <p:spPr>
          <a:xfrm>
            <a:off x="2386309" y="4690999"/>
            <a:ext cx="12168850" cy="1791516"/>
          </a:xfrm>
          <a:prstGeom prst="rect">
            <a:avLst/>
          </a:prstGeom>
        </p:spPr>
        <p:txBody>
          <a:bodyPr wrap="square">
            <a:spAutoFit/>
          </a:bodyPr>
          <a:lstStyle/>
          <a:p>
            <a:pPr algn="ctr">
              <a:lnSpc>
                <a:spcPct val="125000"/>
              </a:lnSpc>
              <a:spcBef>
                <a:spcPts val="200"/>
              </a:spcBef>
            </a:pPr>
            <a:r>
              <a:rPr lang="vi-VN" sz="4350" b="1">
                <a:solidFill>
                  <a:srgbClr val="0000CC"/>
                </a:solidFill>
                <a:latin typeface="HP001 4 hàng" pitchFamily="34" charset="0"/>
                <a:cs typeface="Times New Roman" pitchFamily="18" charset="0"/>
              </a:rPr>
              <a:t>Phú QuǬ – đảo wgǌ xaζ xaζ</a:t>
            </a:r>
          </a:p>
          <a:p>
            <a:pPr algn="ctr">
              <a:lnSpc>
                <a:spcPct val="125000"/>
              </a:lnSpc>
              <a:spcBef>
                <a:spcPts val="200"/>
              </a:spcBef>
            </a:pPr>
            <a:r>
              <a:rPr lang="vi-VN" sz="4350" b="1">
                <a:solidFill>
                  <a:srgbClr val="0000CC"/>
                </a:solidFill>
                <a:latin typeface="HP001 4 hàng" pitchFamily="34" charset="0"/>
                <a:cs typeface="Times New Roman" pitchFamily="18" charset="0"/>
              </a:rPr>
              <a:t>TǟƟ jây wΪ wưϐ, đất làζ ǇrƟ </a:t>
            </a:r>
            <a:r>
              <a:rPr lang="vi-VN" sz="4350" b="1" smtClean="0">
                <a:solidFill>
                  <a:srgbClr val="0000CC"/>
                </a:solidFill>
                <a:latin typeface="HP001 4 hàng" pitchFamily="34" charset="0"/>
                <a:cs typeface="Times New Roman" pitchFamily="18" charset="0"/>
              </a:rPr>
              <a:t>Nam</a:t>
            </a:r>
            <a:r>
              <a:rPr lang="en-US" sz="4350" b="1" smtClean="0">
                <a:solidFill>
                  <a:srgbClr val="0000CC"/>
                </a:solidFill>
                <a:latin typeface="HP001 4 hàng" pitchFamily="34" charset="0"/>
                <a:cs typeface="Times New Roman" pitchFamily="18" charset="0"/>
              </a:rPr>
              <a:t>.</a:t>
            </a:r>
            <a:endParaRPr lang="en-US" sz="4350" b="1" dirty="0">
              <a:solidFill>
                <a:srgbClr val="0000CC"/>
              </a:solidFill>
              <a:latin typeface="HP001 4 hàng" pitchFamily="34" charset="0"/>
              <a:cs typeface="Times New Roman" pitchFamily="18" charset="0"/>
            </a:endParaRPr>
          </a:p>
        </p:txBody>
      </p:sp>
    </p:spTree>
    <p:extLst>
      <p:ext uri="{BB962C8B-B14F-4D97-AF65-F5344CB8AC3E}">
        <p14:creationId xmlns:p14="http://schemas.microsoft.com/office/powerpoint/2010/main" val="1650289125"/>
      </p:ext>
    </p:extLst>
  </p:cSld>
  <p:clrMapOvr>
    <a:masterClrMapping/>
  </p:clrMapOvr>
  <p:transition spd="slow">
    <p:split orient="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smtClean="0">
                    <a:solidFill>
                      <a:srgbClr val="0000CC"/>
                    </a:solidFill>
                    <a:latin typeface="Times New Roman" pitchFamily="18" charset="0"/>
                    <a:cs typeface="Times New Roman" pitchFamily="18" charset="0"/>
                  </a:rPr>
                  <a:t>Thứ……ngày…..tháng…..năm…….</a:t>
                </a:r>
                <a:endParaRPr lang="en-US" sz="3600">
                  <a:solidFill>
                    <a:srgbClr val="0000CC"/>
                  </a:solidFill>
                  <a:latin typeface="Times New Roman" pitchFamily="18" charset="0"/>
                  <a:cs typeface="Times New Roman" pitchFamily="18" charset="0"/>
                </a:endParaRP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smtClean="0">
                    <a:solidFill>
                      <a:srgbClr val="FF0066"/>
                    </a:solidFill>
                    <a:latin typeface="Times New Roman" pitchFamily="18" charset="0"/>
                    <a:cs typeface="Times New Roman" pitchFamily="18" charset="0"/>
                  </a:rPr>
                  <a:t>TIẾNG VIỆT</a:t>
                </a:r>
                <a:endParaRPr lang="en-US" sz="3200" b="1">
                  <a:solidFill>
                    <a:srgbClr val="FF0066"/>
                  </a:solidFill>
                  <a:latin typeface="Times New Roman" pitchFamily="18" charset="0"/>
                  <a:cs typeface="Times New Roman" pitchFamily="18" charset="0"/>
                </a:endParaRP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6222652" y="1266918"/>
            <a:ext cx="3673703"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dirty="0" smtClean="0">
                <a:solidFill>
                  <a:srgbClr val="0000CC"/>
                </a:solidFill>
                <a:effectLst>
                  <a:outerShdw blurRad="38100" dist="38100" dir="2700000" algn="tl">
                    <a:srgbClr val="000000">
                      <a:alpha val="43137"/>
                    </a:srgbClr>
                  </a:outerShdw>
                </a:effectLst>
                <a:latin typeface="Times New Roman" pitchFamily="18" charset="0"/>
              </a:rPr>
              <a:t>CÂY GẠO</a:t>
            </a:r>
          </a:p>
        </p:txBody>
      </p:sp>
      <p:sp>
        <p:nvSpPr>
          <p:cNvPr id="2" name="Rectangle 1"/>
          <p:cNvSpPr/>
          <p:nvPr/>
        </p:nvSpPr>
        <p:spPr>
          <a:xfrm>
            <a:off x="1563435" y="2828092"/>
            <a:ext cx="13966284" cy="1323439"/>
          </a:xfrm>
          <a:prstGeom prst="rect">
            <a:avLst/>
          </a:prstGeom>
        </p:spPr>
        <p:txBody>
          <a:bodyPr wrap="square">
            <a:spAutoFit/>
          </a:bodyPr>
          <a:lstStyle/>
          <a:p>
            <a:pPr algn="just"/>
            <a:r>
              <a:rPr lang="en-US" sz="4000" b="1" dirty="0" err="1">
                <a:solidFill>
                  <a:srgbClr val="0000CC"/>
                </a:solidFill>
                <a:latin typeface="Times New Roman" panose="02020603050405020304" pitchFamily="18" charset="0"/>
                <a:cs typeface="Times New Roman" panose="02020603050405020304" pitchFamily="18" charset="0"/>
              </a:rPr>
              <a:t>Đọc</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diễn</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cảm</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nhấn</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giọng</a:t>
            </a:r>
            <a:r>
              <a:rPr lang="en-US" sz="4000" b="1" dirty="0">
                <a:solidFill>
                  <a:srgbClr val="0000CC"/>
                </a:solidFill>
                <a:latin typeface="Times New Roman" panose="02020603050405020304" pitchFamily="18" charset="0"/>
                <a:cs typeface="Times New Roman" panose="02020603050405020304" pitchFamily="18" charset="0"/>
              </a:rPr>
              <a:t> ở </a:t>
            </a:r>
            <a:r>
              <a:rPr lang="en-US" sz="4000" b="1" dirty="0" err="1">
                <a:solidFill>
                  <a:srgbClr val="0000CC"/>
                </a:solidFill>
                <a:latin typeface="Times New Roman" panose="02020603050405020304" pitchFamily="18" charset="0"/>
                <a:cs typeface="Times New Roman" panose="02020603050405020304" pitchFamily="18" charset="0"/>
              </a:rPr>
              <a:t>những</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từ</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ngữ</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giàu</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sức</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gợi</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tả</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gợi</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cảm</a:t>
            </a:r>
            <a:r>
              <a:rPr lang="en-US" sz="4000" b="1" dirty="0">
                <a:solidFill>
                  <a:srgbClr val="0000CC"/>
                </a:solidFill>
                <a:latin typeface="Times New Roman" panose="02020603050405020304" pitchFamily="18" charset="0"/>
                <a:cs typeface="Times New Roman" panose="02020603050405020304" pitchFamily="18" charset="0"/>
              </a:rPr>
              <a:t>. </a:t>
            </a:r>
            <a:endParaRPr lang="en-US" sz="3800" b="1" dirty="0">
              <a:solidFill>
                <a:srgbClr val="0000CC"/>
              </a:solidFill>
              <a:latin typeface="Times New Roman" pitchFamily="18" charset="0"/>
              <a:cs typeface="Times New Roman" pitchFamily="18" charset="0"/>
            </a:endParaRPr>
          </a:p>
        </p:txBody>
      </p:sp>
      <p:sp>
        <p:nvSpPr>
          <p:cNvPr id="3" name="Rectangle 2"/>
          <p:cNvSpPr/>
          <p:nvPr/>
        </p:nvSpPr>
        <p:spPr>
          <a:xfrm>
            <a:off x="1493838" y="5399452"/>
            <a:ext cx="13578681" cy="1938992"/>
          </a:xfrm>
          <a:prstGeom prst="rect">
            <a:avLst/>
          </a:prstGeom>
        </p:spPr>
        <p:txBody>
          <a:bodyPr wrap="square">
            <a:spAutoFit/>
          </a:bodyPr>
          <a:lstStyle/>
          <a:p>
            <a:r>
              <a:rPr lang="vi-VN" sz="4000" b="1" dirty="0">
                <a:solidFill>
                  <a:srgbClr val="0000CC"/>
                </a:solidFill>
                <a:latin typeface="Times New Roman" panose="02020603050405020304" pitchFamily="18" charset="0"/>
                <a:cs typeface="Times New Roman" panose="02020603050405020304" pitchFamily="18" charset="0"/>
              </a:rPr>
              <a:t>+ Đoạn 1: Từ đầu đến </a:t>
            </a:r>
            <a:r>
              <a:rPr lang="vi-VN" sz="4000" b="1" i="1" dirty="0">
                <a:solidFill>
                  <a:srgbClr val="0000CC"/>
                </a:solidFill>
                <a:latin typeface="Times New Roman" panose="02020603050405020304" pitchFamily="18" charset="0"/>
                <a:cs typeface="Times New Roman" panose="02020603050405020304" pitchFamily="18" charset="0"/>
              </a:rPr>
              <a:t>mùa xuân đấy.</a:t>
            </a:r>
            <a:endParaRPr lang="en-US" sz="4000" b="1" dirty="0">
              <a:solidFill>
                <a:srgbClr val="0000CC"/>
              </a:solidFill>
              <a:latin typeface="Times New Roman" panose="02020603050405020304" pitchFamily="18" charset="0"/>
              <a:cs typeface="Times New Roman" panose="02020603050405020304" pitchFamily="18" charset="0"/>
            </a:endParaRPr>
          </a:p>
          <a:p>
            <a:r>
              <a:rPr lang="vi-VN" sz="4000" b="1" dirty="0">
                <a:solidFill>
                  <a:srgbClr val="0000CC"/>
                </a:solidFill>
                <a:latin typeface="Times New Roman" panose="02020603050405020304" pitchFamily="18" charset="0"/>
                <a:cs typeface="Times New Roman" panose="02020603050405020304" pitchFamily="18" charset="0"/>
              </a:rPr>
              <a:t>+ Đoạn 2: Tiếp theo cho đến </a:t>
            </a:r>
            <a:r>
              <a:rPr lang="en-US" sz="4000" b="1" i="1" dirty="0" err="1">
                <a:solidFill>
                  <a:srgbClr val="0000CC"/>
                </a:solidFill>
                <a:latin typeface="Times New Roman" panose="02020603050405020304" pitchFamily="18" charset="0"/>
                <a:cs typeface="Times New Roman" panose="02020603050405020304" pitchFamily="18" charset="0"/>
              </a:rPr>
              <a:t>tiếng</a:t>
            </a:r>
            <a:r>
              <a:rPr lang="en-US" sz="4000" b="1" i="1" dirty="0">
                <a:solidFill>
                  <a:srgbClr val="0000CC"/>
                </a:solidFill>
                <a:latin typeface="Times New Roman" panose="02020603050405020304" pitchFamily="18" charset="0"/>
                <a:cs typeface="Times New Roman" panose="02020603050405020304" pitchFamily="18" charset="0"/>
              </a:rPr>
              <a:t> </a:t>
            </a:r>
            <a:r>
              <a:rPr lang="en-US" sz="4000" b="1" i="1" dirty="0" err="1">
                <a:solidFill>
                  <a:srgbClr val="0000CC"/>
                </a:solidFill>
                <a:latin typeface="Times New Roman" panose="02020603050405020304" pitchFamily="18" charset="0"/>
                <a:cs typeface="Times New Roman" panose="02020603050405020304" pitchFamily="18" charset="0"/>
              </a:rPr>
              <a:t>chim</a:t>
            </a:r>
            <a:r>
              <a:rPr lang="en-US" sz="4000" b="1" i="1" dirty="0">
                <a:solidFill>
                  <a:srgbClr val="0000CC"/>
                </a:solidFill>
                <a:latin typeface="Times New Roman" panose="02020603050405020304" pitchFamily="18" charset="0"/>
                <a:cs typeface="Times New Roman" panose="02020603050405020304" pitchFamily="18" charset="0"/>
              </a:rPr>
              <a:t> </a:t>
            </a:r>
            <a:r>
              <a:rPr lang="en-US" sz="4000" b="1" i="1" dirty="0" err="1">
                <a:solidFill>
                  <a:srgbClr val="0000CC"/>
                </a:solidFill>
                <a:latin typeface="Times New Roman" panose="02020603050405020304" pitchFamily="18" charset="0"/>
                <a:cs typeface="Times New Roman" panose="02020603050405020304" pitchFamily="18" charset="0"/>
              </a:rPr>
              <a:t>hót</a:t>
            </a:r>
            <a:r>
              <a:rPr lang="en-US" sz="4000" b="1" dirty="0">
                <a:solidFill>
                  <a:srgbClr val="0000CC"/>
                </a:solidFill>
                <a:latin typeface="Times New Roman" panose="02020603050405020304" pitchFamily="18" charset="0"/>
                <a:cs typeface="Times New Roman" panose="02020603050405020304" pitchFamily="18" charset="0"/>
              </a:rPr>
              <a:t>.</a:t>
            </a:r>
          </a:p>
          <a:p>
            <a:r>
              <a:rPr lang="vi-VN" sz="4000" b="1" dirty="0">
                <a:solidFill>
                  <a:srgbClr val="0000CC"/>
                </a:solidFill>
                <a:latin typeface="Times New Roman" panose="02020603050405020304" pitchFamily="18" charset="0"/>
                <a:cs typeface="Times New Roman" panose="02020603050405020304" pitchFamily="18" charset="0"/>
              </a:rPr>
              <a:t>+ Đoạn </a:t>
            </a:r>
            <a:r>
              <a:rPr lang="en-US" sz="4000" b="1" dirty="0" smtClean="0">
                <a:solidFill>
                  <a:srgbClr val="0000CC"/>
                </a:solidFill>
                <a:latin typeface="Times New Roman" panose="02020603050405020304" pitchFamily="18" charset="0"/>
                <a:cs typeface="Times New Roman" panose="02020603050405020304" pitchFamily="18" charset="0"/>
              </a:rPr>
              <a:t>3</a:t>
            </a:r>
            <a:r>
              <a:rPr lang="vi-VN" sz="4000" b="1" dirty="0" smtClean="0">
                <a:solidFill>
                  <a:srgbClr val="0000CC"/>
                </a:solidFill>
                <a:latin typeface="Times New Roman" panose="02020603050405020304" pitchFamily="18" charset="0"/>
                <a:cs typeface="Times New Roman" panose="02020603050405020304" pitchFamily="18" charset="0"/>
              </a:rPr>
              <a:t>: </a:t>
            </a:r>
            <a:r>
              <a:rPr lang="vi-VN" sz="4000" b="1" dirty="0">
                <a:solidFill>
                  <a:srgbClr val="0000CC"/>
                </a:solidFill>
                <a:latin typeface="Times New Roman" panose="02020603050405020304" pitchFamily="18" charset="0"/>
                <a:cs typeface="Times New Roman" panose="02020603050405020304" pitchFamily="18" charset="0"/>
              </a:rPr>
              <a:t>Còn lại</a:t>
            </a:r>
            <a:endParaRPr lang="en-US" sz="3800" b="1" dirty="0">
              <a:solidFill>
                <a:srgbClr val="0000CC"/>
              </a:solidFill>
              <a:latin typeface="Times New Roman" pitchFamily="18" charset="0"/>
              <a:cs typeface="Times New Roman" pitchFamily="18" charset="0"/>
            </a:endParaRPr>
          </a:p>
        </p:txBody>
      </p:sp>
      <p:grpSp>
        <p:nvGrpSpPr>
          <p:cNvPr id="13" name="Group 12"/>
          <p:cNvGrpSpPr/>
          <p:nvPr/>
        </p:nvGrpSpPr>
        <p:grpSpPr>
          <a:xfrm>
            <a:off x="1508919" y="1981200"/>
            <a:ext cx="4191000" cy="677108"/>
            <a:chOff x="1508919" y="1888664"/>
            <a:chExt cx="3733800" cy="677108"/>
          </a:xfrm>
        </p:grpSpPr>
        <p:sp>
          <p:nvSpPr>
            <p:cNvPr id="20" name="Rectangle 19"/>
            <p:cNvSpPr/>
            <p:nvPr/>
          </p:nvSpPr>
          <p:spPr>
            <a:xfrm>
              <a:off x="1508919" y="1888664"/>
              <a:ext cx="3733800" cy="677108"/>
            </a:xfrm>
            <a:prstGeom prst="rect">
              <a:avLst/>
            </a:prstGeom>
          </p:spPr>
          <p:txBody>
            <a:bodyPr wrap="square">
              <a:spAutoFit/>
            </a:bodyPr>
            <a:lstStyle/>
            <a:p>
              <a:r>
                <a:rPr lang="en-US" sz="3800" b="1" smtClean="0">
                  <a:solidFill>
                    <a:srgbClr val="FF0066"/>
                  </a:solidFill>
                  <a:latin typeface="Times New Roman" pitchFamily="18" charset="0"/>
                  <a:cs typeface="Times New Roman" pitchFamily="18" charset="0"/>
                </a:rPr>
                <a:t>1. Hướng dẫn đọc.</a:t>
              </a:r>
              <a:endParaRPr lang="en-US" sz="3800" b="1">
                <a:solidFill>
                  <a:srgbClr val="FF0066"/>
                </a:solidFill>
                <a:latin typeface="Times New Roman" pitchFamily="18" charset="0"/>
                <a:cs typeface="Times New Roman" pitchFamily="18" charset="0"/>
              </a:endParaRPr>
            </a:p>
          </p:txBody>
        </p:sp>
        <p:cxnSp>
          <p:nvCxnSpPr>
            <p:cNvPr id="21" name="Straight Connector 20"/>
            <p:cNvCxnSpPr/>
            <p:nvPr/>
          </p:nvCxnSpPr>
          <p:spPr>
            <a:xfrm>
              <a:off x="1673234" y="2519755"/>
              <a:ext cx="3177124"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grpSp>
        <p:nvGrpSpPr>
          <p:cNvPr id="22" name="Group 21"/>
          <p:cNvGrpSpPr/>
          <p:nvPr/>
        </p:nvGrpSpPr>
        <p:grpSpPr>
          <a:xfrm>
            <a:off x="1508919" y="4343400"/>
            <a:ext cx="4191000" cy="677108"/>
            <a:chOff x="1508919" y="1888664"/>
            <a:chExt cx="3733800" cy="677108"/>
          </a:xfrm>
        </p:grpSpPr>
        <p:sp>
          <p:nvSpPr>
            <p:cNvPr id="23" name="Rectangle 22"/>
            <p:cNvSpPr/>
            <p:nvPr/>
          </p:nvSpPr>
          <p:spPr>
            <a:xfrm>
              <a:off x="1508919" y="1888664"/>
              <a:ext cx="3733800" cy="677108"/>
            </a:xfrm>
            <a:prstGeom prst="rect">
              <a:avLst/>
            </a:prstGeom>
          </p:spPr>
          <p:txBody>
            <a:bodyPr wrap="square">
              <a:spAutoFit/>
            </a:bodyPr>
            <a:lstStyle/>
            <a:p>
              <a:r>
                <a:rPr lang="en-US" sz="3800" b="1" smtClean="0">
                  <a:solidFill>
                    <a:srgbClr val="FF0066"/>
                  </a:solidFill>
                  <a:latin typeface="Times New Roman" pitchFamily="18" charset="0"/>
                  <a:cs typeface="Times New Roman" pitchFamily="18" charset="0"/>
                </a:rPr>
                <a:t>2. Chia đoạn.</a:t>
              </a:r>
              <a:endParaRPr lang="en-US" sz="3800" b="1">
                <a:solidFill>
                  <a:srgbClr val="FF0066"/>
                </a:solidFill>
                <a:latin typeface="Times New Roman" pitchFamily="18" charset="0"/>
                <a:cs typeface="Times New Roman" pitchFamily="18" charset="0"/>
              </a:endParaRPr>
            </a:p>
          </p:txBody>
        </p:sp>
        <p:cxnSp>
          <p:nvCxnSpPr>
            <p:cNvPr id="24" name="Straight Connector 23"/>
            <p:cNvCxnSpPr/>
            <p:nvPr/>
          </p:nvCxnSpPr>
          <p:spPr>
            <a:xfrm>
              <a:off x="1618922"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Tree>
    <p:extLst>
      <p:ext uri="{BB962C8B-B14F-4D97-AF65-F5344CB8AC3E}">
        <p14:creationId xmlns:p14="http://schemas.microsoft.com/office/powerpoint/2010/main" val="418493491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500"/>
                                        <p:tgtEl>
                                          <p:spTgt spid="2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Effect transition="in" filter="fade">
                                      <p:cBhvr>
                                        <p:cTn id="22" dur="500"/>
                                        <p:tgtEl>
                                          <p:spTgt spid="3">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Effect transition="in" filter="fade">
                                      <p:cBhvr>
                                        <p:cTn id="27" dur="500"/>
                                        <p:tgtEl>
                                          <p:spTgt spid="3">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Effect transition="in" filter="fade">
                                      <p:cBhvr>
                                        <p:cTn id="3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smtClean="0">
                    <a:solidFill>
                      <a:srgbClr val="0000CC"/>
                    </a:solidFill>
                    <a:latin typeface="Times New Roman" pitchFamily="18" charset="0"/>
                    <a:cs typeface="Times New Roman" pitchFamily="18" charset="0"/>
                  </a:rPr>
                  <a:t>Thứ……ngày…..tháng…..năm…….</a:t>
                </a:r>
                <a:endParaRPr lang="en-US" sz="3600">
                  <a:solidFill>
                    <a:srgbClr val="0000CC"/>
                  </a:solidFill>
                  <a:latin typeface="Times New Roman" pitchFamily="18" charset="0"/>
                  <a:cs typeface="Times New Roman" pitchFamily="18" charset="0"/>
                </a:endParaRP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smtClean="0">
                    <a:solidFill>
                      <a:srgbClr val="FF0066"/>
                    </a:solidFill>
                    <a:latin typeface="Times New Roman" pitchFamily="18" charset="0"/>
                    <a:cs typeface="Times New Roman" pitchFamily="18" charset="0"/>
                  </a:rPr>
                  <a:t>TIẾNG VIỆT</a:t>
                </a:r>
                <a:endParaRPr lang="en-US" sz="3200" b="1">
                  <a:solidFill>
                    <a:srgbClr val="FF0066"/>
                  </a:solidFill>
                  <a:latin typeface="Times New Roman" pitchFamily="18" charset="0"/>
                  <a:cs typeface="Times New Roman" pitchFamily="18" charset="0"/>
                </a:endParaRP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2" name="Rectangle 1"/>
          <p:cNvSpPr/>
          <p:nvPr/>
        </p:nvSpPr>
        <p:spPr>
          <a:xfrm>
            <a:off x="1585120" y="3056395"/>
            <a:ext cx="3212694" cy="707886"/>
          </a:xfrm>
          <a:prstGeom prst="rect">
            <a:avLst/>
          </a:prstGeom>
        </p:spPr>
        <p:txBody>
          <a:bodyPr wrap="square">
            <a:spAutoFit/>
          </a:bodyPr>
          <a:lstStyle/>
          <a:p>
            <a:pPr algn="just"/>
            <a:r>
              <a:rPr lang="en-US" sz="4000" b="1" i="1" dirty="0" err="1" smtClean="0">
                <a:solidFill>
                  <a:srgbClr val="FF0000"/>
                </a:solidFill>
                <a:latin typeface="Times New Roman" pitchFamily="18" charset="0"/>
                <a:cs typeface="Times New Roman" pitchFamily="18" charset="0"/>
              </a:rPr>
              <a:t>s</a:t>
            </a:r>
            <a:r>
              <a:rPr lang="en-US" sz="4000" b="1" i="1" dirty="0" err="1" smtClean="0">
                <a:solidFill>
                  <a:srgbClr val="0000CC"/>
                </a:solidFill>
                <a:latin typeface="Times New Roman" pitchFamily="18" charset="0"/>
                <a:cs typeface="Times New Roman" pitchFamily="18" charset="0"/>
              </a:rPr>
              <a:t>ừng</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FF0000"/>
                </a:solidFill>
                <a:latin typeface="Times New Roman" pitchFamily="18" charset="0"/>
                <a:cs typeface="Times New Roman" pitchFamily="18" charset="0"/>
              </a:rPr>
              <a:t>s</a:t>
            </a:r>
            <a:r>
              <a:rPr lang="en-US" sz="4000" b="1" i="1" dirty="0" err="1" smtClean="0">
                <a:solidFill>
                  <a:srgbClr val="0000CC"/>
                </a:solidFill>
                <a:latin typeface="Times New Roman" pitchFamily="18" charset="0"/>
                <a:cs typeface="Times New Roman" pitchFamily="18" charset="0"/>
              </a:rPr>
              <a:t>ững</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grpSp>
        <p:nvGrpSpPr>
          <p:cNvPr id="5" name="Group 4"/>
          <p:cNvGrpSpPr/>
          <p:nvPr/>
        </p:nvGrpSpPr>
        <p:grpSpPr>
          <a:xfrm>
            <a:off x="1406914" y="1953419"/>
            <a:ext cx="6781801" cy="707886"/>
            <a:chOff x="1508918" y="1888664"/>
            <a:chExt cx="6172201" cy="1186207"/>
          </a:xfrm>
        </p:grpSpPr>
        <p:sp>
          <p:nvSpPr>
            <p:cNvPr id="10" name="Rectangle 9"/>
            <p:cNvSpPr/>
            <p:nvPr/>
          </p:nvSpPr>
          <p:spPr>
            <a:xfrm>
              <a:off x="1508918" y="1888664"/>
              <a:ext cx="6172201" cy="1186207"/>
            </a:xfrm>
            <a:prstGeom prst="rect">
              <a:avLst/>
            </a:prstGeom>
          </p:spPr>
          <p:txBody>
            <a:bodyPr wrap="square">
              <a:spAutoFit/>
            </a:bodyPr>
            <a:lstStyle/>
            <a:p>
              <a:r>
                <a:rPr lang="en-US" sz="4000" b="1" smtClean="0">
                  <a:solidFill>
                    <a:srgbClr val="FF0000"/>
                  </a:solidFill>
                  <a:latin typeface="Times New Roman" pitchFamily="18" charset="0"/>
                  <a:cs typeface="Times New Roman" pitchFamily="18" charset="0"/>
                </a:rPr>
                <a:t>3. Luyện đọc và tìm hiểu bài.</a:t>
              </a:r>
              <a:endParaRPr lang="en-US" sz="4000" b="1">
                <a:solidFill>
                  <a:srgbClr val="FF0000"/>
                </a:solidFill>
                <a:latin typeface="Times New Roman" pitchFamily="18" charset="0"/>
                <a:cs typeface="Times New Roman" pitchFamily="18" charset="0"/>
              </a:endParaRPr>
            </a:p>
          </p:txBody>
        </p:sp>
        <p:cxnSp>
          <p:nvCxnSpPr>
            <p:cNvPr id="4" name="Straight Connector 3"/>
            <p:cNvCxnSpPr/>
            <p:nvPr/>
          </p:nvCxnSpPr>
          <p:spPr>
            <a:xfrm>
              <a:off x="1646078" y="3017498"/>
              <a:ext cx="5577840"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3" name="Rectangle 2"/>
          <p:cNvSpPr/>
          <p:nvPr/>
        </p:nvSpPr>
        <p:spPr>
          <a:xfrm>
            <a:off x="1585120" y="4038600"/>
            <a:ext cx="13411200" cy="2554545"/>
          </a:xfrm>
          <a:prstGeom prst="rect">
            <a:avLst/>
          </a:prstGeom>
        </p:spPr>
        <p:txBody>
          <a:bodyPr wrap="square">
            <a:spAutoFit/>
          </a:bodyPr>
          <a:lstStyle/>
          <a:p>
            <a:r>
              <a:rPr lang="en-US" sz="4000" i="1" dirty="0" smtClean="0">
                <a:latin typeface="Times New Roman" panose="02020603050405020304" pitchFamily="18" charset="0"/>
                <a:cs typeface="Times New Roman" panose="02020603050405020304" pitchFamily="18" charset="0"/>
              </a:rPr>
              <a:t>	</a:t>
            </a:r>
            <a:r>
              <a:rPr lang="vi-VN" sz="4000" i="1" dirty="0" smtClean="0">
                <a:solidFill>
                  <a:srgbClr val="0000CC"/>
                </a:solidFill>
                <a:latin typeface="Times New Roman" panose="02020603050405020304" pitchFamily="18" charset="0"/>
                <a:cs typeface="Times New Roman" panose="02020603050405020304" pitchFamily="18" charset="0"/>
              </a:rPr>
              <a:t>Chào </a:t>
            </a:r>
            <a:r>
              <a:rPr lang="vi-VN" sz="4000" i="1" dirty="0">
                <a:solidFill>
                  <a:srgbClr val="0000CC"/>
                </a:solidFill>
                <a:latin typeface="Times New Roman" panose="02020603050405020304" pitchFamily="18" charset="0"/>
                <a:cs typeface="Times New Roman" panose="02020603050405020304" pitchFamily="18" charset="0"/>
              </a:rPr>
              <a:t>mào,/ sáo sậu,/ sáo đen…/ đàn đàn/ lũ lũ / bay đi bay về</a:t>
            </a:r>
            <a:r>
              <a:rPr lang="vi-VN" sz="4000" i="1" dirty="0" smtClean="0">
                <a:solidFill>
                  <a:srgbClr val="0000CC"/>
                </a:solidFill>
                <a:latin typeface="Times New Roman" panose="02020603050405020304" pitchFamily="18" charset="0"/>
                <a:cs typeface="Times New Roman" panose="02020603050405020304" pitchFamily="18" charset="0"/>
              </a:rPr>
              <a:t>,/</a:t>
            </a:r>
            <a:r>
              <a:rPr lang="en-US" sz="4000" i="1" dirty="0" smtClean="0">
                <a:solidFill>
                  <a:srgbClr val="0000CC"/>
                </a:solidFill>
                <a:latin typeface="Times New Roman" panose="02020603050405020304" pitchFamily="18" charset="0"/>
                <a:cs typeface="Times New Roman" panose="02020603050405020304" pitchFamily="18" charset="0"/>
              </a:rPr>
              <a:t> </a:t>
            </a:r>
            <a:r>
              <a:rPr lang="vi-VN" sz="4000" i="1" dirty="0" smtClean="0">
                <a:solidFill>
                  <a:srgbClr val="0000CC"/>
                </a:solidFill>
                <a:latin typeface="Times New Roman" panose="02020603050405020304" pitchFamily="18" charset="0"/>
                <a:cs typeface="Times New Roman" panose="02020603050405020304" pitchFamily="18" charset="0"/>
              </a:rPr>
              <a:t>lượn </a:t>
            </a:r>
            <a:r>
              <a:rPr lang="vi-VN" sz="4000" i="1" dirty="0">
                <a:solidFill>
                  <a:srgbClr val="0000CC"/>
                </a:solidFill>
                <a:latin typeface="Times New Roman" panose="02020603050405020304" pitchFamily="18" charset="0"/>
                <a:cs typeface="Times New Roman" panose="02020603050405020304" pitchFamily="18" charset="0"/>
              </a:rPr>
              <a:t>lên lượn xuống.//</a:t>
            </a:r>
            <a:br>
              <a:rPr lang="vi-VN" sz="4000" i="1" dirty="0">
                <a:solidFill>
                  <a:srgbClr val="0000CC"/>
                </a:solidFill>
                <a:latin typeface="Times New Roman" panose="02020603050405020304" pitchFamily="18" charset="0"/>
                <a:cs typeface="Times New Roman" panose="02020603050405020304" pitchFamily="18" charset="0"/>
              </a:rPr>
            </a:br>
            <a:r>
              <a:rPr lang="en-US" sz="4000" i="1" dirty="0" smtClean="0">
                <a:solidFill>
                  <a:srgbClr val="0000CC"/>
                </a:solidFill>
                <a:latin typeface="Times New Roman" panose="02020603050405020304" pitchFamily="18" charset="0"/>
                <a:cs typeface="Times New Roman" panose="02020603050405020304" pitchFamily="18" charset="0"/>
              </a:rPr>
              <a:t>	</a:t>
            </a:r>
            <a:r>
              <a:rPr lang="vi-VN" sz="4000" i="1" dirty="0" smtClean="0">
                <a:solidFill>
                  <a:srgbClr val="0000CC"/>
                </a:solidFill>
                <a:latin typeface="Times New Roman" panose="02020603050405020304" pitchFamily="18" charset="0"/>
                <a:cs typeface="Times New Roman" panose="02020603050405020304" pitchFamily="18" charset="0"/>
              </a:rPr>
              <a:t>Cây </a:t>
            </a:r>
            <a:r>
              <a:rPr lang="vi-VN" sz="4000" i="1" dirty="0">
                <a:solidFill>
                  <a:srgbClr val="0000CC"/>
                </a:solidFill>
                <a:latin typeface="Times New Roman" panose="02020603050405020304" pitchFamily="18" charset="0"/>
                <a:cs typeface="Times New Roman" panose="02020603050405020304" pitchFamily="18" charset="0"/>
              </a:rPr>
              <a:t>đứng im,/ cao lớn,/ hiền lành,/ làm tiêu cho những con đò cập bến /và cho những đứa con về thăm quê mẹ.//</a:t>
            </a:r>
            <a:endParaRPr lang="en-US" sz="4000" dirty="0">
              <a:solidFill>
                <a:srgbClr val="0000CC"/>
              </a:solidFill>
              <a:latin typeface="Times New Roman" panose="02020603050405020304" pitchFamily="18" charset="0"/>
              <a:cs typeface="Times New Roman" panose="02020603050405020304" pitchFamily="18" charset="0"/>
            </a:endParaRPr>
          </a:p>
        </p:txBody>
      </p:sp>
      <p:sp>
        <p:nvSpPr>
          <p:cNvPr id="21" name="Rectangle 20"/>
          <p:cNvSpPr/>
          <p:nvPr/>
        </p:nvSpPr>
        <p:spPr>
          <a:xfrm>
            <a:off x="4023519" y="3102114"/>
            <a:ext cx="3278705" cy="707886"/>
          </a:xfrm>
          <a:prstGeom prst="rect">
            <a:avLst/>
          </a:prstGeom>
        </p:spPr>
        <p:txBody>
          <a:bodyPr wrap="square">
            <a:spAutoFit/>
          </a:bodyPr>
          <a:lstStyle/>
          <a:p>
            <a:pPr algn="just"/>
            <a:r>
              <a:rPr lang="en-US" sz="4000" b="1" i="1" dirty="0" err="1" smtClean="0">
                <a:solidFill>
                  <a:srgbClr val="0000CC"/>
                </a:solidFill>
                <a:latin typeface="Times New Roman" pitchFamily="18" charset="0"/>
                <a:cs typeface="Times New Roman" pitchFamily="18" charset="0"/>
              </a:rPr>
              <a:t>búp</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FF0000"/>
                </a:solidFill>
                <a:latin typeface="Times New Roman" pitchFamily="18" charset="0"/>
                <a:cs typeface="Times New Roman" pitchFamily="18" charset="0"/>
              </a:rPr>
              <a:t>n</a:t>
            </a:r>
            <a:r>
              <a:rPr lang="en-US" sz="4000" b="1" i="1" dirty="0" err="1" smtClean="0">
                <a:solidFill>
                  <a:srgbClr val="0000CC"/>
                </a:solidFill>
                <a:latin typeface="Times New Roman" pitchFamily="18" charset="0"/>
                <a:cs typeface="Times New Roman" pitchFamily="18" charset="0"/>
              </a:rPr>
              <a:t>õn</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22" name="Rectangle 21"/>
          <p:cNvSpPr/>
          <p:nvPr/>
        </p:nvSpPr>
        <p:spPr>
          <a:xfrm>
            <a:off x="6004719" y="3102114"/>
            <a:ext cx="3505200" cy="707886"/>
          </a:xfrm>
          <a:prstGeom prst="rect">
            <a:avLst/>
          </a:prstGeom>
        </p:spPr>
        <p:txBody>
          <a:bodyPr wrap="square">
            <a:spAutoFit/>
          </a:bodyPr>
          <a:lstStyle/>
          <a:p>
            <a:pPr algn="just"/>
            <a:r>
              <a:rPr lang="en-US" sz="4000" b="1" i="1" dirty="0" err="1" smtClean="0">
                <a:solidFill>
                  <a:srgbClr val="FF0000"/>
                </a:solidFill>
                <a:latin typeface="Times New Roman" pitchFamily="18" charset="0"/>
                <a:cs typeface="Times New Roman" pitchFamily="18" charset="0"/>
              </a:rPr>
              <a:t>s</a:t>
            </a:r>
            <a:r>
              <a:rPr lang="en-US" sz="4000" b="1" i="1" dirty="0" err="1" smtClean="0">
                <a:solidFill>
                  <a:srgbClr val="0000CC"/>
                </a:solidFill>
                <a:latin typeface="Times New Roman" pitchFamily="18" charset="0"/>
                <a:cs typeface="Times New Roman" pitchFamily="18" charset="0"/>
              </a:rPr>
              <a:t>áo</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FF0000"/>
                </a:solidFill>
                <a:latin typeface="Times New Roman" pitchFamily="18" charset="0"/>
                <a:cs typeface="Times New Roman" pitchFamily="18" charset="0"/>
              </a:rPr>
              <a:t>s</a:t>
            </a:r>
            <a:r>
              <a:rPr lang="en-US" sz="4000" b="1" i="1" dirty="0" err="1" smtClean="0">
                <a:solidFill>
                  <a:srgbClr val="0000CC"/>
                </a:solidFill>
                <a:latin typeface="Times New Roman" pitchFamily="18" charset="0"/>
                <a:cs typeface="Times New Roman" pitchFamily="18" charset="0"/>
              </a:rPr>
              <a:t>ậu</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23" name="Rectangle 22"/>
          <p:cNvSpPr/>
          <p:nvPr/>
        </p:nvSpPr>
        <p:spPr>
          <a:xfrm>
            <a:off x="7909719" y="3089414"/>
            <a:ext cx="2262982" cy="707886"/>
          </a:xfrm>
          <a:prstGeom prst="rect">
            <a:avLst/>
          </a:prstGeom>
        </p:spPr>
        <p:txBody>
          <a:bodyPr wrap="square">
            <a:spAutoFit/>
          </a:bodyPr>
          <a:lstStyle/>
          <a:p>
            <a:pPr algn="just"/>
            <a:r>
              <a:rPr lang="en-US" sz="4000" b="1" i="1" dirty="0" err="1" smtClean="0">
                <a:solidFill>
                  <a:srgbClr val="FF0000"/>
                </a:solidFill>
                <a:latin typeface="Times New Roman" pitchFamily="18" charset="0"/>
                <a:cs typeface="Times New Roman" pitchFamily="18" charset="0"/>
              </a:rPr>
              <a:t>l</a:t>
            </a:r>
            <a:r>
              <a:rPr lang="en-US" sz="4000" b="1" i="1" dirty="0" err="1" smtClean="0">
                <a:solidFill>
                  <a:srgbClr val="0000CC"/>
                </a:solidFill>
                <a:latin typeface="Times New Roman" pitchFamily="18" charset="0"/>
                <a:cs typeface="Times New Roman" pitchFamily="18" charset="0"/>
              </a:rPr>
              <a:t>ũ</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FF0000"/>
                </a:solidFill>
                <a:latin typeface="Times New Roman" pitchFamily="18" charset="0"/>
                <a:cs typeface="Times New Roman" pitchFamily="18" charset="0"/>
              </a:rPr>
              <a:t>l</a:t>
            </a:r>
            <a:r>
              <a:rPr lang="en-US" sz="4000" b="1" i="1" dirty="0" err="1" smtClean="0">
                <a:solidFill>
                  <a:srgbClr val="0000CC"/>
                </a:solidFill>
                <a:latin typeface="Times New Roman" pitchFamily="18" charset="0"/>
                <a:cs typeface="Times New Roman" pitchFamily="18" charset="0"/>
              </a:rPr>
              <a:t>ũ</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25" name="Text Box 14"/>
          <p:cNvSpPr txBox="1">
            <a:spLocks noChangeArrowheads="1"/>
          </p:cNvSpPr>
          <p:nvPr/>
        </p:nvSpPr>
        <p:spPr bwMode="auto">
          <a:xfrm>
            <a:off x="6222652" y="1315885"/>
            <a:ext cx="3673703"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dirty="0" smtClean="0">
                <a:solidFill>
                  <a:srgbClr val="0000CC"/>
                </a:solidFill>
                <a:effectLst>
                  <a:outerShdw blurRad="38100" dist="38100" dir="2700000" algn="tl">
                    <a:srgbClr val="000000">
                      <a:alpha val="43137"/>
                    </a:srgbClr>
                  </a:outerShdw>
                </a:effectLst>
                <a:latin typeface="Times New Roman" pitchFamily="18" charset="0"/>
              </a:rPr>
              <a:t>CÂY GẠO</a:t>
            </a:r>
          </a:p>
        </p:txBody>
      </p:sp>
      <p:sp>
        <p:nvSpPr>
          <p:cNvPr id="6" name="TextBox 5"/>
          <p:cNvSpPr txBox="1"/>
          <p:nvPr/>
        </p:nvSpPr>
        <p:spPr>
          <a:xfrm>
            <a:off x="1909834" y="6781800"/>
            <a:ext cx="10067115" cy="1938992"/>
          </a:xfrm>
          <a:prstGeom prst="rect">
            <a:avLst/>
          </a:prstGeom>
          <a:noFill/>
        </p:spPr>
        <p:txBody>
          <a:bodyPr wrap="none" rtlCol="0">
            <a:spAutoFit/>
          </a:bodyPr>
          <a:lstStyle/>
          <a:p>
            <a:r>
              <a:rPr lang="en-US" sz="4000" dirty="0" smtClean="0">
                <a:solidFill>
                  <a:srgbClr val="0000CC"/>
                </a:solidFill>
                <a:latin typeface="Times New Roman" panose="02020603050405020304" pitchFamily="18" charset="0"/>
                <a:cs typeface="Times New Roman" panose="02020603050405020304" pitchFamily="18" charset="0"/>
              </a:rPr>
              <a:t>- </a:t>
            </a:r>
            <a:r>
              <a:rPr lang="en-US" sz="4000" dirty="0" err="1" smtClean="0">
                <a:solidFill>
                  <a:srgbClr val="FF0000"/>
                </a:solidFill>
                <a:latin typeface="Times New Roman" panose="02020603050405020304" pitchFamily="18" charset="0"/>
                <a:cs typeface="Times New Roman" panose="02020603050405020304" pitchFamily="18" charset="0"/>
              </a:rPr>
              <a:t>Tuổi</a:t>
            </a:r>
            <a:r>
              <a:rPr lang="en-US" sz="4000" dirty="0" smtClean="0">
                <a:solidFill>
                  <a:srgbClr val="FF0000"/>
                </a:solidFill>
                <a:latin typeface="Times New Roman" panose="02020603050405020304" pitchFamily="18" charset="0"/>
                <a:cs typeface="Times New Roman" panose="02020603050405020304" pitchFamily="18" charset="0"/>
              </a:rPr>
              <a:t> </a:t>
            </a:r>
            <a:r>
              <a:rPr lang="en-US" sz="4000" dirty="0" err="1" smtClean="0">
                <a:solidFill>
                  <a:srgbClr val="FF0000"/>
                </a:solidFill>
                <a:latin typeface="Times New Roman" panose="02020603050405020304" pitchFamily="18" charset="0"/>
                <a:cs typeface="Times New Roman" panose="02020603050405020304" pitchFamily="18" charset="0"/>
              </a:rPr>
              <a:t>xuân</a:t>
            </a:r>
            <a:r>
              <a:rPr lang="en-US" sz="4000" dirty="0" smtClean="0">
                <a:solidFill>
                  <a:srgbClr val="FF0000"/>
                </a:solidFill>
                <a:latin typeface="Times New Roman" panose="02020603050405020304" pitchFamily="18" charset="0"/>
                <a:cs typeface="Times New Roman" panose="02020603050405020304" pitchFamily="18" charset="0"/>
              </a:rPr>
              <a:t>: </a:t>
            </a:r>
            <a:r>
              <a:rPr lang="en-US" sz="4000" dirty="0" err="1" smtClean="0">
                <a:solidFill>
                  <a:srgbClr val="0000CC"/>
                </a:solidFill>
                <a:latin typeface="Times New Roman" panose="02020603050405020304" pitchFamily="18" charset="0"/>
                <a:cs typeface="Times New Roman" panose="02020603050405020304" pitchFamily="18" charset="0"/>
              </a:rPr>
              <a:t>tuổi</a:t>
            </a:r>
            <a:r>
              <a:rPr lang="en-US" sz="4000" dirty="0" smtClean="0">
                <a:solidFill>
                  <a:srgbClr val="0000CC"/>
                </a:solidFill>
                <a:latin typeface="Times New Roman" panose="02020603050405020304" pitchFamily="18" charset="0"/>
                <a:cs typeface="Times New Roman" panose="02020603050405020304" pitchFamily="18" charset="0"/>
              </a:rPr>
              <a:t> </a:t>
            </a:r>
            <a:r>
              <a:rPr lang="en-US" sz="4000" dirty="0" err="1" smtClean="0">
                <a:solidFill>
                  <a:srgbClr val="0000CC"/>
                </a:solidFill>
                <a:latin typeface="Times New Roman" panose="02020603050405020304" pitchFamily="18" charset="0"/>
                <a:cs typeface="Times New Roman" panose="02020603050405020304" pitchFamily="18" charset="0"/>
              </a:rPr>
              <a:t>của</a:t>
            </a:r>
            <a:r>
              <a:rPr lang="en-US" sz="4000" dirty="0" smtClean="0">
                <a:solidFill>
                  <a:srgbClr val="0000CC"/>
                </a:solidFill>
                <a:latin typeface="Times New Roman" panose="02020603050405020304" pitchFamily="18" charset="0"/>
                <a:cs typeface="Times New Roman" panose="02020603050405020304" pitchFamily="18" charset="0"/>
              </a:rPr>
              <a:t> </a:t>
            </a:r>
            <a:r>
              <a:rPr lang="en-US" sz="4000" dirty="0" err="1" smtClean="0">
                <a:solidFill>
                  <a:srgbClr val="0000CC"/>
                </a:solidFill>
                <a:latin typeface="Times New Roman" panose="02020603050405020304" pitchFamily="18" charset="0"/>
                <a:cs typeface="Times New Roman" panose="02020603050405020304" pitchFamily="18" charset="0"/>
              </a:rPr>
              <a:t>sự</a:t>
            </a:r>
            <a:r>
              <a:rPr lang="en-US" sz="4000" dirty="0" smtClean="0">
                <a:solidFill>
                  <a:srgbClr val="0000CC"/>
                </a:solidFill>
                <a:latin typeface="Times New Roman" panose="02020603050405020304" pitchFamily="18" charset="0"/>
                <a:cs typeface="Times New Roman" panose="02020603050405020304" pitchFamily="18" charset="0"/>
              </a:rPr>
              <a:t> </a:t>
            </a:r>
            <a:r>
              <a:rPr lang="en-US" sz="4000" dirty="0" err="1" smtClean="0">
                <a:solidFill>
                  <a:srgbClr val="0000CC"/>
                </a:solidFill>
                <a:latin typeface="Times New Roman" panose="02020603050405020304" pitchFamily="18" charset="0"/>
                <a:cs typeface="Times New Roman" panose="02020603050405020304" pitchFamily="18" charset="0"/>
              </a:rPr>
              <a:t>hình</a:t>
            </a:r>
            <a:r>
              <a:rPr lang="en-US" sz="4000" dirty="0" smtClean="0">
                <a:solidFill>
                  <a:srgbClr val="0000CC"/>
                </a:solidFill>
                <a:latin typeface="Times New Roman" panose="02020603050405020304" pitchFamily="18" charset="0"/>
                <a:cs typeface="Times New Roman" panose="02020603050405020304" pitchFamily="18" charset="0"/>
              </a:rPr>
              <a:t> </a:t>
            </a:r>
            <a:r>
              <a:rPr lang="en-US" sz="4000" dirty="0" err="1" smtClean="0">
                <a:solidFill>
                  <a:srgbClr val="0000CC"/>
                </a:solidFill>
                <a:latin typeface="Times New Roman" panose="02020603050405020304" pitchFamily="18" charset="0"/>
                <a:cs typeface="Times New Roman" panose="02020603050405020304" pitchFamily="18" charset="0"/>
              </a:rPr>
              <a:t>thành</a:t>
            </a:r>
            <a:r>
              <a:rPr lang="en-US" sz="4000" dirty="0" smtClean="0">
                <a:solidFill>
                  <a:srgbClr val="0000CC"/>
                </a:solidFill>
                <a:latin typeface="Times New Roman" panose="02020603050405020304" pitchFamily="18" charset="0"/>
                <a:cs typeface="Times New Roman" panose="02020603050405020304" pitchFamily="18" charset="0"/>
              </a:rPr>
              <a:t> </a:t>
            </a:r>
            <a:r>
              <a:rPr lang="en-US" sz="4000" dirty="0" err="1" smtClean="0">
                <a:solidFill>
                  <a:srgbClr val="0000CC"/>
                </a:solidFill>
                <a:latin typeface="Times New Roman" panose="02020603050405020304" pitchFamily="18" charset="0"/>
                <a:cs typeface="Times New Roman" panose="02020603050405020304" pitchFamily="18" charset="0"/>
              </a:rPr>
              <a:t>và</a:t>
            </a:r>
            <a:r>
              <a:rPr lang="en-US" sz="4000" dirty="0" smtClean="0">
                <a:solidFill>
                  <a:srgbClr val="0000CC"/>
                </a:solidFill>
                <a:latin typeface="Times New Roman" panose="02020603050405020304" pitchFamily="18" charset="0"/>
                <a:cs typeface="Times New Roman" panose="02020603050405020304" pitchFamily="18" charset="0"/>
              </a:rPr>
              <a:t> </a:t>
            </a:r>
            <a:r>
              <a:rPr lang="en-US" sz="4000" dirty="0" err="1" smtClean="0">
                <a:solidFill>
                  <a:srgbClr val="0000CC"/>
                </a:solidFill>
                <a:latin typeface="Times New Roman" panose="02020603050405020304" pitchFamily="18" charset="0"/>
                <a:cs typeface="Times New Roman" panose="02020603050405020304" pitchFamily="18" charset="0"/>
              </a:rPr>
              <a:t>phát</a:t>
            </a:r>
            <a:r>
              <a:rPr lang="en-US" sz="4000" dirty="0" smtClean="0">
                <a:solidFill>
                  <a:srgbClr val="0000CC"/>
                </a:solidFill>
                <a:latin typeface="Times New Roman" panose="02020603050405020304" pitchFamily="18" charset="0"/>
                <a:cs typeface="Times New Roman" panose="02020603050405020304" pitchFamily="18" charset="0"/>
              </a:rPr>
              <a:t> </a:t>
            </a:r>
            <a:r>
              <a:rPr lang="en-US" sz="4000" dirty="0" err="1" smtClean="0">
                <a:solidFill>
                  <a:srgbClr val="0000CC"/>
                </a:solidFill>
                <a:latin typeface="Times New Roman" panose="02020603050405020304" pitchFamily="18" charset="0"/>
                <a:cs typeface="Times New Roman" panose="02020603050405020304" pitchFamily="18" charset="0"/>
              </a:rPr>
              <a:t>triển</a:t>
            </a:r>
            <a:endParaRPr lang="en-US" sz="4000" dirty="0" smtClean="0">
              <a:solidFill>
                <a:srgbClr val="0000CC"/>
              </a:solidFill>
              <a:latin typeface="Times New Roman" panose="02020603050405020304" pitchFamily="18" charset="0"/>
              <a:cs typeface="Times New Roman" panose="02020603050405020304" pitchFamily="18" charset="0"/>
            </a:endParaRPr>
          </a:p>
          <a:p>
            <a:r>
              <a:rPr lang="en-US" sz="4000" dirty="0" smtClean="0">
                <a:solidFill>
                  <a:srgbClr val="0000CC"/>
                </a:solidFill>
                <a:latin typeface="Times New Roman" panose="02020603050405020304" pitchFamily="18" charset="0"/>
                <a:cs typeface="Times New Roman" panose="02020603050405020304" pitchFamily="18" charset="0"/>
              </a:rPr>
              <a:t>- </a:t>
            </a:r>
            <a:r>
              <a:rPr lang="en-US" sz="4000" dirty="0" err="1" smtClean="0">
                <a:solidFill>
                  <a:srgbClr val="FF0000"/>
                </a:solidFill>
                <a:latin typeface="Times New Roman" panose="02020603050405020304" pitchFamily="18" charset="0"/>
                <a:cs typeface="Times New Roman" panose="02020603050405020304" pitchFamily="18" charset="0"/>
              </a:rPr>
              <a:t>Vãn</a:t>
            </a:r>
            <a:r>
              <a:rPr lang="en-US" sz="4000" dirty="0" smtClean="0">
                <a:solidFill>
                  <a:srgbClr val="FF0000"/>
                </a:solidFill>
                <a:latin typeface="Times New Roman" panose="02020603050405020304" pitchFamily="18" charset="0"/>
                <a:cs typeface="Times New Roman" panose="02020603050405020304" pitchFamily="18" charset="0"/>
              </a:rPr>
              <a:t>: </a:t>
            </a:r>
            <a:r>
              <a:rPr lang="en-US" sz="4000" dirty="0" err="1" smtClean="0">
                <a:solidFill>
                  <a:srgbClr val="0000CC"/>
                </a:solidFill>
                <a:latin typeface="Times New Roman" panose="02020603050405020304" pitchFamily="18" charset="0"/>
                <a:cs typeface="Times New Roman" panose="02020603050405020304" pitchFamily="18" charset="0"/>
              </a:rPr>
              <a:t>số</a:t>
            </a:r>
            <a:r>
              <a:rPr lang="en-US" sz="4000" dirty="0" smtClean="0">
                <a:solidFill>
                  <a:srgbClr val="0000CC"/>
                </a:solidFill>
                <a:latin typeface="Times New Roman" panose="02020603050405020304" pitchFamily="18" charset="0"/>
                <a:cs typeface="Times New Roman" panose="02020603050405020304" pitchFamily="18" charset="0"/>
              </a:rPr>
              <a:t> </a:t>
            </a:r>
            <a:r>
              <a:rPr lang="en-US" sz="4000" dirty="0" err="1" smtClean="0">
                <a:solidFill>
                  <a:srgbClr val="0000CC"/>
                </a:solidFill>
                <a:latin typeface="Times New Roman" panose="02020603050405020304" pitchFamily="18" charset="0"/>
                <a:cs typeface="Times New Roman" panose="02020603050405020304" pitchFamily="18" charset="0"/>
              </a:rPr>
              <a:t>lượng</a:t>
            </a:r>
            <a:r>
              <a:rPr lang="en-US" sz="4000" dirty="0" smtClean="0">
                <a:solidFill>
                  <a:srgbClr val="0000CC"/>
                </a:solidFill>
                <a:latin typeface="Times New Roman" panose="02020603050405020304" pitchFamily="18" charset="0"/>
                <a:cs typeface="Times New Roman" panose="02020603050405020304" pitchFamily="18" charset="0"/>
              </a:rPr>
              <a:t> </a:t>
            </a:r>
            <a:r>
              <a:rPr lang="en-US" sz="4000" dirty="0" err="1" smtClean="0">
                <a:solidFill>
                  <a:srgbClr val="0000CC"/>
                </a:solidFill>
                <a:latin typeface="Times New Roman" panose="02020603050405020304" pitchFamily="18" charset="0"/>
                <a:cs typeface="Times New Roman" panose="02020603050405020304" pitchFamily="18" charset="0"/>
              </a:rPr>
              <a:t>giảm</a:t>
            </a:r>
            <a:r>
              <a:rPr lang="en-US" sz="4000" dirty="0" smtClean="0">
                <a:solidFill>
                  <a:srgbClr val="0000CC"/>
                </a:solidFill>
                <a:latin typeface="Times New Roman" panose="02020603050405020304" pitchFamily="18" charset="0"/>
                <a:cs typeface="Times New Roman" panose="02020603050405020304" pitchFamily="18" charset="0"/>
              </a:rPr>
              <a:t> </a:t>
            </a:r>
            <a:r>
              <a:rPr lang="en-US" sz="4000" dirty="0" err="1" smtClean="0">
                <a:solidFill>
                  <a:srgbClr val="0000CC"/>
                </a:solidFill>
                <a:latin typeface="Times New Roman" panose="02020603050405020304" pitchFamily="18" charset="0"/>
                <a:cs typeface="Times New Roman" panose="02020603050405020304" pitchFamily="18" charset="0"/>
              </a:rPr>
              <a:t>đi</a:t>
            </a:r>
            <a:r>
              <a:rPr lang="en-US" sz="4000" dirty="0" smtClean="0">
                <a:solidFill>
                  <a:srgbClr val="0000CC"/>
                </a:solidFill>
                <a:latin typeface="Times New Roman" panose="02020603050405020304" pitchFamily="18" charset="0"/>
                <a:cs typeface="Times New Roman" panose="02020603050405020304" pitchFamily="18" charset="0"/>
              </a:rPr>
              <a:t>, </a:t>
            </a:r>
            <a:r>
              <a:rPr lang="en-US" sz="4000" dirty="0" err="1" smtClean="0">
                <a:solidFill>
                  <a:srgbClr val="0000CC"/>
                </a:solidFill>
                <a:latin typeface="Times New Roman" panose="02020603050405020304" pitchFamily="18" charset="0"/>
                <a:cs typeface="Times New Roman" panose="02020603050405020304" pitchFamily="18" charset="0"/>
              </a:rPr>
              <a:t>không</a:t>
            </a:r>
            <a:r>
              <a:rPr lang="en-US" sz="4000" dirty="0" smtClean="0">
                <a:solidFill>
                  <a:srgbClr val="0000CC"/>
                </a:solidFill>
                <a:latin typeface="Times New Roman" panose="02020603050405020304" pitchFamily="18" charset="0"/>
                <a:cs typeface="Times New Roman" panose="02020603050405020304" pitchFamily="18" charset="0"/>
              </a:rPr>
              <a:t> </a:t>
            </a:r>
            <a:r>
              <a:rPr lang="en-US" sz="4000" dirty="0" err="1" smtClean="0">
                <a:solidFill>
                  <a:srgbClr val="0000CC"/>
                </a:solidFill>
                <a:latin typeface="Times New Roman" panose="02020603050405020304" pitchFamily="18" charset="0"/>
                <a:cs typeface="Times New Roman" panose="02020603050405020304" pitchFamily="18" charset="0"/>
              </a:rPr>
              <a:t>còn</a:t>
            </a:r>
            <a:r>
              <a:rPr lang="en-US" sz="4000" dirty="0" smtClean="0">
                <a:solidFill>
                  <a:srgbClr val="0000CC"/>
                </a:solidFill>
                <a:latin typeface="Times New Roman" panose="02020603050405020304" pitchFamily="18" charset="0"/>
                <a:cs typeface="Times New Roman" panose="02020603050405020304" pitchFamily="18" charset="0"/>
              </a:rPr>
              <a:t> </a:t>
            </a:r>
            <a:r>
              <a:rPr lang="en-US" sz="4000" dirty="0" err="1" smtClean="0">
                <a:solidFill>
                  <a:srgbClr val="0000CC"/>
                </a:solidFill>
                <a:latin typeface="Times New Roman" panose="02020603050405020304" pitchFamily="18" charset="0"/>
                <a:cs typeface="Times New Roman" panose="02020603050405020304" pitchFamily="18" charset="0"/>
              </a:rPr>
              <a:t>như</a:t>
            </a:r>
            <a:r>
              <a:rPr lang="en-US" sz="4000" dirty="0" smtClean="0">
                <a:solidFill>
                  <a:srgbClr val="0000CC"/>
                </a:solidFill>
                <a:latin typeface="Times New Roman" panose="02020603050405020304" pitchFamily="18" charset="0"/>
                <a:cs typeface="Times New Roman" panose="02020603050405020304" pitchFamily="18" charset="0"/>
              </a:rPr>
              <a:t> </a:t>
            </a:r>
            <a:r>
              <a:rPr lang="en-US" sz="4000" dirty="0" err="1" smtClean="0">
                <a:solidFill>
                  <a:srgbClr val="0000CC"/>
                </a:solidFill>
                <a:latin typeface="Times New Roman" panose="02020603050405020304" pitchFamily="18" charset="0"/>
                <a:cs typeface="Times New Roman" panose="02020603050405020304" pitchFamily="18" charset="0"/>
              </a:rPr>
              <a:t>lúc</a:t>
            </a:r>
            <a:r>
              <a:rPr lang="en-US" sz="4000" dirty="0" smtClean="0">
                <a:solidFill>
                  <a:srgbClr val="0000CC"/>
                </a:solidFill>
                <a:latin typeface="Times New Roman" panose="02020603050405020304" pitchFamily="18" charset="0"/>
                <a:cs typeface="Times New Roman" panose="02020603050405020304" pitchFamily="18" charset="0"/>
              </a:rPr>
              <a:t> </a:t>
            </a:r>
            <a:r>
              <a:rPr lang="en-US" sz="4000" dirty="0" err="1" smtClean="0">
                <a:solidFill>
                  <a:srgbClr val="0000CC"/>
                </a:solidFill>
                <a:latin typeface="Times New Roman" panose="02020603050405020304" pitchFamily="18" charset="0"/>
                <a:cs typeface="Times New Roman" panose="02020603050405020304" pitchFamily="18" charset="0"/>
              </a:rPr>
              <a:t>đầu</a:t>
            </a:r>
            <a:endParaRPr lang="en-US" sz="4000" dirty="0" smtClean="0">
              <a:solidFill>
                <a:srgbClr val="0000CC"/>
              </a:solidFill>
              <a:latin typeface="Times New Roman" panose="02020603050405020304" pitchFamily="18" charset="0"/>
              <a:cs typeface="Times New Roman" panose="02020603050405020304" pitchFamily="18" charset="0"/>
            </a:endParaRPr>
          </a:p>
          <a:p>
            <a:r>
              <a:rPr lang="en-US" sz="4000" dirty="0" smtClean="0">
                <a:solidFill>
                  <a:srgbClr val="0000CC"/>
                </a:solidFill>
                <a:latin typeface="Times New Roman" panose="02020603050405020304" pitchFamily="18" charset="0"/>
                <a:cs typeface="Times New Roman" panose="02020603050405020304" pitchFamily="18" charset="0"/>
              </a:rPr>
              <a:t>- </a:t>
            </a:r>
            <a:r>
              <a:rPr lang="en-US" sz="4000" dirty="0" err="1" smtClean="0">
                <a:solidFill>
                  <a:srgbClr val="FF0000"/>
                </a:solidFill>
                <a:latin typeface="Times New Roman" panose="02020603050405020304" pitchFamily="18" charset="0"/>
                <a:cs typeface="Times New Roman" panose="02020603050405020304" pitchFamily="18" charset="0"/>
              </a:rPr>
              <a:t>Tiêu</a:t>
            </a:r>
            <a:r>
              <a:rPr lang="en-US" sz="4000" dirty="0" smtClean="0">
                <a:solidFill>
                  <a:srgbClr val="0000CC"/>
                </a:solidFill>
                <a:latin typeface="Times New Roman" panose="02020603050405020304" pitchFamily="18" charset="0"/>
                <a:cs typeface="Times New Roman" panose="02020603050405020304" pitchFamily="18" charset="0"/>
              </a:rPr>
              <a:t>: </a:t>
            </a:r>
            <a:r>
              <a:rPr lang="en-US" sz="4000" dirty="0" err="1" smtClean="0">
                <a:solidFill>
                  <a:srgbClr val="0000CC"/>
                </a:solidFill>
                <a:latin typeface="Times New Roman" panose="02020603050405020304" pitchFamily="18" charset="0"/>
                <a:cs typeface="Times New Roman" panose="02020603050405020304" pitchFamily="18" charset="0"/>
              </a:rPr>
              <a:t>vật</a:t>
            </a:r>
            <a:r>
              <a:rPr lang="en-US" sz="4000" dirty="0" smtClean="0">
                <a:solidFill>
                  <a:srgbClr val="0000CC"/>
                </a:solidFill>
                <a:latin typeface="Times New Roman" panose="02020603050405020304" pitchFamily="18" charset="0"/>
                <a:cs typeface="Times New Roman" panose="02020603050405020304" pitchFamily="18" charset="0"/>
              </a:rPr>
              <a:t> </a:t>
            </a:r>
            <a:r>
              <a:rPr lang="en-US" sz="4000" dirty="0" err="1" smtClean="0">
                <a:solidFill>
                  <a:srgbClr val="0000CC"/>
                </a:solidFill>
                <a:latin typeface="Times New Roman" panose="02020603050405020304" pitchFamily="18" charset="0"/>
                <a:cs typeface="Times New Roman" panose="02020603050405020304" pitchFamily="18" charset="0"/>
              </a:rPr>
              <a:t>cầm</a:t>
            </a:r>
            <a:r>
              <a:rPr lang="en-US" sz="4000" dirty="0" smtClean="0">
                <a:solidFill>
                  <a:srgbClr val="0000CC"/>
                </a:solidFill>
                <a:latin typeface="Times New Roman" panose="02020603050405020304" pitchFamily="18" charset="0"/>
                <a:cs typeface="Times New Roman" panose="02020603050405020304" pitchFamily="18" charset="0"/>
              </a:rPr>
              <a:t> </a:t>
            </a:r>
            <a:r>
              <a:rPr lang="en-US" sz="4000" dirty="0" err="1" smtClean="0">
                <a:solidFill>
                  <a:srgbClr val="0000CC"/>
                </a:solidFill>
                <a:latin typeface="Times New Roman" panose="02020603050405020304" pitchFamily="18" charset="0"/>
                <a:cs typeface="Times New Roman" panose="02020603050405020304" pitchFamily="18" charset="0"/>
              </a:rPr>
              <a:t>làm</a:t>
            </a:r>
            <a:r>
              <a:rPr lang="en-US" sz="4000" dirty="0" smtClean="0">
                <a:solidFill>
                  <a:srgbClr val="0000CC"/>
                </a:solidFill>
                <a:latin typeface="Times New Roman" panose="02020603050405020304" pitchFamily="18" charset="0"/>
                <a:cs typeface="Times New Roman" panose="02020603050405020304" pitchFamily="18" charset="0"/>
              </a:rPr>
              <a:t> </a:t>
            </a:r>
            <a:r>
              <a:rPr lang="en-US" sz="4000" dirty="0" err="1" smtClean="0">
                <a:solidFill>
                  <a:srgbClr val="0000CC"/>
                </a:solidFill>
                <a:latin typeface="Times New Roman" panose="02020603050405020304" pitchFamily="18" charset="0"/>
                <a:cs typeface="Times New Roman" panose="02020603050405020304" pitchFamily="18" charset="0"/>
              </a:rPr>
              <a:t>mốc</a:t>
            </a:r>
            <a:r>
              <a:rPr lang="en-US" sz="4000" dirty="0" smtClean="0">
                <a:solidFill>
                  <a:srgbClr val="0000CC"/>
                </a:solidFill>
                <a:latin typeface="Times New Roman" panose="02020603050405020304" pitchFamily="18" charset="0"/>
                <a:cs typeface="Times New Roman" panose="02020603050405020304" pitchFamily="18" charset="0"/>
              </a:rPr>
              <a:t> </a:t>
            </a:r>
            <a:r>
              <a:rPr lang="en-US" sz="4000" dirty="0" err="1" smtClean="0">
                <a:solidFill>
                  <a:srgbClr val="0000CC"/>
                </a:solidFill>
                <a:latin typeface="Times New Roman" panose="02020603050405020304" pitchFamily="18" charset="0"/>
                <a:cs typeface="Times New Roman" panose="02020603050405020304" pitchFamily="18" charset="0"/>
              </a:rPr>
              <a:t>để</a:t>
            </a:r>
            <a:r>
              <a:rPr lang="en-US" sz="4000" dirty="0" smtClean="0">
                <a:solidFill>
                  <a:srgbClr val="0000CC"/>
                </a:solidFill>
                <a:latin typeface="Times New Roman" panose="02020603050405020304" pitchFamily="18" charset="0"/>
                <a:cs typeface="Times New Roman" panose="02020603050405020304" pitchFamily="18" charset="0"/>
              </a:rPr>
              <a:t> </a:t>
            </a:r>
            <a:r>
              <a:rPr lang="en-US" sz="4000" dirty="0" err="1" smtClean="0">
                <a:solidFill>
                  <a:srgbClr val="0000CC"/>
                </a:solidFill>
                <a:latin typeface="Times New Roman" panose="02020603050405020304" pitchFamily="18" charset="0"/>
                <a:cs typeface="Times New Roman" panose="02020603050405020304" pitchFamily="18" charset="0"/>
              </a:rPr>
              <a:t>từ</a:t>
            </a:r>
            <a:r>
              <a:rPr lang="en-US" sz="4000" dirty="0" smtClean="0">
                <a:solidFill>
                  <a:srgbClr val="0000CC"/>
                </a:solidFill>
                <a:latin typeface="Times New Roman" panose="02020603050405020304" pitchFamily="18" charset="0"/>
                <a:cs typeface="Times New Roman" panose="02020603050405020304" pitchFamily="18" charset="0"/>
              </a:rPr>
              <a:t> </a:t>
            </a:r>
            <a:r>
              <a:rPr lang="en-US" sz="4000" dirty="0" err="1" smtClean="0">
                <a:solidFill>
                  <a:srgbClr val="0000CC"/>
                </a:solidFill>
                <a:latin typeface="Times New Roman" panose="02020603050405020304" pitchFamily="18" charset="0"/>
                <a:cs typeface="Times New Roman" panose="02020603050405020304" pitchFamily="18" charset="0"/>
              </a:rPr>
              <a:t>xa</a:t>
            </a:r>
            <a:r>
              <a:rPr lang="en-US" sz="4000" dirty="0" smtClean="0">
                <a:solidFill>
                  <a:srgbClr val="0000CC"/>
                </a:solidFill>
                <a:latin typeface="Times New Roman" panose="02020603050405020304" pitchFamily="18" charset="0"/>
                <a:cs typeface="Times New Roman" panose="02020603050405020304" pitchFamily="18" charset="0"/>
              </a:rPr>
              <a:t> </a:t>
            </a:r>
            <a:r>
              <a:rPr lang="en-US" sz="4000" dirty="0" err="1" smtClean="0">
                <a:solidFill>
                  <a:srgbClr val="0000CC"/>
                </a:solidFill>
                <a:latin typeface="Times New Roman" panose="02020603050405020304" pitchFamily="18" charset="0"/>
                <a:cs typeface="Times New Roman" panose="02020603050405020304" pitchFamily="18" charset="0"/>
              </a:rPr>
              <a:t>dễ</a:t>
            </a:r>
            <a:r>
              <a:rPr lang="en-US" sz="4000" dirty="0" smtClean="0">
                <a:solidFill>
                  <a:srgbClr val="0000CC"/>
                </a:solidFill>
                <a:latin typeface="Times New Roman" panose="02020603050405020304" pitchFamily="18" charset="0"/>
                <a:cs typeface="Times New Roman" panose="02020603050405020304" pitchFamily="18" charset="0"/>
              </a:rPr>
              <a:t> </a:t>
            </a:r>
            <a:r>
              <a:rPr lang="en-US" sz="4000" dirty="0" err="1" smtClean="0">
                <a:solidFill>
                  <a:srgbClr val="0000CC"/>
                </a:solidFill>
                <a:latin typeface="Times New Roman" panose="02020603050405020304" pitchFamily="18" charset="0"/>
                <a:cs typeface="Times New Roman" panose="02020603050405020304" pitchFamily="18" charset="0"/>
              </a:rPr>
              <a:t>nhìn</a:t>
            </a:r>
            <a:r>
              <a:rPr lang="en-US" sz="4000" dirty="0" smtClean="0">
                <a:solidFill>
                  <a:srgbClr val="0000CC"/>
                </a:solidFill>
                <a:latin typeface="Times New Roman" panose="02020603050405020304" pitchFamily="18" charset="0"/>
                <a:cs typeface="Times New Roman" panose="02020603050405020304" pitchFamily="18" charset="0"/>
              </a:rPr>
              <a:t> </a:t>
            </a:r>
            <a:r>
              <a:rPr lang="en-US" sz="4000" dirty="0" err="1" smtClean="0">
                <a:solidFill>
                  <a:srgbClr val="0000CC"/>
                </a:solidFill>
                <a:latin typeface="Times New Roman" panose="02020603050405020304" pitchFamily="18" charset="0"/>
                <a:cs typeface="Times New Roman" panose="02020603050405020304" pitchFamily="18" charset="0"/>
              </a:rPr>
              <a:t>thấy</a:t>
            </a:r>
            <a:endParaRPr lang="en-US" sz="4000" dirty="0">
              <a:solidFill>
                <a:srgbClr val="0000CC"/>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01057155"/>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1">
                                            <p:txEl>
                                              <p:pRg st="0" end="0"/>
                                            </p:txEl>
                                          </p:spTgt>
                                        </p:tgtEl>
                                        <p:attrNameLst>
                                          <p:attrName>style.visibility</p:attrName>
                                        </p:attrNameLst>
                                      </p:cBhvr>
                                      <p:to>
                                        <p:strVal val="visible"/>
                                      </p:to>
                                    </p:set>
                                    <p:animEffect transition="in" filter="fade">
                                      <p:cBhvr>
                                        <p:cTn id="12" dur="500"/>
                                        <p:tgtEl>
                                          <p:spTgt spid="2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2">
                                            <p:txEl>
                                              <p:pRg st="0" end="0"/>
                                            </p:txEl>
                                          </p:spTgt>
                                        </p:tgtEl>
                                        <p:attrNameLst>
                                          <p:attrName>style.visibility</p:attrName>
                                        </p:attrNameLst>
                                      </p:cBhvr>
                                      <p:to>
                                        <p:strVal val="visible"/>
                                      </p:to>
                                    </p:set>
                                    <p:animEffect transition="in" filter="fade">
                                      <p:cBhvr>
                                        <p:cTn id="17" dur="500"/>
                                        <p:tgtEl>
                                          <p:spTgt spid="2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3">
                                            <p:txEl>
                                              <p:pRg st="0" end="0"/>
                                            </p:txEl>
                                          </p:spTgt>
                                        </p:tgtEl>
                                        <p:attrNameLst>
                                          <p:attrName>style.visibility</p:attrName>
                                        </p:attrNameLst>
                                      </p:cBhvr>
                                      <p:to>
                                        <p:strVal val="visible"/>
                                      </p:to>
                                    </p:set>
                                    <p:animEffect transition="in" filter="fade">
                                      <p:cBhvr>
                                        <p:cTn id="22" dur="500"/>
                                        <p:tgtEl>
                                          <p:spTgt spid="23">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0" end="0"/>
                                            </p:txEl>
                                          </p:spTgt>
                                        </p:tgtEl>
                                        <p:attrNameLst>
                                          <p:attrName>style.visibility</p:attrName>
                                        </p:attrNameLst>
                                      </p:cBhvr>
                                      <p:to>
                                        <p:strVal val="visible"/>
                                      </p:to>
                                    </p:set>
                                    <p:animEffect transition="in" filter="fade">
                                      <p:cBhvr>
                                        <p:cTn id="27" dur="500"/>
                                        <p:tgtEl>
                                          <p:spTgt spid="3">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circle(in)">
                                      <p:cBhvr>
                                        <p:cTn id="3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smtClean="0">
                    <a:solidFill>
                      <a:srgbClr val="0000CC"/>
                    </a:solidFill>
                    <a:latin typeface="Times New Roman" pitchFamily="18" charset="0"/>
                    <a:cs typeface="Times New Roman" pitchFamily="18" charset="0"/>
                  </a:rPr>
                  <a:t>Thứ……ngày…..tháng…..năm…….</a:t>
                </a:r>
                <a:endParaRPr lang="en-US" sz="3600">
                  <a:solidFill>
                    <a:srgbClr val="0000CC"/>
                  </a:solidFill>
                  <a:latin typeface="Times New Roman" pitchFamily="18" charset="0"/>
                  <a:cs typeface="Times New Roman" pitchFamily="18" charset="0"/>
                </a:endParaRP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smtClean="0">
                    <a:solidFill>
                      <a:srgbClr val="FF0066"/>
                    </a:solidFill>
                    <a:latin typeface="Times New Roman" pitchFamily="18" charset="0"/>
                    <a:cs typeface="Times New Roman" pitchFamily="18" charset="0"/>
                  </a:rPr>
                  <a:t>TIẾNG VIỆT</a:t>
                </a:r>
                <a:endParaRPr lang="en-US" sz="3200" b="1">
                  <a:solidFill>
                    <a:srgbClr val="FF0066"/>
                  </a:solidFill>
                  <a:latin typeface="Times New Roman" pitchFamily="18" charset="0"/>
                  <a:cs typeface="Times New Roman" pitchFamily="18" charset="0"/>
                </a:endParaRP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6222652" y="1266918"/>
            <a:ext cx="3673703"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dirty="0" smtClean="0">
                <a:solidFill>
                  <a:srgbClr val="0000CC"/>
                </a:solidFill>
                <a:effectLst>
                  <a:outerShdw blurRad="38100" dist="38100" dir="2700000" algn="tl">
                    <a:srgbClr val="000000">
                      <a:alpha val="43137"/>
                    </a:srgbClr>
                  </a:outerShdw>
                </a:effectLst>
                <a:latin typeface="Times New Roman" pitchFamily="18" charset="0"/>
              </a:rPr>
              <a:t>CÂY GẠO</a:t>
            </a:r>
          </a:p>
        </p:txBody>
      </p:sp>
      <p:cxnSp>
        <p:nvCxnSpPr>
          <p:cNvPr id="26" name="Straight Connector 25"/>
          <p:cNvCxnSpPr/>
          <p:nvPr/>
        </p:nvCxnSpPr>
        <p:spPr>
          <a:xfrm>
            <a:off x="5448300" y="2667000"/>
            <a:ext cx="0" cy="5943600"/>
          </a:xfrm>
          <a:prstGeom prst="line">
            <a:avLst/>
          </a:prstGeom>
          <a:ln>
            <a:solidFill>
              <a:srgbClr val="0000CC"/>
            </a:solidFill>
          </a:ln>
        </p:spPr>
        <p:style>
          <a:lnRef idx="2">
            <a:schemeClr val="dk1"/>
          </a:lnRef>
          <a:fillRef idx="0">
            <a:schemeClr val="dk1"/>
          </a:fillRef>
          <a:effectRef idx="1">
            <a:schemeClr val="dk1"/>
          </a:effectRef>
          <a:fontRef idx="minor">
            <a:schemeClr val="tx1"/>
          </a:fontRef>
        </p:style>
      </p:cxnSp>
      <p:grpSp>
        <p:nvGrpSpPr>
          <p:cNvPr id="27" name="Group 26"/>
          <p:cNvGrpSpPr/>
          <p:nvPr/>
        </p:nvGrpSpPr>
        <p:grpSpPr>
          <a:xfrm>
            <a:off x="1718225" y="1891336"/>
            <a:ext cx="2319747" cy="699983"/>
            <a:chOff x="1259767" y="1442589"/>
            <a:chExt cx="2319747" cy="699983"/>
          </a:xfrm>
        </p:grpSpPr>
        <p:sp>
          <p:nvSpPr>
            <p:cNvPr id="28" name="Rectangle 27"/>
            <p:cNvSpPr/>
            <p:nvPr/>
          </p:nvSpPr>
          <p:spPr>
            <a:xfrm>
              <a:off x="1259767" y="1442589"/>
              <a:ext cx="2319747"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smtClean="0">
                  <a:ln w="11430"/>
                  <a:solidFill>
                    <a:srgbClr val="0000FF"/>
                  </a:solidFill>
                  <a:latin typeface="Times New Roman" pitchFamily="18" charset="0"/>
                  <a:cs typeface="Times New Roman" pitchFamily="18" charset="0"/>
                </a:rPr>
                <a:t>Luyện đọc</a:t>
              </a:r>
              <a:endParaRPr lang="en-US" sz="3800" b="1">
                <a:ln w="11430"/>
                <a:solidFill>
                  <a:srgbClr val="0000FF"/>
                </a:solidFill>
                <a:latin typeface="Times New Roman" pitchFamily="18" charset="0"/>
                <a:cs typeface="Times New Roman" pitchFamily="18" charset="0"/>
              </a:endParaRPr>
            </a:p>
          </p:txBody>
        </p:sp>
        <p:cxnSp>
          <p:nvCxnSpPr>
            <p:cNvPr id="29" name="Straight Connector 28"/>
            <p:cNvCxnSpPr/>
            <p:nvPr/>
          </p:nvCxnSpPr>
          <p:spPr>
            <a:xfrm>
              <a:off x="1338517" y="2142572"/>
              <a:ext cx="220980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30" name="Group 29"/>
          <p:cNvGrpSpPr/>
          <p:nvPr/>
        </p:nvGrpSpPr>
        <p:grpSpPr>
          <a:xfrm>
            <a:off x="8753147" y="1907107"/>
            <a:ext cx="2877445" cy="685384"/>
            <a:chOff x="1024127" y="1442589"/>
            <a:chExt cx="2877445" cy="685384"/>
          </a:xfrm>
        </p:grpSpPr>
        <p:sp>
          <p:nvSpPr>
            <p:cNvPr id="31" name="Rectangle 30"/>
            <p:cNvSpPr/>
            <p:nvPr/>
          </p:nvSpPr>
          <p:spPr>
            <a:xfrm>
              <a:off x="1024127" y="1442589"/>
              <a:ext cx="2791030"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smtClean="0">
                  <a:ln w="11430"/>
                  <a:solidFill>
                    <a:srgbClr val="0000FF"/>
                  </a:solidFill>
                  <a:latin typeface="Times New Roman" pitchFamily="18" charset="0"/>
                  <a:cs typeface="Times New Roman" pitchFamily="18" charset="0"/>
                </a:rPr>
                <a:t>Tìm hiểu bài</a:t>
              </a:r>
              <a:endParaRPr lang="en-US" sz="3800" b="1">
                <a:ln w="11430"/>
                <a:solidFill>
                  <a:srgbClr val="0000FF"/>
                </a:solidFill>
                <a:latin typeface="Times New Roman" pitchFamily="18" charset="0"/>
                <a:cs typeface="Times New Roman" pitchFamily="18" charset="0"/>
              </a:endParaRPr>
            </a:p>
          </p:txBody>
        </p:sp>
        <p:cxnSp>
          <p:nvCxnSpPr>
            <p:cNvPr id="32" name="Straight Connector 31"/>
            <p:cNvCxnSpPr/>
            <p:nvPr/>
          </p:nvCxnSpPr>
          <p:spPr>
            <a:xfrm>
              <a:off x="1095099" y="2127973"/>
              <a:ext cx="2806473"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2" name="Rectangle 41"/>
          <p:cNvSpPr/>
          <p:nvPr/>
        </p:nvSpPr>
        <p:spPr>
          <a:xfrm>
            <a:off x="5600701" y="2743200"/>
            <a:ext cx="10233818" cy="1200329"/>
          </a:xfrm>
          <a:prstGeom prst="rect">
            <a:avLst/>
          </a:prstGeom>
        </p:spPr>
        <p:txBody>
          <a:bodyPr wrap="square">
            <a:spAutoFit/>
          </a:bodyPr>
          <a:lstStyle/>
          <a:p>
            <a:pPr algn="just"/>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Câu</a:t>
            </a:r>
            <a:r>
              <a:rPr lang="en-US" sz="3600" b="1" dirty="0" smtClean="0">
                <a:solidFill>
                  <a:srgbClr val="FF0000"/>
                </a:solidFill>
                <a:latin typeface="Times New Roman" pitchFamily="18" charset="0"/>
                <a:cs typeface="Times New Roman" pitchFamily="18" charset="0"/>
              </a:rPr>
              <a:t> </a:t>
            </a:r>
            <a:r>
              <a:rPr lang="en-US" sz="3600" b="1" dirty="0">
                <a:solidFill>
                  <a:srgbClr val="FF0000"/>
                </a:solidFill>
                <a:latin typeface="Times New Roman" pitchFamily="18" charset="0"/>
                <a:cs typeface="Times New Roman" pitchFamily="18" charset="0"/>
              </a:rPr>
              <a:t>1: </a:t>
            </a:r>
            <a:r>
              <a:rPr lang="en-US" sz="3600" b="1" dirty="0" err="1" smtClean="0">
                <a:solidFill>
                  <a:srgbClr val="FF0000"/>
                </a:solidFill>
                <a:latin typeface="Times New Roman" pitchFamily="18" charset="0"/>
                <a:cs typeface="Times New Roman" pitchFamily="18" charset="0"/>
              </a:rPr>
              <a:t>Vào</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mùa</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hoa</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cây</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gạo</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hoa</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gạo</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búp</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nõn</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đẹp</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như</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thế</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nào</a:t>
            </a:r>
            <a:r>
              <a:rPr lang="en-US" sz="3600" b="1" dirty="0" smtClean="0">
                <a:solidFill>
                  <a:srgbClr val="FF0000"/>
                </a:solidFill>
                <a:latin typeface="Times New Roman" pitchFamily="18" charset="0"/>
                <a:cs typeface="Times New Roman" pitchFamily="18" charset="0"/>
              </a:rPr>
              <a:t>?</a:t>
            </a:r>
            <a:endParaRPr lang="en-US" sz="3600" b="1" dirty="0">
              <a:solidFill>
                <a:srgbClr val="FF0000"/>
              </a:solidFill>
              <a:latin typeface="Times New Roman" pitchFamily="18" charset="0"/>
              <a:cs typeface="Times New Roman" pitchFamily="18" charset="0"/>
            </a:endParaRPr>
          </a:p>
        </p:txBody>
      </p:sp>
      <p:sp>
        <p:nvSpPr>
          <p:cNvPr id="12" name="Rectangle 11"/>
          <p:cNvSpPr/>
          <p:nvPr/>
        </p:nvSpPr>
        <p:spPr>
          <a:xfrm>
            <a:off x="5916167" y="4012066"/>
            <a:ext cx="9689751" cy="2308324"/>
          </a:xfrm>
          <a:prstGeom prst="rect">
            <a:avLst/>
          </a:prstGeom>
        </p:spPr>
        <p:txBody>
          <a:bodyPr wrap="square">
            <a:spAutoFit/>
          </a:bodyPr>
          <a:lstStyle/>
          <a:p>
            <a:r>
              <a:rPr lang="nl-NL" sz="3600" dirty="0" smtClean="0">
                <a:solidFill>
                  <a:srgbClr val="0000CC"/>
                </a:solidFill>
                <a:latin typeface="Times New Roman" panose="02020603050405020304" pitchFamily="18" charset="0"/>
                <a:cs typeface="Times New Roman" panose="02020603050405020304" pitchFamily="18" charset="0"/>
              </a:rPr>
              <a:t>	Vào </a:t>
            </a:r>
            <a:r>
              <a:rPr lang="nl-NL" sz="3600" dirty="0">
                <a:solidFill>
                  <a:srgbClr val="0000CC"/>
                </a:solidFill>
                <a:latin typeface="Times New Roman" panose="02020603050405020304" pitchFamily="18" charset="0"/>
                <a:cs typeface="Times New Roman" panose="02020603050405020304" pitchFamily="18" charset="0"/>
              </a:rPr>
              <a:t>mùa hoa: cây gạo sừng sững như một tháp đèn khổng lồ; hàng ngàn bông hoa là hàng ngàn ngọn lửa hồng tươi; hàng ngàn búp nõn là hàng ngàn ánh nến trong xanh.</a:t>
            </a:r>
            <a:endParaRPr lang="en-US" sz="3600" b="1" dirty="0">
              <a:solidFill>
                <a:srgbClr val="0000CC"/>
              </a:solidFill>
              <a:latin typeface="Times New Roman" pitchFamily="18" charset="0"/>
              <a:cs typeface="Times New Roman" pitchFamily="18" charset="0"/>
            </a:endParaRPr>
          </a:p>
        </p:txBody>
      </p:sp>
      <p:sp>
        <p:nvSpPr>
          <p:cNvPr id="25" name="Rectangle 24"/>
          <p:cNvSpPr/>
          <p:nvPr/>
        </p:nvSpPr>
        <p:spPr>
          <a:xfrm>
            <a:off x="517534" y="2896008"/>
            <a:ext cx="3212694" cy="646331"/>
          </a:xfrm>
          <a:prstGeom prst="rect">
            <a:avLst/>
          </a:prstGeom>
        </p:spPr>
        <p:txBody>
          <a:bodyPr wrap="square">
            <a:spAutoFit/>
          </a:bodyPr>
          <a:lstStyle/>
          <a:p>
            <a:pPr algn="just"/>
            <a:r>
              <a:rPr lang="en-US" sz="3600" b="1" i="1" dirty="0" err="1" smtClean="0">
                <a:solidFill>
                  <a:srgbClr val="FF0000"/>
                </a:solidFill>
                <a:latin typeface="Times New Roman" pitchFamily="18" charset="0"/>
                <a:cs typeface="Times New Roman" pitchFamily="18" charset="0"/>
              </a:rPr>
              <a:t>s</a:t>
            </a:r>
            <a:r>
              <a:rPr lang="en-US" sz="3600" b="1" i="1" dirty="0" err="1" smtClean="0">
                <a:solidFill>
                  <a:srgbClr val="0000CC"/>
                </a:solidFill>
                <a:latin typeface="Times New Roman" pitchFamily="18" charset="0"/>
                <a:cs typeface="Times New Roman" pitchFamily="18" charset="0"/>
              </a:rPr>
              <a:t>ừng</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FF0000"/>
                </a:solidFill>
                <a:latin typeface="Times New Roman" pitchFamily="18" charset="0"/>
                <a:cs typeface="Times New Roman" pitchFamily="18" charset="0"/>
              </a:rPr>
              <a:t>s</a:t>
            </a:r>
            <a:r>
              <a:rPr lang="en-US" sz="3600" b="1" i="1" dirty="0" err="1" smtClean="0">
                <a:solidFill>
                  <a:srgbClr val="0000CC"/>
                </a:solidFill>
                <a:latin typeface="Times New Roman" pitchFamily="18" charset="0"/>
                <a:cs typeface="Times New Roman" pitchFamily="18" charset="0"/>
              </a:rPr>
              <a:t>ững</a:t>
            </a:r>
            <a:r>
              <a:rPr lang="en-US" sz="3600" b="1" i="1" dirty="0" smtClean="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3" name="Rectangle 32"/>
          <p:cNvSpPr/>
          <p:nvPr/>
        </p:nvSpPr>
        <p:spPr>
          <a:xfrm>
            <a:off x="2789863" y="2941727"/>
            <a:ext cx="2681456" cy="646331"/>
          </a:xfrm>
          <a:prstGeom prst="rect">
            <a:avLst/>
          </a:prstGeom>
        </p:spPr>
        <p:txBody>
          <a:bodyPr wrap="square">
            <a:spAutoFit/>
          </a:bodyPr>
          <a:lstStyle/>
          <a:p>
            <a:pPr algn="just"/>
            <a:r>
              <a:rPr lang="en-US" sz="3600" b="1" i="1" err="1" smtClean="0">
                <a:solidFill>
                  <a:srgbClr val="0000CC"/>
                </a:solidFill>
                <a:latin typeface="Times New Roman" pitchFamily="18" charset="0"/>
                <a:cs typeface="Times New Roman" pitchFamily="18" charset="0"/>
              </a:rPr>
              <a:t>búp</a:t>
            </a:r>
            <a:r>
              <a:rPr lang="en-US" sz="3600" b="1" i="1" smtClean="0">
                <a:solidFill>
                  <a:srgbClr val="0000CC"/>
                </a:solidFill>
                <a:latin typeface="Times New Roman" pitchFamily="18" charset="0"/>
                <a:cs typeface="Times New Roman" pitchFamily="18" charset="0"/>
              </a:rPr>
              <a:t> </a:t>
            </a:r>
            <a:r>
              <a:rPr lang="en-US" sz="3600" b="1" i="1" smtClean="0">
                <a:solidFill>
                  <a:srgbClr val="FF0000"/>
                </a:solidFill>
                <a:latin typeface="Times New Roman" pitchFamily="18" charset="0"/>
                <a:cs typeface="Times New Roman" pitchFamily="18" charset="0"/>
              </a:rPr>
              <a:t>n</a:t>
            </a:r>
            <a:r>
              <a:rPr lang="en-US" sz="3600" b="1" i="1" smtClean="0">
                <a:solidFill>
                  <a:srgbClr val="0000CC"/>
                </a:solidFill>
                <a:latin typeface="Times New Roman" pitchFamily="18" charset="0"/>
                <a:cs typeface="Times New Roman" pitchFamily="18" charset="0"/>
              </a:rPr>
              <a:t>õn </a:t>
            </a:r>
            <a:endParaRPr lang="en-US" sz="3600" b="1" dirty="0">
              <a:solidFill>
                <a:srgbClr val="0000CC"/>
              </a:solidFill>
              <a:latin typeface="Times New Roman" pitchFamily="18" charset="0"/>
              <a:cs typeface="Times New Roman" pitchFamily="18" charset="0"/>
            </a:endParaRPr>
          </a:p>
        </p:txBody>
      </p:sp>
      <p:sp>
        <p:nvSpPr>
          <p:cNvPr id="34" name="Rectangle 33"/>
          <p:cNvSpPr/>
          <p:nvPr/>
        </p:nvSpPr>
        <p:spPr>
          <a:xfrm>
            <a:off x="517534" y="3581400"/>
            <a:ext cx="3505200" cy="646331"/>
          </a:xfrm>
          <a:prstGeom prst="rect">
            <a:avLst/>
          </a:prstGeom>
        </p:spPr>
        <p:txBody>
          <a:bodyPr wrap="square">
            <a:spAutoFit/>
          </a:bodyPr>
          <a:lstStyle/>
          <a:p>
            <a:pPr algn="just"/>
            <a:r>
              <a:rPr lang="en-US" sz="3600" b="1" i="1" dirty="0" err="1" smtClean="0">
                <a:solidFill>
                  <a:srgbClr val="FF0000"/>
                </a:solidFill>
                <a:latin typeface="Times New Roman" pitchFamily="18" charset="0"/>
                <a:cs typeface="Times New Roman" pitchFamily="18" charset="0"/>
              </a:rPr>
              <a:t>s</a:t>
            </a:r>
            <a:r>
              <a:rPr lang="en-US" sz="3600" b="1" i="1" dirty="0" err="1" smtClean="0">
                <a:solidFill>
                  <a:srgbClr val="0000CC"/>
                </a:solidFill>
                <a:latin typeface="Times New Roman" pitchFamily="18" charset="0"/>
                <a:cs typeface="Times New Roman" pitchFamily="18" charset="0"/>
              </a:rPr>
              <a:t>áo</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FF0000"/>
                </a:solidFill>
                <a:latin typeface="Times New Roman" pitchFamily="18" charset="0"/>
                <a:cs typeface="Times New Roman" pitchFamily="18" charset="0"/>
              </a:rPr>
              <a:t>s</a:t>
            </a:r>
            <a:r>
              <a:rPr lang="en-US" sz="3600" b="1" i="1" dirty="0" err="1" smtClean="0">
                <a:solidFill>
                  <a:srgbClr val="0000CC"/>
                </a:solidFill>
                <a:latin typeface="Times New Roman" pitchFamily="18" charset="0"/>
                <a:cs typeface="Times New Roman" pitchFamily="18" charset="0"/>
              </a:rPr>
              <a:t>ậu</a:t>
            </a:r>
            <a:r>
              <a:rPr lang="en-US" sz="3600" b="1" i="1" dirty="0" smtClean="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5" name="Rectangle 34"/>
          <p:cNvSpPr/>
          <p:nvPr/>
        </p:nvSpPr>
        <p:spPr>
          <a:xfrm>
            <a:off x="2598737" y="3581400"/>
            <a:ext cx="2262982" cy="646331"/>
          </a:xfrm>
          <a:prstGeom prst="rect">
            <a:avLst/>
          </a:prstGeom>
        </p:spPr>
        <p:txBody>
          <a:bodyPr wrap="square">
            <a:spAutoFit/>
          </a:bodyPr>
          <a:lstStyle/>
          <a:p>
            <a:pPr algn="just"/>
            <a:r>
              <a:rPr lang="en-US" sz="3600" b="1" i="1" dirty="0" err="1" smtClean="0">
                <a:solidFill>
                  <a:srgbClr val="FF0000"/>
                </a:solidFill>
                <a:latin typeface="Times New Roman" pitchFamily="18" charset="0"/>
                <a:cs typeface="Times New Roman" pitchFamily="18" charset="0"/>
              </a:rPr>
              <a:t>l</a:t>
            </a:r>
            <a:r>
              <a:rPr lang="en-US" sz="3600" b="1" i="1" dirty="0" err="1" smtClean="0">
                <a:solidFill>
                  <a:srgbClr val="0000CC"/>
                </a:solidFill>
                <a:latin typeface="Times New Roman" pitchFamily="18" charset="0"/>
                <a:cs typeface="Times New Roman" pitchFamily="18" charset="0"/>
              </a:rPr>
              <a:t>ũ</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FF0000"/>
                </a:solidFill>
                <a:latin typeface="Times New Roman" pitchFamily="18" charset="0"/>
                <a:cs typeface="Times New Roman" pitchFamily="18" charset="0"/>
              </a:rPr>
              <a:t>l</a:t>
            </a:r>
            <a:r>
              <a:rPr lang="en-US" sz="3600" b="1" i="1" dirty="0" err="1" smtClean="0">
                <a:solidFill>
                  <a:srgbClr val="0000CC"/>
                </a:solidFill>
                <a:latin typeface="Times New Roman" pitchFamily="18" charset="0"/>
                <a:cs typeface="Times New Roman" pitchFamily="18" charset="0"/>
              </a:rPr>
              <a:t>ũ</a:t>
            </a:r>
            <a:r>
              <a:rPr lang="en-US" sz="3600" b="1" i="1" dirty="0" smtClean="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2" name="Rectangle 1"/>
          <p:cNvSpPr/>
          <p:nvPr/>
        </p:nvSpPr>
        <p:spPr>
          <a:xfrm>
            <a:off x="199064" y="4495800"/>
            <a:ext cx="5249236" cy="2308324"/>
          </a:xfrm>
          <a:prstGeom prst="rect">
            <a:avLst/>
          </a:prstGeom>
        </p:spPr>
        <p:txBody>
          <a:bodyPr wrap="square">
            <a:spAutoFit/>
          </a:bodyPr>
          <a:lstStyle/>
          <a:p>
            <a:pPr algn="just"/>
            <a:r>
              <a:rPr lang="en-US" sz="3600" b="1" smtClean="0">
                <a:solidFill>
                  <a:srgbClr val="0000CC"/>
                </a:solidFill>
                <a:latin typeface="Times New Roman" panose="02020603050405020304" pitchFamily="18" charset="0"/>
                <a:cs typeface="Times New Roman" panose="02020603050405020304" pitchFamily="18" charset="0"/>
              </a:rPr>
              <a:t>  </a:t>
            </a:r>
            <a:r>
              <a:rPr lang="vi-VN" sz="3600" b="1" smtClean="0">
                <a:solidFill>
                  <a:srgbClr val="0000CC"/>
                </a:solidFill>
                <a:latin typeface="Times New Roman" panose="02020603050405020304" pitchFamily="18" charset="0"/>
                <a:cs typeface="Times New Roman" panose="02020603050405020304" pitchFamily="18" charset="0"/>
              </a:rPr>
              <a:t>Chào </a:t>
            </a:r>
            <a:r>
              <a:rPr lang="vi-VN" sz="3600" b="1" dirty="0">
                <a:solidFill>
                  <a:srgbClr val="0000CC"/>
                </a:solidFill>
                <a:latin typeface="Times New Roman" panose="02020603050405020304" pitchFamily="18" charset="0"/>
                <a:cs typeface="Times New Roman" panose="02020603050405020304" pitchFamily="18" charset="0"/>
              </a:rPr>
              <a:t>mào,</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sáo sậu,</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sáo đen…</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đàn đàn</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a:t>
            </a:r>
            <a:r>
              <a:rPr lang="vi-VN" sz="3600" b="1">
                <a:solidFill>
                  <a:srgbClr val="0000CC"/>
                </a:solidFill>
                <a:latin typeface="Times New Roman" panose="02020603050405020304" pitchFamily="18" charset="0"/>
                <a:cs typeface="Times New Roman" panose="02020603050405020304" pitchFamily="18" charset="0"/>
              </a:rPr>
              <a:t>lũ </a:t>
            </a:r>
            <a:r>
              <a:rPr lang="vi-VN" sz="3600" b="1" smtClean="0">
                <a:solidFill>
                  <a:srgbClr val="0000CC"/>
                </a:solidFill>
                <a:latin typeface="Times New Roman" panose="02020603050405020304" pitchFamily="18" charset="0"/>
                <a:cs typeface="Times New Roman" panose="02020603050405020304" pitchFamily="18" charset="0"/>
              </a:rPr>
              <a:t>lũ</a:t>
            </a:r>
            <a:r>
              <a:rPr lang="vi-VN" sz="3600" b="1" smtClean="0">
                <a:solidFill>
                  <a:srgbClr val="FF0000"/>
                </a:solidFill>
                <a:latin typeface="Times New Roman" panose="02020603050405020304" pitchFamily="18" charset="0"/>
                <a:cs typeface="Times New Roman" panose="02020603050405020304" pitchFamily="18" charset="0"/>
              </a:rPr>
              <a:t>/</a:t>
            </a:r>
            <a:r>
              <a:rPr lang="vi-VN" sz="3600" b="1" smtClean="0">
                <a:solidFill>
                  <a:srgbClr val="0000CC"/>
                </a:solidFill>
                <a:latin typeface="Times New Roman" panose="02020603050405020304" pitchFamily="18" charset="0"/>
                <a:cs typeface="Times New Roman" panose="02020603050405020304" pitchFamily="18" charset="0"/>
              </a:rPr>
              <a:t> </a:t>
            </a:r>
            <a:r>
              <a:rPr lang="vi-VN" sz="3600" b="1" dirty="0">
                <a:solidFill>
                  <a:srgbClr val="0000CC"/>
                </a:solidFill>
                <a:latin typeface="Times New Roman" panose="02020603050405020304" pitchFamily="18" charset="0"/>
                <a:cs typeface="Times New Roman" panose="02020603050405020304" pitchFamily="18" charset="0"/>
              </a:rPr>
              <a:t>bay đi bay về,</a:t>
            </a:r>
            <a:r>
              <a:rPr lang="vi-VN"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CC"/>
                </a:solidFill>
                <a:latin typeface="Times New Roman" panose="02020603050405020304" pitchFamily="18" charset="0"/>
                <a:cs typeface="Times New Roman" panose="02020603050405020304" pitchFamily="18" charset="0"/>
              </a:rPr>
              <a:t> </a:t>
            </a:r>
            <a:r>
              <a:rPr lang="vi-VN" sz="3600" b="1" dirty="0">
                <a:solidFill>
                  <a:srgbClr val="0000CC"/>
                </a:solidFill>
                <a:latin typeface="Times New Roman" panose="02020603050405020304" pitchFamily="18" charset="0"/>
                <a:cs typeface="Times New Roman" panose="02020603050405020304" pitchFamily="18" charset="0"/>
              </a:rPr>
              <a:t>lượn lên lượn </a:t>
            </a:r>
            <a:r>
              <a:rPr lang="vi-VN" sz="3600" b="1">
                <a:solidFill>
                  <a:srgbClr val="0000CC"/>
                </a:solidFill>
                <a:latin typeface="Times New Roman" panose="02020603050405020304" pitchFamily="18" charset="0"/>
                <a:cs typeface="Times New Roman" panose="02020603050405020304" pitchFamily="18" charset="0"/>
              </a:rPr>
              <a:t>xuống</a:t>
            </a:r>
            <a:r>
              <a:rPr lang="vi-VN" sz="3600" b="1" smtClean="0">
                <a:solidFill>
                  <a:srgbClr val="0000CC"/>
                </a:solidFill>
                <a:latin typeface="Times New Roman" panose="02020603050405020304" pitchFamily="18" charset="0"/>
                <a:cs typeface="Times New Roman" panose="02020603050405020304" pitchFamily="18" charset="0"/>
              </a:rPr>
              <a:t>.</a:t>
            </a:r>
            <a:r>
              <a:rPr lang="vi-VN" sz="3600" b="1" smtClean="0">
                <a:solidFill>
                  <a:srgbClr val="FF0000"/>
                </a:solidFill>
                <a:latin typeface="Times New Roman" panose="02020603050405020304" pitchFamily="18" charset="0"/>
                <a:cs typeface="Times New Roman" panose="02020603050405020304" pitchFamily="18" charset="0"/>
              </a:rPr>
              <a:t>//</a:t>
            </a:r>
            <a:endParaRPr lang="en-US" sz="36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63106164"/>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fade">
                                      <p:cBhvr>
                                        <p:cTn id="7" dur="500"/>
                                        <p:tgtEl>
                                          <p:spTgt spid="4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smtClean="0">
                    <a:solidFill>
                      <a:srgbClr val="0000CC"/>
                    </a:solidFill>
                    <a:latin typeface="Times New Roman" pitchFamily="18" charset="0"/>
                    <a:cs typeface="Times New Roman" pitchFamily="18" charset="0"/>
                  </a:rPr>
                  <a:t>Thứ……ngày…..tháng…..năm…….</a:t>
                </a:r>
                <a:endParaRPr lang="en-US" sz="3600">
                  <a:solidFill>
                    <a:srgbClr val="0000CC"/>
                  </a:solidFill>
                  <a:latin typeface="Times New Roman" pitchFamily="18" charset="0"/>
                  <a:cs typeface="Times New Roman" pitchFamily="18" charset="0"/>
                </a:endParaRP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smtClean="0">
                    <a:solidFill>
                      <a:srgbClr val="FF0066"/>
                    </a:solidFill>
                    <a:latin typeface="Times New Roman" pitchFamily="18" charset="0"/>
                    <a:cs typeface="Times New Roman" pitchFamily="18" charset="0"/>
                  </a:rPr>
                  <a:t>TIẾNG VIỆT</a:t>
                </a:r>
                <a:endParaRPr lang="en-US" sz="3200" b="1">
                  <a:solidFill>
                    <a:srgbClr val="FF0066"/>
                  </a:solidFill>
                  <a:latin typeface="Times New Roman" pitchFamily="18" charset="0"/>
                  <a:cs typeface="Times New Roman" pitchFamily="18" charset="0"/>
                </a:endParaRP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6222652" y="1266918"/>
            <a:ext cx="3673703"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dirty="0" smtClean="0">
                <a:solidFill>
                  <a:srgbClr val="0000CC"/>
                </a:solidFill>
                <a:effectLst>
                  <a:outerShdw blurRad="38100" dist="38100" dir="2700000" algn="tl">
                    <a:srgbClr val="000000">
                      <a:alpha val="43137"/>
                    </a:srgbClr>
                  </a:outerShdw>
                </a:effectLst>
                <a:latin typeface="Times New Roman" pitchFamily="18" charset="0"/>
              </a:rPr>
              <a:t>CÂY GẠO</a:t>
            </a:r>
          </a:p>
        </p:txBody>
      </p:sp>
      <p:grpSp>
        <p:nvGrpSpPr>
          <p:cNvPr id="27" name="Group 26"/>
          <p:cNvGrpSpPr/>
          <p:nvPr/>
        </p:nvGrpSpPr>
        <p:grpSpPr>
          <a:xfrm>
            <a:off x="1718225" y="1891336"/>
            <a:ext cx="2319747" cy="699983"/>
            <a:chOff x="1259767" y="1442589"/>
            <a:chExt cx="2319747" cy="699983"/>
          </a:xfrm>
        </p:grpSpPr>
        <p:sp>
          <p:nvSpPr>
            <p:cNvPr id="28" name="Rectangle 27"/>
            <p:cNvSpPr/>
            <p:nvPr/>
          </p:nvSpPr>
          <p:spPr>
            <a:xfrm>
              <a:off x="1259767" y="1442589"/>
              <a:ext cx="2319747"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smtClean="0">
                  <a:ln w="11430"/>
                  <a:solidFill>
                    <a:srgbClr val="0000FF"/>
                  </a:solidFill>
                  <a:latin typeface="Times New Roman" pitchFamily="18" charset="0"/>
                  <a:cs typeface="Times New Roman" pitchFamily="18" charset="0"/>
                </a:rPr>
                <a:t>Luyện đọc</a:t>
              </a:r>
              <a:endParaRPr lang="en-US" sz="3800" b="1">
                <a:ln w="11430"/>
                <a:solidFill>
                  <a:srgbClr val="0000FF"/>
                </a:solidFill>
                <a:latin typeface="Times New Roman" pitchFamily="18" charset="0"/>
                <a:cs typeface="Times New Roman" pitchFamily="18" charset="0"/>
              </a:endParaRPr>
            </a:p>
          </p:txBody>
        </p:sp>
        <p:cxnSp>
          <p:nvCxnSpPr>
            <p:cNvPr id="29" name="Straight Connector 28"/>
            <p:cNvCxnSpPr/>
            <p:nvPr/>
          </p:nvCxnSpPr>
          <p:spPr>
            <a:xfrm>
              <a:off x="1338517" y="2142572"/>
              <a:ext cx="220980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30" name="Group 29"/>
          <p:cNvGrpSpPr/>
          <p:nvPr/>
        </p:nvGrpSpPr>
        <p:grpSpPr>
          <a:xfrm>
            <a:off x="8753147" y="1907107"/>
            <a:ext cx="2877445" cy="685384"/>
            <a:chOff x="1024127" y="1442589"/>
            <a:chExt cx="2877445" cy="685384"/>
          </a:xfrm>
        </p:grpSpPr>
        <p:sp>
          <p:nvSpPr>
            <p:cNvPr id="31" name="Rectangle 30"/>
            <p:cNvSpPr/>
            <p:nvPr/>
          </p:nvSpPr>
          <p:spPr>
            <a:xfrm>
              <a:off x="1024127" y="1442589"/>
              <a:ext cx="2791030"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smtClean="0">
                  <a:ln w="11430"/>
                  <a:solidFill>
                    <a:srgbClr val="0000FF"/>
                  </a:solidFill>
                  <a:latin typeface="Times New Roman" pitchFamily="18" charset="0"/>
                  <a:cs typeface="Times New Roman" pitchFamily="18" charset="0"/>
                </a:rPr>
                <a:t>Tìm hiểu bài</a:t>
              </a:r>
              <a:endParaRPr lang="en-US" sz="3800" b="1">
                <a:ln w="11430"/>
                <a:solidFill>
                  <a:srgbClr val="0000FF"/>
                </a:solidFill>
                <a:latin typeface="Times New Roman" pitchFamily="18" charset="0"/>
                <a:cs typeface="Times New Roman" pitchFamily="18" charset="0"/>
              </a:endParaRPr>
            </a:p>
          </p:txBody>
        </p:sp>
        <p:cxnSp>
          <p:nvCxnSpPr>
            <p:cNvPr id="32" name="Straight Connector 31"/>
            <p:cNvCxnSpPr/>
            <p:nvPr/>
          </p:nvCxnSpPr>
          <p:spPr>
            <a:xfrm>
              <a:off x="1095099" y="2127973"/>
              <a:ext cx="2806473"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2" name="Rectangle 41"/>
          <p:cNvSpPr/>
          <p:nvPr/>
        </p:nvSpPr>
        <p:spPr>
          <a:xfrm>
            <a:off x="5600701" y="2743200"/>
            <a:ext cx="10233818" cy="1200329"/>
          </a:xfrm>
          <a:prstGeom prst="rect">
            <a:avLst/>
          </a:prstGeom>
        </p:spPr>
        <p:txBody>
          <a:bodyPr wrap="square">
            <a:spAutoFit/>
          </a:bodyPr>
          <a:lstStyle/>
          <a:p>
            <a:pPr algn="just"/>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Câu</a:t>
            </a:r>
            <a:r>
              <a:rPr lang="en-US" sz="3600" b="1" dirty="0" smtClean="0">
                <a:solidFill>
                  <a:srgbClr val="FF0000"/>
                </a:solidFill>
                <a:latin typeface="Times New Roman" pitchFamily="18" charset="0"/>
                <a:cs typeface="Times New Roman" pitchFamily="18" charset="0"/>
              </a:rPr>
              <a:t> </a:t>
            </a:r>
            <a:r>
              <a:rPr lang="en-US" sz="3600" b="1" dirty="0">
                <a:solidFill>
                  <a:srgbClr val="FF0000"/>
                </a:solidFill>
                <a:latin typeface="Times New Roman" pitchFamily="18" charset="0"/>
                <a:cs typeface="Times New Roman" pitchFamily="18" charset="0"/>
              </a:rPr>
              <a:t>2</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Những</a:t>
            </a:r>
            <a:r>
              <a:rPr lang="en-US" sz="3600" b="1" dirty="0" smtClean="0">
                <a:solidFill>
                  <a:srgbClr val="FF0000"/>
                </a:solidFill>
                <a:latin typeface="Times New Roman" pitchFamily="18" charset="0"/>
                <a:cs typeface="Times New Roman" pitchFamily="18" charset="0"/>
              </a:rPr>
              <a:t> chi </a:t>
            </a:r>
            <a:r>
              <a:rPr lang="en-US" sz="3600" b="1" dirty="0" err="1" smtClean="0">
                <a:solidFill>
                  <a:srgbClr val="FF0000"/>
                </a:solidFill>
                <a:latin typeface="Times New Roman" pitchFamily="18" charset="0"/>
                <a:cs typeface="Times New Roman" pitchFamily="18" charset="0"/>
              </a:rPr>
              <a:t>tiết</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nào</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cho</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thấy</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các</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loài</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chim</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đem</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đến</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không</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khí</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tưng</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bừng</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trên</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cây</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gạo</a:t>
            </a:r>
            <a:r>
              <a:rPr lang="en-US" sz="3600" b="1" dirty="0" smtClean="0">
                <a:solidFill>
                  <a:srgbClr val="FF0000"/>
                </a:solidFill>
                <a:latin typeface="Times New Roman" pitchFamily="18" charset="0"/>
                <a:cs typeface="Times New Roman" pitchFamily="18" charset="0"/>
              </a:rPr>
              <a:t>?</a:t>
            </a:r>
            <a:endParaRPr lang="en-US" sz="3600" b="1" dirty="0">
              <a:solidFill>
                <a:srgbClr val="FF0000"/>
              </a:solidFill>
              <a:latin typeface="Times New Roman" pitchFamily="18" charset="0"/>
              <a:cs typeface="Times New Roman" pitchFamily="18" charset="0"/>
            </a:endParaRPr>
          </a:p>
        </p:txBody>
      </p:sp>
      <p:sp>
        <p:nvSpPr>
          <p:cNvPr id="12" name="Rectangle 11"/>
          <p:cNvSpPr/>
          <p:nvPr/>
        </p:nvSpPr>
        <p:spPr>
          <a:xfrm>
            <a:off x="5916167" y="4012066"/>
            <a:ext cx="9689751" cy="1754326"/>
          </a:xfrm>
          <a:prstGeom prst="rect">
            <a:avLst/>
          </a:prstGeom>
        </p:spPr>
        <p:txBody>
          <a:bodyPr wrap="square">
            <a:spAutoFit/>
          </a:bodyPr>
          <a:lstStyle/>
          <a:p>
            <a:r>
              <a:rPr lang="nl-NL" sz="3600" dirty="0" smtClean="0">
                <a:solidFill>
                  <a:srgbClr val="0000CC"/>
                </a:solidFill>
                <a:latin typeface="Times New Roman" panose="02020603050405020304" pitchFamily="18" charset="0"/>
                <a:cs typeface="Times New Roman" panose="02020603050405020304" pitchFamily="18" charset="0"/>
              </a:rPr>
              <a:t>	</a:t>
            </a:r>
            <a:r>
              <a:rPr lang="nl-NL" sz="3600" dirty="0">
                <a:solidFill>
                  <a:srgbClr val="0000CC"/>
                </a:solidFill>
                <a:latin typeface="Times New Roman" panose="02020603050405020304" pitchFamily="18" charset="0"/>
                <a:cs typeface="Times New Roman" panose="02020603050405020304" pitchFamily="18" charset="0"/>
              </a:rPr>
              <a:t>Đàn đàn lũ lũ bay đi bay về, lượn lên lượn xuống. Chúng gọi nhau, trò chuyện, trêu ghẹo và tranh cãi nhau, ồn mà vui không thể tưởng được</a:t>
            </a:r>
            <a:endParaRPr lang="en-US" sz="3600" dirty="0">
              <a:solidFill>
                <a:srgbClr val="0000CC"/>
              </a:solidFill>
              <a:latin typeface="Times New Roman" panose="02020603050405020304" pitchFamily="18" charset="0"/>
              <a:cs typeface="Times New Roman" panose="02020603050405020304" pitchFamily="18" charset="0"/>
            </a:endParaRPr>
          </a:p>
        </p:txBody>
      </p:sp>
      <p:cxnSp>
        <p:nvCxnSpPr>
          <p:cNvPr id="39" name="Straight Connector 38"/>
          <p:cNvCxnSpPr/>
          <p:nvPr/>
        </p:nvCxnSpPr>
        <p:spPr>
          <a:xfrm>
            <a:off x="5448300" y="2667000"/>
            <a:ext cx="0" cy="5943600"/>
          </a:xfrm>
          <a:prstGeom prst="line">
            <a:avLst/>
          </a:prstGeom>
          <a:ln>
            <a:solidFill>
              <a:srgbClr val="0000CC"/>
            </a:solidFill>
          </a:ln>
        </p:spPr>
        <p:style>
          <a:lnRef idx="2">
            <a:schemeClr val="dk1"/>
          </a:lnRef>
          <a:fillRef idx="0">
            <a:schemeClr val="dk1"/>
          </a:fillRef>
          <a:effectRef idx="1">
            <a:schemeClr val="dk1"/>
          </a:effectRef>
          <a:fontRef idx="minor">
            <a:schemeClr val="tx1"/>
          </a:fontRef>
        </p:style>
      </p:cxnSp>
      <p:sp>
        <p:nvSpPr>
          <p:cNvPr id="40" name="Rectangle 39"/>
          <p:cNvSpPr/>
          <p:nvPr/>
        </p:nvSpPr>
        <p:spPr>
          <a:xfrm>
            <a:off x="517534" y="2896008"/>
            <a:ext cx="3212694" cy="646331"/>
          </a:xfrm>
          <a:prstGeom prst="rect">
            <a:avLst/>
          </a:prstGeom>
        </p:spPr>
        <p:txBody>
          <a:bodyPr wrap="square">
            <a:spAutoFit/>
          </a:bodyPr>
          <a:lstStyle/>
          <a:p>
            <a:pPr algn="just"/>
            <a:r>
              <a:rPr lang="en-US" sz="3600" b="1" i="1" dirty="0" err="1" smtClean="0">
                <a:solidFill>
                  <a:srgbClr val="FF0000"/>
                </a:solidFill>
                <a:latin typeface="Times New Roman" pitchFamily="18" charset="0"/>
                <a:cs typeface="Times New Roman" pitchFamily="18" charset="0"/>
              </a:rPr>
              <a:t>s</a:t>
            </a:r>
            <a:r>
              <a:rPr lang="en-US" sz="3600" b="1" i="1" dirty="0" err="1" smtClean="0">
                <a:solidFill>
                  <a:srgbClr val="0000CC"/>
                </a:solidFill>
                <a:latin typeface="Times New Roman" pitchFamily="18" charset="0"/>
                <a:cs typeface="Times New Roman" pitchFamily="18" charset="0"/>
              </a:rPr>
              <a:t>ừng</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FF0000"/>
                </a:solidFill>
                <a:latin typeface="Times New Roman" pitchFamily="18" charset="0"/>
                <a:cs typeface="Times New Roman" pitchFamily="18" charset="0"/>
              </a:rPr>
              <a:t>s</a:t>
            </a:r>
            <a:r>
              <a:rPr lang="en-US" sz="3600" b="1" i="1" dirty="0" err="1" smtClean="0">
                <a:solidFill>
                  <a:srgbClr val="0000CC"/>
                </a:solidFill>
                <a:latin typeface="Times New Roman" pitchFamily="18" charset="0"/>
                <a:cs typeface="Times New Roman" pitchFamily="18" charset="0"/>
              </a:rPr>
              <a:t>ững</a:t>
            </a:r>
            <a:r>
              <a:rPr lang="en-US" sz="3600" b="1" i="1" dirty="0" smtClean="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41" name="Rectangle 40"/>
          <p:cNvSpPr/>
          <p:nvPr/>
        </p:nvSpPr>
        <p:spPr>
          <a:xfrm>
            <a:off x="2789863" y="2941727"/>
            <a:ext cx="2681456" cy="646331"/>
          </a:xfrm>
          <a:prstGeom prst="rect">
            <a:avLst/>
          </a:prstGeom>
        </p:spPr>
        <p:txBody>
          <a:bodyPr wrap="square">
            <a:spAutoFit/>
          </a:bodyPr>
          <a:lstStyle/>
          <a:p>
            <a:pPr algn="just"/>
            <a:r>
              <a:rPr lang="en-US" sz="3600" b="1" i="1" err="1" smtClean="0">
                <a:solidFill>
                  <a:srgbClr val="0000CC"/>
                </a:solidFill>
                <a:latin typeface="Times New Roman" pitchFamily="18" charset="0"/>
                <a:cs typeface="Times New Roman" pitchFamily="18" charset="0"/>
              </a:rPr>
              <a:t>búp</a:t>
            </a:r>
            <a:r>
              <a:rPr lang="en-US" sz="3600" b="1" i="1" smtClean="0">
                <a:solidFill>
                  <a:srgbClr val="0000CC"/>
                </a:solidFill>
                <a:latin typeface="Times New Roman" pitchFamily="18" charset="0"/>
                <a:cs typeface="Times New Roman" pitchFamily="18" charset="0"/>
              </a:rPr>
              <a:t> </a:t>
            </a:r>
            <a:r>
              <a:rPr lang="en-US" sz="3600" b="1" i="1" smtClean="0">
                <a:solidFill>
                  <a:srgbClr val="FF0000"/>
                </a:solidFill>
                <a:latin typeface="Times New Roman" pitchFamily="18" charset="0"/>
                <a:cs typeface="Times New Roman" pitchFamily="18" charset="0"/>
              </a:rPr>
              <a:t>n</a:t>
            </a:r>
            <a:r>
              <a:rPr lang="en-US" sz="3600" b="1" i="1" smtClean="0">
                <a:solidFill>
                  <a:srgbClr val="0000CC"/>
                </a:solidFill>
                <a:latin typeface="Times New Roman" pitchFamily="18" charset="0"/>
                <a:cs typeface="Times New Roman" pitchFamily="18" charset="0"/>
              </a:rPr>
              <a:t>õn </a:t>
            </a:r>
            <a:endParaRPr lang="en-US" sz="3600" b="1" dirty="0">
              <a:solidFill>
                <a:srgbClr val="0000CC"/>
              </a:solidFill>
              <a:latin typeface="Times New Roman" pitchFamily="18" charset="0"/>
              <a:cs typeface="Times New Roman" pitchFamily="18" charset="0"/>
            </a:endParaRPr>
          </a:p>
        </p:txBody>
      </p:sp>
      <p:sp>
        <p:nvSpPr>
          <p:cNvPr id="43" name="Rectangle 42"/>
          <p:cNvSpPr/>
          <p:nvPr/>
        </p:nvSpPr>
        <p:spPr>
          <a:xfrm>
            <a:off x="517534" y="3581400"/>
            <a:ext cx="3505200" cy="646331"/>
          </a:xfrm>
          <a:prstGeom prst="rect">
            <a:avLst/>
          </a:prstGeom>
        </p:spPr>
        <p:txBody>
          <a:bodyPr wrap="square">
            <a:spAutoFit/>
          </a:bodyPr>
          <a:lstStyle/>
          <a:p>
            <a:pPr algn="just"/>
            <a:r>
              <a:rPr lang="en-US" sz="3600" b="1" i="1" dirty="0" err="1" smtClean="0">
                <a:solidFill>
                  <a:srgbClr val="FF0000"/>
                </a:solidFill>
                <a:latin typeface="Times New Roman" pitchFamily="18" charset="0"/>
                <a:cs typeface="Times New Roman" pitchFamily="18" charset="0"/>
              </a:rPr>
              <a:t>s</a:t>
            </a:r>
            <a:r>
              <a:rPr lang="en-US" sz="3600" b="1" i="1" dirty="0" err="1" smtClean="0">
                <a:solidFill>
                  <a:srgbClr val="0000CC"/>
                </a:solidFill>
                <a:latin typeface="Times New Roman" pitchFamily="18" charset="0"/>
                <a:cs typeface="Times New Roman" pitchFamily="18" charset="0"/>
              </a:rPr>
              <a:t>áo</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FF0000"/>
                </a:solidFill>
                <a:latin typeface="Times New Roman" pitchFamily="18" charset="0"/>
                <a:cs typeface="Times New Roman" pitchFamily="18" charset="0"/>
              </a:rPr>
              <a:t>s</a:t>
            </a:r>
            <a:r>
              <a:rPr lang="en-US" sz="3600" b="1" i="1" dirty="0" err="1" smtClean="0">
                <a:solidFill>
                  <a:srgbClr val="0000CC"/>
                </a:solidFill>
                <a:latin typeface="Times New Roman" pitchFamily="18" charset="0"/>
                <a:cs typeface="Times New Roman" pitchFamily="18" charset="0"/>
              </a:rPr>
              <a:t>ậu</a:t>
            </a:r>
            <a:r>
              <a:rPr lang="en-US" sz="3600" b="1" i="1" dirty="0" smtClean="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44" name="Rectangle 43"/>
          <p:cNvSpPr/>
          <p:nvPr/>
        </p:nvSpPr>
        <p:spPr>
          <a:xfrm>
            <a:off x="2598737" y="3581400"/>
            <a:ext cx="2262982" cy="646331"/>
          </a:xfrm>
          <a:prstGeom prst="rect">
            <a:avLst/>
          </a:prstGeom>
        </p:spPr>
        <p:txBody>
          <a:bodyPr wrap="square">
            <a:spAutoFit/>
          </a:bodyPr>
          <a:lstStyle/>
          <a:p>
            <a:pPr algn="just"/>
            <a:r>
              <a:rPr lang="en-US" sz="3600" b="1" i="1" dirty="0" err="1" smtClean="0">
                <a:solidFill>
                  <a:srgbClr val="FF0000"/>
                </a:solidFill>
                <a:latin typeface="Times New Roman" pitchFamily="18" charset="0"/>
                <a:cs typeface="Times New Roman" pitchFamily="18" charset="0"/>
              </a:rPr>
              <a:t>l</a:t>
            </a:r>
            <a:r>
              <a:rPr lang="en-US" sz="3600" b="1" i="1" dirty="0" err="1" smtClean="0">
                <a:solidFill>
                  <a:srgbClr val="0000CC"/>
                </a:solidFill>
                <a:latin typeface="Times New Roman" pitchFamily="18" charset="0"/>
                <a:cs typeface="Times New Roman" pitchFamily="18" charset="0"/>
              </a:rPr>
              <a:t>ũ</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FF0000"/>
                </a:solidFill>
                <a:latin typeface="Times New Roman" pitchFamily="18" charset="0"/>
                <a:cs typeface="Times New Roman" pitchFamily="18" charset="0"/>
              </a:rPr>
              <a:t>l</a:t>
            </a:r>
            <a:r>
              <a:rPr lang="en-US" sz="3600" b="1" i="1" dirty="0" err="1" smtClean="0">
                <a:solidFill>
                  <a:srgbClr val="0000CC"/>
                </a:solidFill>
                <a:latin typeface="Times New Roman" pitchFamily="18" charset="0"/>
                <a:cs typeface="Times New Roman" pitchFamily="18" charset="0"/>
              </a:rPr>
              <a:t>ũ</a:t>
            </a:r>
            <a:r>
              <a:rPr lang="en-US" sz="3600" b="1" i="1" dirty="0" smtClean="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45" name="Rectangle 44"/>
          <p:cNvSpPr/>
          <p:nvPr/>
        </p:nvSpPr>
        <p:spPr>
          <a:xfrm>
            <a:off x="199064" y="4495800"/>
            <a:ext cx="5249236" cy="2308324"/>
          </a:xfrm>
          <a:prstGeom prst="rect">
            <a:avLst/>
          </a:prstGeom>
        </p:spPr>
        <p:txBody>
          <a:bodyPr wrap="square">
            <a:spAutoFit/>
          </a:bodyPr>
          <a:lstStyle/>
          <a:p>
            <a:pPr algn="just"/>
            <a:r>
              <a:rPr lang="en-US" sz="3600" b="1" smtClean="0">
                <a:solidFill>
                  <a:srgbClr val="0000CC"/>
                </a:solidFill>
                <a:latin typeface="Times New Roman" panose="02020603050405020304" pitchFamily="18" charset="0"/>
                <a:cs typeface="Times New Roman" panose="02020603050405020304" pitchFamily="18" charset="0"/>
              </a:rPr>
              <a:t>  </a:t>
            </a:r>
            <a:r>
              <a:rPr lang="vi-VN" sz="3600" b="1" smtClean="0">
                <a:solidFill>
                  <a:srgbClr val="0000CC"/>
                </a:solidFill>
                <a:latin typeface="Times New Roman" panose="02020603050405020304" pitchFamily="18" charset="0"/>
                <a:cs typeface="Times New Roman" panose="02020603050405020304" pitchFamily="18" charset="0"/>
              </a:rPr>
              <a:t>Chào </a:t>
            </a:r>
            <a:r>
              <a:rPr lang="vi-VN" sz="3600" b="1" dirty="0">
                <a:solidFill>
                  <a:srgbClr val="0000CC"/>
                </a:solidFill>
                <a:latin typeface="Times New Roman" panose="02020603050405020304" pitchFamily="18" charset="0"/>
                <a:cs typeface="Times New Roman" panose="02020603050405020304" pitchFamily="18" charset="0"/>
              </a:rPr>
              <a:t>mào,</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sáo sậu,</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sáo đen…</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đàn đàn</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a:t>
            </a:r>
            <a:r>
              <a:rPr lang="vi-VN" sz="3600" b="1">
                <a:solidFill>
                  <a:srgbClr val="0000CC"/>
                </a:solidFill>
                <a:latin typeface="Times New Roman" panose="02020603050405020304" pitchFamily="18" charset="0"/>
                <a:cs typeface="Times New Roman" panose="02020603050405020304" pitchFamily="18" charset="0"/>
              </a:rPr>
              <a:t>lũ </a:t>
            </a:r>
            <a:r>
              <a:rPr lang="vi-VN" sz="3600" b="1" smtClean="0">
                <a:solidFill>
                  <a:srgbClr val="0000CC"/>
                </a:solidFill>
                <a:latin typeface="Times New Roman" panose="02020603050405020304" pitchFamily="18" charset="0"/>
                <a:cs typeface="Times New Roman" panose="02020603050405020304" pitchFamily="18" charset="0"/>
              </a:rPr>
              <a:t>lũ</a:t>
            </a:r>
            <a:r>
              <a:rPr lang="vi-VN" sz="3600" b="1" smtClean="0">
                <a:solidFill>
                  <a:srgbClr val="FF0000"/>
                </a:solidFill>
                <a:latin typeface="Times New Roman" panose="02020603050405020304" pitchFamily="18" charset="0"/>
                <a:cs typeface="Times New Roman" panose="02020603050405020304" pitchFamily="18" charset="0"/>
              </a:rPr>
              <a:t>/</a:t>
            </a:r>
            <a:r>
              <a:rPr lang="vi-VN" sz="3600" b="1" smtClean="0">
                <a:solidFill>
                  <a:srgbClr val="0000CC"/>
                </a:solidFill>
                <a:latin typeface="Times New Roman" panose="02020603050405020304" pitchFamily="18" charset="0"/>
                <a:cs typeface="Times New Roman" panose="02020603050405020304" pitchFamily="18" charset="0"/>
              </a:rPr>
              <a:t> </a:t>
            </a:r>
            <a:r>
              <a:rPr lang="vi-VN" sz="3600" b="1" dirty="0">
                <a:solidFill>
                  <a:srgbClr val="0000CC"/>
                </a:solidFill>
                <a:latin typeface="Times New Roman" panose="02020603050405020304" pitchFamily="18" charset="0"/>
                <a:cs typeface="Times New Roman" panose="02020603050405020304" pitchFamily="18" charset="0"/>
              </a:rPr>
              <a:t>bay đi bay về,</a:t>
            </a:r>
            <a:r>
              <a:rPr lang="vi-VN"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CC"/>
                </a:solidFill>
                <a:latin typeface="Times New Roman" panose="02020603050405020304" pitchFamily="18" charset="0"/>
                <a:cs typeface="Times New Roman" panose="02020603050405020304" pitchFamily="18" charset="0"/>
              </a:rPr>
              <a:t> </a:t>
            </a:r>
            <a:r>
              <a:rPr lang="vi-VN" sz="3600" b="1" dirty="0">
                <a:solidFill>
                  <a:srgbClr val="0000CC"/>
                </a:solidFill>
                <a:latin typeface="Times New Roman" panose="02020603050405020304" pitchFamily="18" charset="0"/>
                <a:cs typeface="Times New Roman" panose="02020603050405020304" pitchFamily="18" charset="0"/>
              </a:rPr>
              <a:t>lượn lên lượn </a:t>
            </a:r>
            <a:r>
              <a:rPr lang="vi-VN" sz="3600" b="1">
                <a:solidFill>
                  <a:srgbClr val="0000CC"/>
                </a:solidFill>
                <a:latin typeface="Times New Roman" panose="02020603050405020304" pitchFamily="18" charset="0"/>
                <a:cs typeface="Times New Roman" panose="02020603050405020304" pitchFamily="18" charset="0"/>
              </a:rPr>
              <a:t>xuống</a:t>
            </a:r>
            <a:r>
              <a:rPr lang="vi-VN" sz="3600" b="1" smtClean="0">
                <a:solidFill>
                  <a:srgbClr val="0000CC"/>
                </a:solidFill>
                <a:latin typeface="Times New Roman" panose="02020603050405020304" pitchFamily="18" charset="0"/>
                <a:cs typeface="Times New Roman" panose="02020603050405020304" pitchFamily="18" charset="0"/>
              </a:rPr>
              <a:t>.</a:t>
            </a:r>
            <a:r>
              <a:rPr lang="vi-VN" sz="3600" b="1" smtClean="0">
                <a:solidFill>
                  <a:srgbClr val="FF0000"/>
                </a:solidFill>
                <a:latin typeface="Times New Roman" panose="02020603050405020304" pitchFamily="18" charset="0"/>
                <a:cs typeface="Times New Roman" panose="02020603050405020304" pitchFamily="18" charset="0"/>
              </a:rPr>
              <a:t>//</a:t>
            </a:r>
            <a:endParaRPr lang="en-US" sz="36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08772038"/>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fade">
                                      <p:cBhvr>
                                        <p:cTn id="7" dur="500"/>
                                        <p:tgtEl>
                                          <p:spTgt spid="4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smtClean="0">
                    <a:solidFill>
                      <a:srgbClr val="0000CC"/>
                    </a:solidFill>
                    <a:latin typeface="Times New Roman" pitchFamily="18" charset="0"/>
                    <a:cs typeface="Times New Roman" pitchFamily="18" charset="0"/>
                  </a:rPr>
                  <a:t>Thứ……ngày…..tháng…..năm…….</a:t>
                </a:r>
                <a:endParaRPr lang="en-US" sz="3600">
                  <a:solidFill>
                    <a:srgbClr val="0000CC"/>
                  </a:solidFill>
                  <a:latin typeface="Times New Roman" pitchFamily="18" charset="0"/>
                  <a:cs typeface="Times New Roman" pitchFamily="18" charset="0"/>
                </a:endParaRP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smtClean="0">
                    <a:solidFill>
                      <a:srgbClr val="FF0066"/>
                    </a:solidFill>
                    <a:latin typeface="Times New Roman" pitchFamily="18" charset="0"/>
                    <a:cs typeface="Times New Roman" pitchFamily="18" charset="0"/>
                  </a:rPr>
                  <a:t>TIẾNG VIỆT</a:t>
                </a:r>
                <a:endParaRPr lang="en-US" sz="3200" b="1">
                  <a:solidFill>
                    <a:srgbClr val="FF0066"/>
                  </a:solidFill>
                  <a:latin typeface="Times New Roman" pitchFamily="18" charset="0"/>
                  <a:cs typeface="Times New Roman" pitchFamily="18" charset="0"/>
                </a:endParaRP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6222652" y="1266918"/>
            <a:ext cx="3673703"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dirty="0" smtClean="0">
                <a:solidFill>
                  <a:srgbClr val="0000CC"/>
                </a:solidFill>
                <a:effectLst>
                  <a:outerShdw blurRad="38100" dist="38100" dir="2700000" algn="tl">
                    <a:srgbClr val="000000">
                      <a:alpha val="43137"/>
                    </a:srgbClr>
                  </a:outerShdw>
                </a:effectLst>
                <a:latin typeface="Times New Roman" pitchFamily="18" charset="0"/>
              </a:rPr>
              <a:t>CÂY GẠO</a:t>
            </a:r>
          </a:p>
        </p:txBody>
      </p:sp>
      <p:grpSp>
        <p:nvGrpSpPr>
          <p:cNvPr id="27" name="Group 26"/>
          <p:cNvGrpSpPr/>
          <p:nvPr/>
        </p:nvGrpSpPr>
        <p:grpSpPr>
          <a:xfrm>
            <a:off x="1718225" y="1891336"/>
            <a:ext cx="2319747" cy="699983"/>
            <a:chOff x="1259767" y="1442589"/>
            <a:chExt cx="2319747" cy="699983"/>
          </a:xfrm>
        </p:grpSpPr>
        <p:sp>
          <p:nvSpPr>
            <p:cNvPr id="28" name="Rectangle 27"/>
            <p:cNvSpPr/>
            <p:nvPr/>
          </p:nvSpPr>
          <p:spPr>
            <a:xfrm>
              <a:off x="1259767" y="1442589"/>
              <a:ext cx="2319747"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smtClean="0">
                  <a:ln w="11430"/>
                  <a:solidFill>
                    <a:srgbClr val="0000FF"/>
                  </a:solidFill>
                  <a:latin typeface="Times New Roman" pitchFamily="18" charset="0"/>
                  <a:cs typeface="Times New Roman" pitchFamily="18" charset="0"/>
                </a:rPr>
                <a:t>Luyện đọc</a:t>
              </a:r>
              <a:endParaRPr lang="en-US" sz="3800" b="1">
                <a:ln w="11430"/>
                <a:solidFill>
                  <a:srgbClr val="0000FF"/>
                </a:solidFill>
                <a:latin typeface="Times New Roman" pitchFamily="18" charset="0"/>
                <a:cs typeface="Times New Roman" pitchFamily="18" charset="0"/>
              </a:endParaRPr>
            </a:p>
          </p:txBody>
        </p:sp>
        <p:cxnSp>
          <p:nvCxnSpPr>
            <p:cNvPr id="29" name="Straight Connector 28"/>
            <p:cNvCxnSpPr/>
            <p:nvPr/>
          </p:nvCxnSpPr>
          <p:spPr>
            <a:xfrm>
              <a:off x="1338517" y="2142572"/>
              <a:ext cx="220980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30" name="Group 29"/>
          <p:cNvGrpSpPr/>
          <p:nvPr/>
        </p:nvGrpSpPr>
        <p:grpSpPr>
          <a:xfrm>
            <a:off x="8753147" y="1907107"/>
            <a:ext cx="2877445" cy="685384"/>
            <a:chOff x="1024127" y="1442589"/>
            <a:chExt cx="2877445" cy="685384"/>
          </a:xfrm>
        </p:grpSpPr>
        <p:sp>
          <p:nvSpPr>
            <p:cNvPr id="31" name="Rectangle 30"/>
            <p:cNvSpPr/>
            <p:nvPr/>
          </p:nvSpPr>
          <p:spPr>
            <a:xfrm>
              <a:off x="1024127" y="1442589"/>
              <a:ext cx="2791030"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smtClean="0">
                  <a:ln w="11430"/>
                  <a:solidFill>
                    <a:srgbClr val="0000FF"/>
                  </a:solidFill>
                  <a:latin typeface="Times New Roman" pitchFamily="18" charset="0"/>
                  <a:cs typeface="Times New Roman" pitchFamily="18" charset="0"/>
                </a:rPr>
                <a:t>Tìm hiểu bài</a:t>
              </a:r>
              <a:endParaRPr lang="en-US" sz="3800" b="1">
                <a:ln w="11430"/>
                <a:solidFill>
                  <a:srgbClr val="0000FF"/>
                </a:solidFill>
                <a:latin typeface="Times New Roman" pitchFamily="18" charset="0"/>
                <a:cs typeface="Times New Roman" pitchFamily="18" charset="0"/>
              </a:endParaRPr>
            </a:p>
          </p:txBody>
        </p:sp>
        <p:cxnSp>
          <p:nvCxnSpPr>
            <p:cNvPr id="32" name="Straight Connector 31"/>
            <p:cNvCxnSpPr/>
            <p:nvPr/>
          </p:nvCxnSpPr>
          <p:spPr>
            <a:xfrm>
              <a:off x="1095099" y="2127973"/>
              <a:ext cx="2806473"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2" name="Rectangle 41"/>
          <p:cNvSpPr/>
          <p:nvPr/>
        </p:nvSpPr>
        <p:spPr>
          <a:xfrm>
            <a:off x="5600701" y="2743200"/>
            <a:ext cx="10233818" cy="1200329"/>
          </a:xfrm>
          <a:prstGeom prst="rect">
            <a:avLst/>
          </a:prstGeom>
        </p:spPr>
        <p:txBody>
          <a:bodyPr wrap="square">
            <a:spAutoFit/>
          </a:bodyPr>
          <a:lstStyle/>
          <a:p>
            <a:pPr algn="just"/>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Câu</a:t>
            </a:r>
            <a:r>
              <a:rPr lang="en-US" sz="3600" b="1" dirty="0" smtClean="0">
                <a:solidFill>
                  <a:srgbClr val="FF0000"/>
                </a:solidFill>
                <a:latin typeface="Times New Roman" pitchFamily="18" charset="0"/>
                <a:cs typeface="Times New Roman" pitchFamily="18" charset="0"/>
              </a:rPr>
              <a:t> </a:t>
            </a:r>
            <a:r>
              <a:rPr lang="en-US" sz="3600" b="1" dirty="0">
                <a:solidFill>
                  <a:srgbClr val="FF0000"/>
                </a:solidFill>
                <a:latin typeface="Times New Roman" pitchFamily="18" charset="0"/>
                <a:cs typeface="Times New Roman" pitchFamily="18" charset="0"/>
              </a:rPr>
              <a:t>3</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Vì</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sao</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trên</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cây</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lại</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có</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ngày</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hội</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mùa</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xuân</a:t>
            </a:r>
            <a:r>
              <a:rPr lang="en-US" sz="3600" b="1" dirty="0" smtClean="0">
                <a:solidFill>
                  <a:srgbClr val="FF0000"/>
                </a:solidFill>
                <a:latin typeface="Times New Roman" pitchFamily="18" charset="0"/>
                <a:cs typeface="Times New Roman" pitchFamily="18" charset="0"/>
              </a:rPr>
              <a:t>”?</a:t>
            </a:r>
            <a:endParaRPr lang="en-US" sz="3600" b="1" dirty="0">
              <a:solidFill>
                <a:srgbClr val="FF0000"/>
              </a:solidFill>
              <a:latin typeface="Times New Roman" pitchFamily="18" charset="0"/>
              <a:cs typeface="Times New Roman" pitchFamily="18" charset="0"/>
            </a:endParaRPr>
          </a:p>
        </p:txBody>
      </p:sp>
      <p:sp>
        <p:nvSpPr>
          <p:cNvPr id="12" name="Rectangle 11"/>
          <p:cNvSpPr/>
          <p:nvPr/>
        </p:nvSpPr>
        <p:spPr>
          <a:xfrm>
            <a:off x="5916167" y="4012066"/>
            <a:ext cx="9689751" cy="2308324"/>
          </a:xfrm>
          <a:prstGeom prst="rect">
            <a:avLst/>
          </a:prstGeom>
        </p:spPr>
        <p:txBody>
          <a:bodyPr wrap="square">
            <a:spAutoFit/>
          </a:bodyPr>
          <a:lstStyle/>
          <a:p>
            <a:r>
              <a:rPr lang="nl-NL" sz="3600" dirty="0" smtClean="0">
                <a:solidFill>
                  <a:srgbClr val="0000CC"/>
                </a:solidFill>
                <a:latin typeface="Times New Roman" panose="02020603050405020304" pitchFamily="18" charset="0"/>
                <a:cs typeface="Times New Roman" panose="02020603050405020304" pitchFamily="18" charset="0"/>
              </a:rPr>
              <a:t>	</a:t>
            </a:r>
            <a:r>
              <a:rPr lang="nl-NL" sz="3600" dirty="0">
                <a:solidFill>
                  <a:srgbClr val="0000CC"/>
                </a:solidFill>
                <a:latin typeface="Times New Roman" panose="02020603050405020304" pitchFamily="18" charset="0"/>
                <a:cs typeface="Times New Roman" panose="02020603050405020304" pitchFamily="18" charset="0"/>
              </a:rPr>
              <a:t>Vì trên cây gạo đầy màu sắc và âm thanh rộn rã của các loài chim. Tất cả những âm thanh và màu sắc đó tạo thành  cảnh sắc vui nhộn, náo nhiệt của ngày hội mùa xuân.</a:t>
            </a:r>
            <a:endParaRPr lang="en-US" sz="3600" dirty="0">
              <a:solidFill>
                <a:srgbClr val="0000CC"/>
              </a:solidFill>
              <a:latin typeface="Times New Roman" panose="02020603050405020304" pitchFamily="18" charset="0"/>
              <a:cs typeface="Times New Roman" panose="02020603050405020304" pitchFamily="18" charset="0"/>
            </a:endParaRPr>
          </a:p>
        </p:txBody>
      </p:sp>
      <p:cxnSp>
        <p:nvCxnSpPr>
          <p:cNvPr id="22" name="Straight Connector 21"/>
          <p:cNvCxnSpPr/>
          <p:nvPr/>
        </p:nvCxnSpPr>
        <p:spPr>
          <a:xfrm>
            <a:off x="5448300" y="2667000"/>
            <a:ext cx="0" cy="5943600"/>
          </a:xfrm>
          <a:prstGeom prst="line">
            <a:avLst/>
          </a:prstGeom>
          <a:ln>
            <a:solidFill>
              <a:srgbClr val="0000CC"/>
            </a:solidFill>
          </a:ln>
        </p:spPr>
        <p:style>
          <a:lnRef idx="2">
            <a:schemeClr val="dk1"/>
          </a:lnRef>
          <a:fillRef idx="0">
            <a:schemeClr val="dk1"/>
          </a:fillRef>
          <a:effectRef idx="1">
            <a:schemeClr val="dk1"/>
          </a:effectRef>
          <a:fontRef idx="minor">
            <a:schemeClr val="tx1"/>
          </a:fontRef>
        </p:style>
      </p:cxnSp>
      <p:sp>
        <p:nvSpPr>
          <p:cNvPr id="23" name="Rectangle 22"/>
          <p:cNvSpPr/>
          <p:nvPr/>
        </p:nvSpPr>
        <p:spPr>
          <a:xfrm>
            <a:off x="517534" y="2896008"/>
            <a:ext cx="3212694" cy="646331"/>
          </a:xfrm>
          <a:prstGeom prst="rect">
            <a:avLst/>
          </a:prstGeom>
        </p:spPr>
        <p:txBody>
          <a:bodyPr wrap="square">
            <a:spAutoFit/>
          </a:bodyPr>
          <a:lstStyle/>
          <a:p>
            <a:pPr algn="just"/>
            <a:r>
              <a:rPr lang="en-US" sz="3600" b="1" i="1" dirty="0" err="1" smtClean="0">
                <a:solidFill>
                  <a:srgbClr val="FF0000"/>
                </a:solidFill>
                <a:latin typeface="Times New Roman" pitchFamily="18" charset="0"/>
                <a:cs typeface="Times New Roman" pitchFamily="18" charset="0"/>
              </a:rPr>
              <a:t>s</a:t>
            </a:r>
            <a:r>
              <a:rPr lang="en-US" sz="3600" b="1" i="1" dirty="0" err="1" smtClean="0">
                <a:solidFill>
                  <a:srgbClr val="0000CC"/>
                </a:solidFill>
                <a:latin typeface="Times New Roman" pitchFamily="18" charset="0"/>
                <a:cs typeface="Times New Roman" pitchFamily="18" charset="0"/>
              </a:rPr>
              <a:t>ừng</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FF0000"/>
                </a:solidFill>
                <a:latin typeface="Times New Roman" pitchFamily="18" charset="0"/>
                <a:cs typeface="Times New Roman" pitchFamily="18" charset="0"/>
              </a:rPr>
              <a:t>s</a:t>
            </a:r>
            <a:r>
              <a:rPr lang="en-US" sz="3600" b="1" i="1" dirty="0" err="1" smtClean="0">
                <a:solidFill>
                  <a:srgbClr val="0000CC"/>
                </a:solidFill>
                <a:latin typeface="Times New Roman" pitchFamily="18" charset="0"/>
                <a:cs typeface="Times New Roman" pitchFamily="18" charset="0"/>
              </a:rPr>
              <a:t>ững</a:t>
            </a:r>
            <a:r>
              <a:rPr lang="en-US" sz="3600" b="1" i="1" dirty="0" smtClean="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24" name="Rectangle 23"/>
          <p:cNvSpPr/>
          <p:nvPr/>
        </p:nvSpPr>
        <p:spPr>
          <a:xfrm>
            <a:off x="2789863" y="2941727"/>
            <a:ext cx="2681456" cy="646331"/>
          </a:xfrm>
          <a:prstGeom prst="rect">
            <a:avLst/>
          </a:prstGeom>
        </p:spPr>
        <p:txBody>
          <a:bodyPr wrap="square">
            <a:spAutoFit/>
          </a:bodyPr>
          <a:lstStyle/>
          <a:p>
            <a:pPr algn="just"/>
            <a:r>
              <a:rPr lang="en-US" sz="3600" b="1" i="1" err="1" smtClean="0">
                <a:solidFill>
                  <a:srgbClr val="0000CC"/>
                </a:solidFill>
                <a:latin typeface="Times New Roman" pitchFamily="18" charset="0"/>
                <a:cs typeface="Times New Roman" pitchFamily="18" charset="0"/>
              </a:rPr>
              <a:t>búp</a:t>
            </a:r>
            <a:r>
              <a:rPr lang="en-US" sz="3600" b="1" i="1" smtClean="0">
                <a:solidFill>
                  <a:srgbClr val="0000CC"/>
                </a:solidFill>
                <a:latin typeface="Times New Roman" pitchFamily="18" charset="0"/>
                <a:cs typeface="Times New Roman" pitchFamily="18" charset="0"/>
              </a:rPr>
              <a:t> </a:t>
            </a:r>
            <a:r>
              <a:rPr lang="en-US" sz="3600" b="1" i="1" smtClean="0">
                <a:solidFill>
                  <a:srgbClr val="FF0000"/>
                </a:solidFill>
                <a:latin typeface="Times New Roman" pitchFamily="18" charset="0"/>
                <a:cs typeface="Times New Roman" pitchFamily="18" charset="0"/>
              </a:rPr>
              <a:t>n</a:t>
            </a:r>
            <a:r>
              <a:rPr lang="en-US" sz="3600" b="1" i="1" smtClean="0">
                <a:solidFill>
                  <a:srgbClr val="0000CC"/>
                </a:solidFill>
                <a:latin typeface="Times New Roman" pitchFamily="18" charset="0"/>
                <a:cs typeface="Times New Roman" pitchFamily="18" charset="0"/>
              </a:rPr>
              <a:t>õn </a:t>
            </a:r>
            <a:endParaRPr lang="en-US" sz="3600" b="1" dirty="0">
              <a:solidFill>
                <a:srgbClr val="0000CC"/>
              </a:solidFill>
              <a:latin typeface="Times New Roman" pitchFamily="18" charset="0"/>
              <a:cs typeface="Times New Roman" pitchFamily="18" charset="0"/>
            </a:endParaRPr>
          </a:p>
        </p:txBody>
      </p:sp>
      <p:sp>
        <p:nvSpPr>
          <p:cNvPr id="36" name="Rectangle 35"/>
          <p:cNvSpPr/>
          <p:nvPr/>
        </p:nvSpPr>
        <p:spPr>
          <a:xfrm>
            <a:off x="517534" y="3581400"/>
            <a:ext cx="3505200" cy="646331"/>
          </a:xfrm>
          <a:prstGeom prst="rect">
            <a:avLst/>
          </a:prstGeom>
        </p:spPr>
        <p:txBody>
          <a:bodyPr wrap="square">
            <a:spAutoFit/>
          </a:bodyPr>
          <a:lstStyle/>
          <a:p>
            <a:pPr algn="just"/>
            <a:r>
              <a:rPr lang="en-US" sz="3600" b="1" i="1" dirty="0" err="1" smtClean="0">
                <a:solidFill>
                  <a:srgbClr val="FF0000"/>
                </a:solidFill>
                <a:latin typeface="Times New Roman" pitchFamily="18" charset="0"/>
                <a:cs typeface="Times New Roman" pitchFamily="18" charset="0"/>
              </a:rPr>
              <a:t>s</a:t>
            </a:r>
            <a:r>
              <a:rPr lang="en-US" sz="3600" b="1" i="1" dirty="0" err="1" smtClean="0">
                <a:solidFill>
                  <a:srgbClr val="0000CC"/>
                </a:solidFill>
                <a:latin typeface="Times New Roman" pitchFamily="18" charset="0"/>
                <a:cs typeface="Times New Roman" pitchFamily="18" charset="0"/>
              </a:rPr>
              <a:t>áo</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FF0000"/>
                </a:solidFill>
                <a:latin typeface="Times New Roman" pitchFamily="18" charset="0"/>
                <a:cs typeface="Times New Roman" pitchFamily="18" charset="0"/>
              </a:rPr>
              <a:t>s</a:t>
            </a:r>
            <a:r>
              <a:rPr lang="en-US" sz="3600" b="1" i="1" dirty="0" err="1" smtClean="0">
                <a:solidFill>
                  <a:srgbClr val="0000CC"/>
                </a:solidFill>
                <a:latin typeface="Times New Roman" pitchFamily="18" charset="0"/>
                <a:cs typeface="Times New Roman" pitchFamily="18" charset="0"/>
              </a:rPr>
              <a:t>ậu</a:t>
            </a:r>
            <a:r>
              <a:rPr lang="en-US" sz="3600" b="1" i="1" dirty="0" smtClean="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7" name="Rectangle 36"/>
          <p:cNvSpPr/>
          <p:nvPr/>
        </p:nvSpPr>
        <p:spPr>
          <a:xfrm>
            <a:off x="2598737" y="3581400"/>
            <a:ext cx="2262982" cy="646331"/>
          </a:xfrm>
          <a:prstGeom prst="rect">
            <a:avLst/>
          </a:prstGeom>
        </p:spPr>
        <p:txBody>
          <a:bodyPr wrap="square">
            <a:spAutoFit/>
          </a:bodyPr>
          <a:lstStyle/>
          <a:p>
            <a:pPr algn="just"/>
            <a:r>
              <a:rPr lang="en-US" sz="3600" b="1" i="1" dirty="0" err="1" smtClean="0">
                <a:solidFill>
                  <a:srgbClr val="FF0000"/>
                </a:solidFill>
                <a:latin typeface="Times New Roman" pitchFamily="18" charset="0"/>
                <a:cs typeface="Times New Roman" pitchFamily="18" charset="0"/>
              </a:rPr>
              <a:t>l</a:t>
            </a:r>
            <a:r>
              <a:rPr lang="en-US" sz="3600" b="1" i="1" dirty="0" err="1" smtClean="0">
                <a:solidFill>
                  <a:srgbClr val="0000CC"/>
                </a:solidFill>
                <a:latin typeface="Times New Roman" pitchFamily="18" charset="0"/>
                <a:cs typeface="Times New Roman" pitchFamily="18" charset="0"/>
              </a:rPr>
              <a:t>ũ</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FF0000"/>
                </a:solidFill>
                <a:latin typeface="Times New Roman" pitchFamily="18" charset="0"/>
                <a:cs typeface="Times New Roman" pitchFamily="18" charset="0"/>
              </a:rPr>
              <a:t>l</a:t>
            </a:r>
            <a:r>
              <a:rPr lang="en-US" sz="3600" b="1" i="1" dirty="0" err="1" smtClean="0">
                <a:solidFill>
                  <a:srgbClr val="0000CC"/>
                </a:solidFill>
                <a:latin typeface="Times New Roman" pitchFamily="18" charset="0"/>
                <a:cs typeface="Times New Roman" pitchFamily="18" charset="0"/>
              </a:rPr>
              <a:t>ũ</a:t>
            </a:r>
            <a:r>
              <a:rPr lang="en-US" sz="3600" b="1" i="1" dirty="0" smtClean="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8" name="Rectangle 37"/>
          <p:cNvSpPr/>
          <p:nvPr/>
        </p:nvSpPr>
        <p:spPr>
          <a:xfrm>
            <a:off x="199064" y="4495800"/>
            <a:ext cx="5249236" cy="2308324"/>
          </a:xfrm>
          <a:prstGeom prst="rect">
            <a:avLst/>
          </a:prstGeom>
        </p:spPr>
        <p:txBody>
          <a:bodyPr wrap="square">
            <a:spAutoFit/>
          </a:bodyPr>
          <a:lstStyle/>
          <a:p>
            <a:pPr algn="just"/>
            <a:r>
              <a:rPr lang="en-US" sz="3600" b="1" smtClean="0">
                <a:solidFill>
                  <a:srgbClr val="0000CC"/>
                </a:solidFill>
                <a:latin typeface="Times New Roman" panose="02020603050405020304" pitchFamily="18" charset="0"/>
                <a:cs typeface="Times New Roman" panose="02020603050405020304" pitchFamily="18" charset="0"/>
              </a:rPr>
              <a:t>  </a:t>
            </a:r>
            <a:r>
              <a:rPr lang="vi-VN" sz="3600" b="1" smtClean="0">
                <a:solidFill>
                  <a:srgbClr val="0000CC"/>
                </a:solidFill>
                <a:latin typeface="Times New Roman" panose="02020603050405020304" pitchFamily="18" charset="0"/>
                <a:cs typeface="Times New Roman" panose="02020603050405020304" pitchFamily="18" charset="0"/>
              </a:rPr>
              <a:t>Chào </a:t>
            </a:r>
            <a:r>
              <a:rPr lang="vi-VN" sz="3600" b="1" dirty="0">
                <a:solidFill>
                  <a:srgbClr val="0000CC"/>
                </a:solidFill>
                <a:latin typeface="Times New Roman" panose="02020603050405020304" pitchFamily="18" charset="0"/>
                <a:cs typeface="Times New Roman" panose="02020603050405020304" pitchFamily="18" charset="0"/>
              </a:rPr>
              <a:t>mào,</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sáo sậu,</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sáo đen…</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đàn đàn</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a:t>
            </a:r>
            <a:r>
              <a:rPr lang="vi-VN" sz="3600" b="1">
                <a:solidFill>
                  <a:srgbClr val="0000CC"/>
                </a:solidFill>
                <a:latin typeface="Times New Roman" panose="02020603050405020304" pitchFamily="18" charset="0"/>
                <a:cs typeface="Times New Roman" panose="02020603050405020304" pitchFamily="18" charset="0"/>
              </a:rPr>
              <a:t>lũ </a:t>
            </a:r>
            <a:r>
              <a:rPr lang="vi-VN" sz="3600" b="1" smtClean="0">
                <a:solidFill>
                  <a:srgbClr val="0000CC"/>
                </a:solidFill>
                <a:latin typeface="Times New Roman" panose="02020603050405020304" pitchFamily="18" charset="0"/>
                <a:cs typeface="Times New Roman" panose="02020603050405020304" pitchFamily="18" charset="0"/>
              </a:rPr>
              <a:t>lũ</a:t>
            </a:r>
            <a:r>
              <a:rPr lang="vi-VN" sz="3600" b="1" smtClean="0">
                <a:solidFill>
                  <a:srgbClr val="FF0000"/>
                </a:solidFill>
                <a:latin typeface="Times New Roman" panose="02020603050405020304" pitchFamily="18" charset="0"/>
                <a:cs typeface="Times New Roman" panose="02020603050405020304" pitchFamily="18" charset="0"/>
              </a:rPr>
              <a:t>/</a:t>
            </a:r>
            <a:r>
              <a:rPr lang="vi-VN" sz="3600" b="1" smtClean="0">
                <a:solidFill>
                  <a:srgbClr val="0000CC"/>
                </a:solidFill>
                <a:latin typeface="Times New Roman" panose="02020603050405020304" pitchFamily="18" charset="0"/>
                <a:cs typeface="Times New Roman" panose="02020603050405020304" pitchFamily="18" charset="0"/>
              </a:rPr>
              <a:t> </a:t>
            </a:r>
            <a:r>
              <a:rPr lang="vi-VN" sz="3600" b="1" dirty="0">
                <a:solidFill>
                  <a:srgbClr val="0000CC"/>
                </a:solidFill>
                <a:latin typeface="Times New Roman" panose="02020603050405020304" pitchFamily="18" charset="0"/>
                <a:cs typeface="Times New Roman" panose="02020603050405020304" pitchFamily="18" charset="0"/>
              </a:rPr>
              <a:t>bay đi bay về,</a:t>
            </a:r>
            <a:r>
              <a:rPr lang="vi-VN"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CC"/>
                </a:solidFill>
                <a:latin typeface="Times New Roman" panose="02020603050405020304" pitchFamily="18" charset="0"/>
                <a:cs typeface="Times New Roman" panose="02020603050405020304" pitchFamily="18" charset="0"/>
              </a:rPr>
              <a:t> </a:t>
            </a:r>
            <a:r>
              <a:rPr lang="vi-VN" sz="3600" b="1" dirty="0">
                <a:solidFill>
                  <a:srgbClr val="0000CC"/>
                </a:solidFill>
                <a:latin typeface="Times New Roman" panose="02020603050405020304" pitchFamily="18" charset="0"/>
                <a:cs typeface="Times New Roman" panose="02020603050405020304" pitchFamily="18" charset="0"/>
              </a:rPr>
              <a:t>lượn lên lượn </a:t>
            </a:r>
            <a:r>
              <a:rPr lang="vi-VN" sz="3600" b="1">
                <a:solidFill>
                  <a:srgbClr val="0000CC"/>
                </a:solidFill>
                <a:latin typeface="Times New Roman" panose="02020603050405020304" pitchFamily="18" charset="0"/>
                <a:cs typeface="Times New Roman" panose="02020603050405020304" pitchFamily="18" charset="0"/>
              </a:rPr>
              <a:t>xuống</a:t>
            </a:r>
            <a:r>
              <a:rPr lang="vi-VN" sz="3600" b="1" smtClean="0">
                <a:solidFill>
                  <a:srgbClr val="0000CC"/>
                </a:solidFill>
                <a:latin typeface="Times New Roman" panose="02020603050405020304" pitchFamily="18" charset="0"/>
                <a:cs typeface="Times New Roman" panose="02020603050405020304" pitchFamily="18" charset="0"/>
              </a:rPr>
              <a:t>.</a:t>
            </a:r>
            <a:r>
              <a:rPr lang="vi-VN" sz="3600" b="1" smtClean="0">
                <a:solidFill>
                  <a:srgbClr val="FF0000"/>
                </a:solidFill>
                <a:latin typeface="Times New Roman" panose="02020603050405020304" pitchFamily="18" charset="0"/>
                <a:cs typeface="Times New Roman" panose="02020603050405020304" pitchFamily="18" charset="0"/>
              </a:rPr>
              <a:t>//</a:t>
            </a:r>
            <a:endParaRPr lang="en-US" sz="36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08772038"/>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fade">
                                      <p:cBhvr>
                                        <p:cTn id="7" dur="500"/>
                                        <p:tgtEl>
                                          <p:spTgt spid="4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smtClean="0">
                    <a:solidFill>
                      <a:srgbClr val="0000CC"/>
                    </a:solidFill>
                    <a:latin typeface="Times New Roman" pitchFamily="18" charset="0"/>
                    <a:cs typeface="Times New Roman" pitchFamily="18" charset="0"/>
                  </a:rPr>
                  <a:t>Thứ……ngày…..tháng…..năm…….</a:t>
                </a:r>
                <a:endParaRPr lang="en-US" sz="3600">
                  <a:solidFill>
                    <a:srgbClr val="0000CC"/>
                  </a:solidFill>
                  <a:latin typeface="Times New Roman" pitchFamily="18" charset="0"/>
                  <a:cs typeface="Times New Roman" pitchFamily="18" charset="0"/>
                </a:endParaRP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smtClean="0">
                    <a:solidFill>
                      <a:srgbClr val="FF0066"/>
                    </a:solidFill>
                    <a:latin typeface="Times New Roman" pitchFamily="18" charset="0"/>
                    <a:cs typeface="Times New Roman" pitchFamily="18" charset="0"/>
                  </a:rPr>
                  <a:t>TIẾNG VIỆT</a:t>
                </a:r>
                <a:endParaRPr lang="en-US" sz="3200" b="1">
                  <a:solidFill>
                    <a:srgbClr val="FF0066"/>
                  </a:solidFill>
                  <a:latin typeface="Times New Roman" pitchFamily="18" charset="0"/>
                  <a:cs typeface="Times New Roman" pitchFamily="18" charset="0"/>
                </a:endParaRP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6222652" y="1266918"/>
            <a:ext cx="3673703"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dirty="0" smtClean="0">
                <a:solidFill>
                  <a:srgbClr val="0000CC"/>
                </a:solidFill>
                <a:effectLst>
                  <a:outerShdw blurRad="38100" dist="38100" dir="2700000" algn="tl">
                    <a:srgbClr val="000000">
                      <a:alpha val="43137"/>
                    </a:srgbClr>
                  </a:outerShdw>
                </a:effectLst>
                <a:latin typeface="Times New Roman" pitchFamily="18" charset="0"/>
              </a:rPr>
              <a:t>CÂY GẠO</a:t>
            </a:r>
          </a:p>
        </p:txBody>
      </p:sp>
      <p:grpSp>
        <p:nvGrpSpPr>
          <p:cNvPr id="27" name="Group 26"/>
          <p:cNvGrpSpPr/>
          <p:nvPr/>
        </p:nvGrpSpPr>
        <p:grpSpPr>
          <a:xfrm>
            <a:off x="1718225" y="1891336"/>
            <a:ext cx="2319747" cy="699983"/>
            <a:chOff x="1259767" y="1442589"/>
            <a:chExt cx="2319747" cy="699983"/>
          </a:xfrm>
        </p:grpSpPr>
        <p:sp>
          <p:nvSpPr>
            <p:cNvPr id="28" name="Rectangle 27"/>
            <p:cNvSpPr/>
            <p:nvPr/>
          </p:nvSpPr>
          <p:spPr>
            <a:xfrm>
              <a:off x="1259767" y="1442589"/>
              <a:ext cx="2319747"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smtClean="0">
                  <a:ln w="11430"/>
                  <a:solidFill>
                    <a:srgbClr val="0000FF"/>
                  </a:solidFill>
                  <a:latin typeface="Times New Roman" pitchFamily="18" charset="0"/>
                  <a:cs typeface="Times New Roman" pitchFamily="18" charset="0"/>
                </a:rPr>
                <a:t>Luyện đọc</a:t>
              </a:r>
              <a:endParaRPr lang="en-US" sz="3800" b="1">
                <a:ln w="11430"/>
                <a:solidFill>
                  <a:srgbClr val="0000FF"/>
                </a:solidFill>
                <a:latin typeface="Times New Roman" pitchFamily="18" charset="0"/>
                <a:cs typeface="Times New Roman" pitchFamily="18" charset="0"/>
              </a:endParaRPr>
            </a:p>
          </p:txBody>
        </p:sp>
        <p:cxnSp>
          <p:nvCxnSpPr>
            <p:cNvPr id="29" name="Straight Connector 28"/>
            <p:cNvCxnSpPr/>
            <p:nvPr/>
          </p:nvCxnSpPr>
          <p:spPr>
            <a:xfrm>
              <a:off x="1338517" y="2142572"/>
              <a:ext cx="220980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30" name="Group 29"/>
          <p:cNvGrpSpPr/>
          <p:nvPr/>
        </p:nvGrpSpPr>
        <p:grpSpPr>
          <a:xfrm>
            <a:off x="8753147" y="1907107"/>
            <a:ext cx="2877445" cy="685384"/>
            <a:chOff x="1024127" y="1442589"/>
            <a:chExt cx="2877445" cy="685384"/>
          </a:xfrm>
        </p:grpSpPr>
        <p:sp>
          <p:nvSpPr>
            <p:cNvPr id="31" name="Rectangle 30"/>
            <p:cNvSpPr/>
            <p:nvPr/>
          </p:nvSpPr>
          <p:spPr>
            <a:xfrm>
              <a:off x="1024127" y="1442589"/>
              <a:ext cx="2791030"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smtClean="0">
                  <a:ln w="11430"/>
                  <a:solidFill>
                    <a:srgbClr val="0000FF"/>
                  </a:solidFill>
                  <a:latin typeface="Times New Roman" pitchFamily="18" charset="0"/>
                  <a:cs typeface="Times New Roman" pitchFamily="18" charset="0"/>
                </a:rPr>
                <a:t>Tìm hiểu bài</a:t>
              </a:r>
              <a:endParaRPr lang="en-US" sz="3800" b="1">
                <a:ln w="11430"/>
                <a:solidFill>
                  <a:srgbClr val="0000FF"/>
                </a:solidFill>
                <a:latin typeface="Times New Roman" pitchFamily="18" charset="0"/>
                <a:cs typeface="Times New Roman" pitchFamily="18" charset="0"/>
              </a:endParaRPr>
            </a:p>
          </p:txBody>
        </p:sp>
        <p:cxnSp>
          <p:nvCxnSpPr>
            <p:cNvPr id="32" name="Straight Connector 31"/>
            <p:cNvCxnSpPr/>
            <p:nvPr/>
          </p:nvCxnSpPr>
          <p:spPr>
            <a:xfrm>
              <a:off x="1095099" y="2127973"/>
              <a:ext cx="2806473"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2" name="Rectangle 41"/>
          <p:cNvSpPr/>
          <p:nvPr/>
        </p:nvSpPr>
        <p:spPr>
          <a:xfrm>
            <a:off x="5600701" y="2743200"/>
            <a:ext cx="10233818" cy="1200329"/>
          </a:xfrm>
          <a:prstGeom prst="rect">
            <a:avLst/>
          </a:prstGeom>
        </p:spPr>
        <p:txBody>
          <a:bodyPr wrap="square">
            <a:spAutoFit/>
          </a:bodyPr>
          <a:lstStyle/>
          <a:p>
            <a:pPr algn="just"/>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Câu</a:t>
            </a:r>
            <a:r>
              <a:rPr lang="en-US" sz="3600" b="1" dirty="0" smtClean="0">
                <a:solidFill>
                  <a:srgbClr val="FF0000"/>
                </a:solidFill>
                <a:latin typeface="Times New Roman" pitchFamily="18" charset="0"/>
                <a:cs typeface="Times New Roman" pitchFamily="18" charset="0"/>
              </a:rPr>
              <a:t> </a:t>
            </a:r>
            <a:r>
              <a:rPr lang="en-US" sz="3600" b="1" dirty="0">
                <a:solidFill>
                  <a:srgbClr val="FF0000"/>
                </a:solidFill>
                <a:latin typeface="Times New Roman" pitchFamily="18" charset="0"/>
                <a:cs typeface="Times New Roman" pitchFamily="18" charset="0"/>
              </a:rPr>
              <a:t>4</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Những</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hình</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ảnh</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nào</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cho</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thấy</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cây</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gạo</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mang</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vẻ</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đẹp</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mới</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khi</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hết</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mùa</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hoa</a:t>
            </a:r>
            <a:r>
              <a:rPr lang="en-US" sz="3600" b="1" dirty="0" smtClean="0">
                <a:solidFill>
                  <a:srgbClr val="FF0000"/>
                </a:solidFill>
                <a:latin typeface="Times New Roman" pitchFamily="18" charset="0"/>
                <a:cs typeface="Times New Roman" pitchFamily="18" charset="0"/>
              </a:rPr>
              <a:t>?</a:t>
            </a:r>
            <a:endParaRPr lang="en-US" sz="3600" b="1" dirty="0">
              <a:solidFill>
                <a:srgbClr val="FF0000"/>
              </a:solidFill>
              <a:latin typeface="Times New Roman" pitchFamily="18" charset="0"/>
              <a:cs typeface="Times New Roman" pitchFamily="18" charset="0"/>
            </a:endParaRPr>
          </a:p>
        </p:txBody>
      </p:sp>
      <p:sp>
        <p:nvSpPr>
          <p:cNvPr id="12" name="Rectangle 11"/>
          <p:cNvSpPr/>
          <p:nvPr/>
        </p:nvSpPr>
        <p:spPr>
          <a:xfrm>
            <a:off x="5916167" y="4012066"/>
            <a:ext cx="9689751" cy="1754326"/>
          </a:xfrm>
          <a:prstGeom prst="rect">
            <a:avLst/>
          </a:prstGeom>
        </p:spPr>
        <p:txBody>
          <a:bodyPr wrap="square">
            <a:spAutoFit/>
          </a:bodyPr>
          <a:lstStyle/>
          <a:p>
            <a:r>
              <a:rPr lang="nl-NL" sz="3600" dirty="0" smtClean="0">
                <a:solidFill>
                  <a:srgbClr val="0000CC"/>
                </a:solidFill>
                <a:latin typeface="Times New Roman" panose="02020603050405020304" pitchFamily="18" charset="0"/>
                <a:cs typeface="Times New Roman" panose="02020603050405020304" pitchFamily="18" charset="0"/>
              </a:rPr>
              <a:t>	</a:t>
            </a:r>
            <a:r>
              <a:rPr lang="nl-NL" sz="3600" dirty="0">
                <a:solidFill>
                  <a:srgbClr val="0000CC"/>
                </a:solidFill>
                <a:latin typeface="Times New Roman" panose="02020603050405020304" pitchFamily="18" charset="0"/>
                <a:cs typeface="Times New Roman" panose="02020603050405020304" pitchFamily="18" charset="0"/>
              </a:rPr>
              <a:t>Hết mùa hoa, chim chóc cũng vãn. Cây gạo chấm dứt những ngày tưng bừng ồn ã, lại trở về với dáng vẻ xanh mát, trầm tư</a:t>
            </a:r>
            <a:endParaRPr lang="en-US" sz="3600" dirty="0">
              <a:solidFill>
                <a:srgbClr val="0000CC"/>
              </a:solidFill>
              <a:latin typeface="Times New Roman" panose="02020603050405020304" pitchFamily="18" charset="0"/>
              <a:cs typeface="Times New Roman" panose="02020603050405020304" pitchFamily="18" charset="0"/>
            </a:endParaRPr>
          </a:p>
        </p:txBody>
      </p:sp>
      <p:sp>
        <p:nvSpPr>
          <p:cNvPr id="22" name="Rectangle 21"/>
          <p:cNvSpPr/>
          <p:nvPr/>
        </p:nvSpPr>
        <p:spPr>
          <a:xfrm>
            <a:off x="5644133" y="5766392"/>
            <a:ext cx="10233818" cy="646331"/>
          </a:xfrm>
          <a:prstGeom prst="rect">
            <a:avLst/>
          </a:prstGeom>
        </p:spPr>
        <p:txBody>
          <a:bodyPr wrap="square">
            <a:spAutoFit/>
          </a:bodyPr>
          <a:lstStyle/>
          <a:p>
            <a:pPr algn="just"/>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Câu</a:t>
            </a:r>
            <a:r>
              <a:rPr lang="en-US" sz="3600" b="1" dirty="0" smtClean="0">
                <a:solidFill>
                  <a:srgbClr val="FF0000"/>
                </a:solidFill>
                <a:latin typeface="Times New Roman" pitchFamily="18" charset="0"/>
                <a:cs typeface="Times New Roman" pitchFamily="18" charset="0"/>
              </a:rPr>
              <a:t> 5: </a:t>
            </a:r>
            <a:r>
              <a:rPr lang="en-US" sz="3600" b="1" dirty="0" err="1" smtClean="0">
                <a:solidFill>
                  <a:srgbClr val="FF0000"/>
                </a:solidFill>
                <a:latin typeface="Times New Roman" pitchFamily="18" charset="0"/>
                <a:cs typeface="Times New Roman" pitchFamily="18" charset="0"/>
              </a:rPr>
              <a:t>Em</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thích</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hình</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ảnh</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cây</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gạo</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vào</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mùa</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nào</a:t>
            </a:r>
            <a:r>
              <a:rPr lang="en-US" sz="3600" b="1" dirty="0" smtClean="0">
                <a:solidFill>
                  <a:srgbClr val="FF0000"/>
                </a:solidFill>
                <a:latin typeface="Times New Roman" pitchFamily="18" charset="0"/>
                <a:cs typeface="Times New Roman" pitchFamily="18" charset="0"/>
              </a:rPr>
              <a:t>?</a:t>
            </a:r>
            <a:endParaRPr lang="en-US" sz="3600" b="1" dirty="0">
              <a:solidFill>
                <a:srgbClr val="FF0000"/>
              </a:solidFill>
              <a:latin typeface="Times New Roman" pitchFamily="18" charset="0"/>
              <a:cs typeface="Times New Roman" pitchFamily="18" charset="0"/>
            </a:endParaRPr>
          </a:p>
        </p:txBody>
      </p:sp>
      <p:cxnSp>
        <p:nvCxnSpPr>
          <p:cNvPr id="23" name="Straight Connector 22"/>
          <p:cNvCxnSpPr/>
          <p:nvPr/>
        </p:nvCxnSpPr>
        <p:spPr>
          <a:xfrm>
            <a:off x="5448300" y="2667000"/>
            <a:ext cx="0" cy="5943600"/>
          </a:xfrm>
          <a:prstGeom prst="line">
            <a:avLst/>
          </a:prstGeom>
          <a:ln>
            <a:solidFill>
              <a:srgbClr val="0000CC"/>
            </a:solidFill>
          </a:ln>
        </p:spPr>
        <p:style>
          <a:lnRef idx="2">
            <a:schemeClr val="dk1"/>
          </a:lnRef>
          <a:fillRef idx="0">
            <a:schemeClr val="dk1"/>
          </a:fillRef>
          <a:effectRef idx="1">
            <a:schemeClr val="dk1"/>
          </a:effectRef>
          <a:fontRef idx="minor">
            <a:schemeClr val="tx1"/>
          </a:fontRef>
        </p:style>
      </p:cxnSp>
      <p:sp>
        <p:nvSpPr>
          <p:cNvPr id="24" name="Rectangle 23"/>
          <p:cNvSpPr/>
          <p:nvPr/>
        </p:nvSpPr>
        <p:spPr>
          <a:xfrm>
            <a:off x="517534" y="2896008"/>
            <a:ext cx="3212694" cy="646331"/>
          </a:xfrm>
          <a:prstGeom prst="rect">
            <a:avLst/>
          </a:prstGeom>
        </p:spPr>
        <p:txBody>
          <a:bodyPr wrap="square">
            <a:spAutoFit/>
          </a:bodyPr>
          <a:lstStyle/>
          <a:p>
            <a:pPr algn="just"/>
            <a:r>
              <a:rPr lang="en-US" sz="3600" b="1" i="1" dirty="0" err="1" smtClean="0">
                <a:solidFill>
                  <a:srgbClr val="FF0000"/>
                </a:solidFill>
                <a:latin typeface="Times New Roman" pitchFamily="18" charset="0"/>
                <a:cs typeface="Times New Roman" pitchFamily="18" charset="0"/>
              </a:rPr>
              <a:t>s</a:t>
            </a:r>
            <a:r>
              <a:rPr lang="en-US" sz="3600" b="1" i="1" dirty="0" err="1" smtClean="0">
                <a:solidFill>
                  <a:srgbClr val="0000CC"/>
                </a:solidFill>
                <a:latin typeface="Times New Roman" pitchFamily="18" charset="0"/>
                <a:cs typeface="Times New Roman" pitchFamily="18" charset="0"/>
              </a:rPr>
              <a:t>ừng</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FF0000"/>
                </a:solidFill>
                <a:latin typeface="Times New Roman" pitchFamily="18" charset="0"/>
                <a:cs typeface="Times New Roman" pitchFamily="18" charset="0"/>
              </a:rPr>
              <a:t>s</a:t>
            </a:r>
            <a:r>
              <a:rPr lang="en-US" sz="3600" b="1" i="1" dirty="0" err="1" smtClean="0">
                <a:solidFill>
                  <a:srgbClr val="0000CC"/>
                </a:solidFill>
                <a:latin typeface="Times New Roman" pitchFamily="18" charset="0"/>
                <a:cs typeface="Times New Roman" pitchFamily="18" charset="0"/>
              </a:rPr>
              <a:t>ững</a:t>
            </a:r>
            <a:r>
              <a:rPr lang="en-US" sz="3600" b="1" i="1" dirty="0" smtClean="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6" name="Rectangle 35"/>
          <p:cNvSpPr/>
          <p:nvPr/>
        </p:nvSpPr>
        <p:spPr>
          <a:xfrm>
            <a:off x="2789863" y="2941727"/>
            <a:ext cx="2681456" cy="646331"/>
          </a:xfrm>
          <a:prstGeom prst="rect">
            <a:avLst/>
          </a:prstGeom>
        </p:spPr>
        <p:txBody>
          <a:bodyPr wrap="square">
            <a:spAutoFit/>
          </a:bodyPr>
          <a:lstStyle/>
          <a:p>
            <a:pPr algn="just"/>
            <a:r>
              <a:rPr lang="en-US" sz="3600" b="1" i="1" err="1" smtClean="0">
                <a:solidFill>
                  <a:srgbClr val="0000CC"/>
                </a:solidFill>
                <a:latin typeface="Times New Roman" pitchFamily="18" charset="0"/>
                <a:cs typeface="Times New Roman" pitchFamily="18" charset="0"/>
              </a:rPr>
              <a:t>búp</a:t>
            </a:r>
            <a:r>
              <a:rPr lang="en-US" sz="3600" b="1" i="1" smtClean="0">
                <a:solidFill>
                  <a:srgbClr val="0000CC"/>
                </a:solidFill>
                <a:latin typeface="Times New Roman" pitchFamily="18" charset="0"/>
                <a:cs typeface="Times New Roman" pitchFamily="18" charset="0"/>
              </a:rPr>
              <a:t> </a:t>
            </a:r>
            <a:r>
              <a:rPr lang="en-US" sz="3600" b="1" i="1" smtClean="0">
                <a:solidFill>
                  <a:srgbClr val="FF0000"/>
                </a:solidFill>
                <a:latin typeface="Times New Roman" pitchFamily="18" charset="0"/>
                <a:cs typeface="Times New Roman" pitchFamily="18" charset="0"/>
              </a:rPr>
              <a:t>n</a:t>
            </a:r>
            <a:r>
              <a:rPr lang="en-US" sz="3600" b="1" i="1" smtClean="0">
                <a:solidFill>
                  <a:srgbClr val="0000CC"/>
                </a:solidFill>
                <a:latin typeface="Times New Roman" pitchFamily="18" charset="0"/>
                <a:cs typeface="Times New Roman" pitchFamily="18" charset="0"/>
              </a:rPr>
              <a:t>õn </a:t>
            </a:r>
            <a:endParaRPr lang="en-US" sz="3600" b="1" dirty="0">
              <a:solidFill>
                <a:srgbClr val="0000CC"/>
              </a:solidFill>
              <a:latin typeface="Times New Roman" pitchFamily="18" charset="0"/>
              <a:cs typeface="Times New Roman" pitchFamily="18" charset="0"/>
            </a:endParaRPr>
          </a:p>
        </p:txBody>
      </p:sp>
      <p:sp>
        <p:nvSpPr>
          <p:cNvPr id="37" name="Rectangle 36"/>
          <p:cNvSpPr/>
          <p:nvPr/>
        </p:nvSpPr>
        <p:spPr>
          <a:xfrm>
            <a:off x="517534" y="3581400"/>
            <a:ext cx="3505200" cy="646331"/>
          </a:xfrm>
          <a:prstGeom prst="rect">
            <a:avLst/>
          </a:prstGeom>
        </p:spPr>
        <p:txBody>
          <a:bodyPr wrap="square">
            <a:spAutoFit/>
          </a:bodyPr>
          <a:lstStyle/>
          <a:p>
            <a:pPr algn="just"/>
            <a:r>
              <a:rPr lang="en-US" sz="3600" b="1" i="1" dirty="0" err="1" smtClean="0">
                <a:solidFill>
                  <a:srgbClr val="FF0000"/>
                </a:solidFill>
                <a:latin typeface="Times New Roman" pitchFamily="18" charset="0"/>
                <a:cs typeface="Times New Roman" pitchFamily="18" charset="0"/>
              </a:rPr>
              <a:t>s</a:t>
            </a:r>
            <a:r>
              <a:rPr lang="en-US" sz="3600" b="1" i="1" dirty="0" err="1" smtClean="0">
                <a:solidFill>
                  <a:srgbClr val="0000CC"/>
                </a:solidFill>
                <a:latin typeface="Times New Roman" pitchFamily="18" charset="0"/>
                <a:cs typeface="Times New Roman" pitchFamily="18" charset="0"/>
              </a:rPr>
              <a:t>áo</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FF0000"/>
                </a:solidFill>
                <a:latin typeface="Times New Roman" pitchFamily="18" charset="0"/>
                <a:cs typeface="Times New Roman" pitchFamily="18" charset="0"/>
              </a:rPr>
              <a:t>s</a:t>
            </a:r>
            <a:r>
              <a:rPr lang="en-US" sz="3600" b="1" i="1" dirty="0" err="1" smtClean="0">
                <a:solidFill>
                  <a:srgbClr val="0000CC"/>
                </a:solidFill>
                <a:latin typeface="Times New Roman" pitchFamily="18" charset="0"/>
                <a:cs typeface="Times New Roman" pitchFamily="18" charset="0"/>
              </a:rPr>
              <a:t>ậu</a:t>
            </a:r>
            <a:r>
              <a:rPr lang="en-US" sz="3600" b="1" i="1" dirty="0" smtClean="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8" name="Rectangle 37"/>
          <p:cNvSpPr/>
          <p:nvPr/>
        </p:nvSpPr>
        <p:spPr>
          <a:xfrm>
            <a:off x="2598737" y="3581400"/>
            <a:ext cx="2262982" cy="646331"/>
          </a:xfrm>
          <a:prstGeom prst="rect">
            <a:avLst/>
          </a:prstGeom>
        </p:spPr>
        <p:txBody>
          <a:bodyPr wrap="square">
            <a:spAutoFit/>
          </a:bodyPr>
          <a:lstStyle/>
          <a:p>
            <a:pPr algn="just"/>
            <a:r>
              <a:rPr lang="en-US" sz="3600" b="1" i="1" dirty="0" err="1" smtClean="0">
                <a:solidFill>
                  <a:srgbClr val="FF0000"/>
                </a:solidFill>
                <a:latin typeface="Times New Roman" pitchFamily="18" charset="0"/>
                <a:cs typeface="Times New Roman" pitchFamily="18" charset="0"/>
              </a:rPr>
              <a:t>l</a:t>
            </a:r>
            <a:r>
              <a:rPr lang="en-US" sz="3600" b="1" i="1" dirty="0" err="1" smtClean="0">
                <a:solidFill>
                  <a:srgbClr val="0000CC"/>
                </a:solidFill>
                <a:latin typeface="Times New Roman" pitchFamily="18" charset="0"/>
                <a:cs typeface="Times New Roman" pitchFamily="18" charset="0"/>
              </a:rPr>
              <a:t>ũ</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FF0000"/>
                </a:solidFill>
                <a:latin typeface="Times New Roman" pitchFamily="18" charset="0"/>
                <a:cs typeface="Times New Roman" pitchFamily="18" charset="0"/>
              </a:rPr>
              <a:t>l</a:t>
            </a:r>
            <a:r>
              <a:rPr lang="en-US" sz="3600" b="1" i="1" dirty="0" err="1" smtClean="0">
                <a:solidFill>
                  <a:srgbClr val="0000CC"/>
                </a:solidFill>
                <a:latin typeface="Times New Roman" pitchFamily="18" charset="0"/>
                <a:cs typeface="Times New Roman" pitchFamily="18" charset="0"/>
              </a:rPr>
              <a:t>ũ</a:t>
            </a:r>
            <a:r>
              <a:rPr lang="en-US" sz="3600" b="1" i="1" dirty="0" smtClean="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9" name="Rectangle 38"/>
          <p:cNvSpPr/>
          <p:nvPr/>
        </p:nvSpPr>
        <p:spPr>
          <a:xfrm>
            <a:off x="199064" y="4495800"/>
            <a:ext cx="5249236" cy="2308324"/>
          </a:xfrm>
          <a:prstGeom prst="rect">
            <a:avLst/>
          </a:prstGeom>
        </p:spPr>
        <p:txBody>
          <a:bodyPr wrap="square">
            <a:spAutoFit/>
          </a:bodyPr>
          <a:lstStyle/>
          <a:p>
            <a:pPr algn="just"/>
            <a:r>
              <a:rPr lang="en-US" sz="3600" b="1" smtClean="0">
                <a:solidFill>
                  <a:srgbClr val="0000CC"/>
                </a:solidFill>
                <a:latin typeface="Times New Roman" panose="02020603050405020304" pitchFamily="18" charset="0"/>
                <a:cs typeface="Times New Roman" panose="02020603050405020304" pitchFamily="18" charset="0"/>
              </a:rPr>
              <a:t>  </a:t>
            </a:r>
            <a:r>
              <a:rPr lang="vi-VN" sz="3600" b="1" smtClean="0">
                <a:solidFill>
                  <a:srgbClr val="0000CC"/>
                </a:solidFill>
                <a:latin typeface="Times New Roman" panose="02020603050405020304" pitchFamily="18" charset="0"/>
                <a:cs typeface="Times New Roman" panose="02020603050405020304" pitchFamily="18" charset="0"/>
              </a:rPr>
              <a:t>Chào </a:t>
            </a:r>
            <a:r>
              <a:rPr lang="vi-VN" sz="3600" b="1" dirty="0">
                <a:solidFill>
                  <a:srgbClr val="0000CC"/>
                </a:solidFill>
                <a:latin typeface="Times New Roman" panose="02020603050405020304" pitchFamily="18" charset="0"/>
                <a:cs typeface="Times New Roman" panose="02020603050405020304" pitchFamily="18" charset="0"/>
              </a:rPr>
              <a:t>mào,</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sáo sậu,</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sáo đen…</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đàn đàn</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a:t>
            </a:r>
            <a:r>
              <a:rPr lang="vi-VN" sz="3600" b="1">
                <a:solidFill>
                  <a:srgbClr val="0000CC"/>
                </a:solidFill>
                <a:latin typeface="Times New Roman" panose="02020603050405020304" pitchFamily="18" charset="0"/>
                <a:cs typeface="Times New Roman" panose="02020603050405020304" pitchFamily="18" charset="0"/>
              </a:rPr>
              <a:t>lũ </a:t>
            </a:r>
            <a:r>
              <a:rPr lang="vi-VN" sz="3600" b="1" smtClean="0">
                <a:solidFill>
                  <a:srgbClr val="0000CC"/>
                </a:solidFill>
                <a:latin typeface="Times New Roman" panose="02020603050405020304" pitchFamily="18" charset="0"/>
                <a:cs typeface="Times New Roman" panose="02020603050405020304" pitchFamily="18" charset="0"/>
              </a:rPr>
              <a:t>lũ</a:t>
            </a:r>
            <a:r>
              <a:rPr lang="vi-VN" sz="3600" b="1" smtClean="0">
                <a:solidFill>
                  <a:srgbClr val="FF0000"/>
                </a:solidFill>
                <a:latin typeface="Times New Roman" panose="02020603050405020304" pitchFamily="18" charset="0"/>
                <a:cs typeface="Times New Roman" panose="02020603050405020304" pitchFamily="18" charset="0"/>
              </a:rPr>
              <a:t>/</a:t>
            </a:r>
            <a:r>
              <a:rPr lang="vi-VN" sz="3600" b="1" smtClean="0">
                <a:solidFill>
                  <a:srgbClr val="0000CC"/>
                </a:solidFill>
                <a:latin typeface="Times New Roman" panose="02020603050405020304" pitchFamily="18" charset="0"/>
                <a:cs typeface="Times New Roman" panose="02020603050405020304" pitchFamily="18" charset="0"/>
              </a:rPr>
              <a:t> </a:t>
            </a:r>
            <a:r>
              <a:rPr lang="vi-VN" sz="3600" b="1" dirty="0">
                <a:solidFill>
                  <a:srgbClr val="0000CC"/>
                </a:solidFill>
                <a:latin typeface="Times New Roman" panose="02020603050405020304" pitchFamily="18" charset="0"/>
                <a:cs typeface="Times New Roman" panose="02020603050405020304" pitchFamily="18" charset="0"/>
              </a:rPr>
              <a:t>bay đi bay về,</a:t>
            </a:r>
            <a:r>
              <a:rPr lang="vi-VN"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CC"/>
                </a:solidFill>
                <a:latin typeface="Times New Roman" panose="02020603050405020304" pitchFamily="18" charset="0"/>
                <a:cs typeface="Times New Roman" panose="02020603050405020304" pitchFamily="18" charset="0"/>
              </a:rPr>
              <a:t> </a:t>
            </a:r>
            <a:r>
              <a:rPr lang="vi-VN" sz="3600" b="1" dirty="0">
                <a:solidFill>
                  <a:srgbClr val="0000CC"/>
                </a:solidFill>
                <a:latin typeface="Times New Roman" panose="02020603050405020304" pitchFamily="18" charset="0"/>
                <a:cs typeface="Times New Roman" panose="02020603050405020304" pitchFamily="18" charset="0"/>
              </a:rPr>
              <a:t>lượn lên lượn </a:t>
            </a:r>
            <a:r>
              <a:rPr lang="vi-VN" sz="3600" b="1">
                <a:solidFill>
                  <a:srgbClr val="0000CC"/>
                </a:solidFill>
                <a:latin typeface="Times New Roman" panose="02020603050405020304" pitchFamily="18" charset="0"/>
                <a:cs typeface="Times New Roman" panose="02020603050405020304" pitchFamily="18" charset="0"/>
              </a:rPr>
              <a:t>xuống</a:t>
            </a:r>
            <a:r>
              <a:rPr lang="vi-VN" sz="3600" b="1" smtClean="0">
                <a:solidFill>
                  <a:srgbClr val="0000CC"/>
                </a:solidFill>
                <a:latin typeface="Times New Roman" panose="02020603050405020304" pitchFamily="18" charset="0"/>
                <a:cs typeface="Times New Roman" panose="02020603050405020304" pitchFamily="18" charset="0"/>
              </a:rPr>
              <a:t>.</a:t>
            </a:r>
            <a:r>
              <a:rPr lang="vi-VN" sz="3600" b="1" smtClean="0">
                <a:solidFill>
                  <a:srgbClr val="FF0000"/>
                </a:solidFill>
                <a:latin typeface="Times New Roman" panose="02020603050405020304" pitchFamily="18" charset="0"/>
                <a:cs typeface="Times New Roman" panose="02020603050405020304" pitchFamily="18" charset="0"/>
              </a:rPr>
              <a:t>//</a:t>
            </a:r>
            <a:endParaRPr lang="en-US" sz="36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69599482"/>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fade">
                                      <p:cBhvr>
                                        <p:cTn id="7" dur="500"/>
                                        <p:tgtEl>
                                          <p:spTgt spid="4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12" grpId="0"/>
      <p:bldP spid="2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smtClean="0">
                    <a:solidFill>
                      <a:srgbClr val="0000CC"/>
                    </a:solidFill>
                    <a:latin typeface="Times New Roman" pitchFamily="18" charset="0"/>
                    <a:cs typeface="Times New Roman" pitchFamily="18" charset="0"/>
                  </a:rPr>
                  <a:t>Thứ……ngày…..tháng…..năm…….</a:t>
                </a:r>
                <a:endParaRPr lang="en-US" sz="3600">
                  <a:solidFill>
                    <a:srgbClr val="0000CC"/>
                  </a:solidFill>
                  <a:latin typeface="Times New Roman" pitchFamily="18" charset="0"/>
                  <a:cs typeface="Times New Roman" pitchFamily="18" charset="0"/>
                </a:endParaRP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smtClean="0">
                    <a:solidFill>
                      <a:srgbClr val="FF0066"/>
                    </a:solidFill>
                    <a:latin typeface="Times New Roman" pitchFamily="18" charset="0"/>
                    <a:cs typeface="Times New Roman" pitchFamily="18" charset="0"/>
                  </a:rPr>
                  <a:t>TIẾNG VIỆT</a:t>
                </a:r>
                <a:endParaRPr lang="en-US" sz="3200" b="1">
                  <a:solidFill>
                    <a:srgbClr val="FF0066"/>
                  </a:solidFill>
                  <a:latin typeface="Times New Roman" pitchFamily="18" charset="0"/>
                  <a:cs typeface="Times New Roman" pitchFamily="18" charset="0"/>
                </a:endParaRP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6222652" y="1266918"/>
            <a:ext cx="3673703"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dirty="0" smtClean="0">
                <a:solidFill>
                  <a:srgbClr val="0000CC"/>
                </a:solidFill>
                <a:effectLst>
                  <a:outerShdw blurRad="38100" dist="38100" dir="2700000" algn="tl">
                    <a:srgbClr val="000000">
                      <a:alpha val="43137"/>
                    </a:srgbClr>
                  </a:outerShdw>
                </a:effectLst>
                <a:latin typeface="Times New Roman" pitchFamily="18" charset="0"/>
              </a:rPr>
              <a:t>CÂY GẠO</a:t>
            </a:r>
          </a:p>
        </p:txBody>
      </p:sp>
      <p:grpSp>
        <p:nvGrpSpPr>
          <p:cNvPr id="27" name="Group 26"/>
          <p:cNvGrpSpPr/>
          <p:nvPr/>
        </p:nvGrpSpPr>
        <p:grpSpPr>
          <a:xfrm>
            <a:off x="1718225" y="1891336"/>
            <a:ext cx="2319747" cy="699983"/>
            <a:chOff x="1259767" y="1442589"/>
            <a:chExt cx="2319747" cy="699983"/>
          </a:xfrm>
        </p:grpSpPr>
        <p:sp>
          <p:nvSpPr>
            <p:cNvPr id="28" name="Rectangle 27"/>
            <p:cNvSpPr/>
            <p:nvPr/>
          </p:nvSpPr>
          <p:spPr>
            <a:xfrm>
              <a:off x="1259767" y="1442589"/>
              <a:ext cx="2319747"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smtClean="0">
                  <a:ln w="11430"/>
                  <a:solidFill>
                    <a:srgbClr val="0000FF"/>
                  </a:solidFill>
                  <a:latin typeface="Times New Roman" pitchFamily="18" charset="0"/>
                  <a:cs typeface="Times New Roman" pitchFamily="18" charset="0"/>
                </a:rPr>
                <a:t>Luyện đọc</a:t>
              </a:r>
              <a:endParaRPr lang="en-US" sz="3800" b="1">
                <a:ln w="11430"/>
                <a:solidFill>
                  <a:srgbClr val="0000FF"/>
                </a:solidFill>
                <a:latin typeface="Times New Roman" pitchFamily="18" charset="0"/>
                <a:cs typeface="Times New Roman" pitchFamily="18" charset="0"/>
              </a:endParaRPr>
            </a:p>
          </p:txBody>
        </p:sp>
        <p:cxnSp>
          <p:nvCxnSpPr>
            <p:cNvPr id="29" name="Straight Connector 28"/>
            <p:cNvCxnSpPr/>
            <p:nvPr/>
          </p:nvCxnSpPr>
          <p:spPr>
            <a:xfrm>
              <a:off x="1338517" y="2142572"/>
              <a:ext cx="220980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30" name="Group 29"/>
          <p:cNvGrpSpPr/>
          <p:nvPr/>
        </p:nvGrpSpPr>
        <p:grpSpPr>
          <a:xfrm>
            <a:off x="8753147" y="1907107"/>
            <a:ext cx="2877445" cy="685384"/>
            <a:chOff x="1024127" y="1442589"/>
            <a:chExt cx="2877445" cy="685384"/>
          </a:xfrm>
        </p:grpSpPr>
        <p:sp>
          <p:nvSpPr>
            <p:cNvPr id="31" name="Rectangle 30"/>
            <p:cNvSpPr/>
            <p:nvPr/>
          </p:nvSpPr>
          <p:spPr>
            <a:xfrm>
              <a:off x="1024127" y="1442589"/>
              <a:ext cx="2791030"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dirty="0" err="1" smtClean="0">
                  <a:ln w="11430"/>
                  <a:solidFill>
                    <a:srgbClr val="0000FF"/>
                  </a:solidFill>
                  <a:latin typeface="Times New Roman" pitchFamily="18" charset="0"/>
                  <a:cs typeface="Times New Roman" pitchFamily="18" charset="0"/>
                </a:rPr>
                <a:t>Tìm</a:t>
              </a:r>
              <a:r>
                <a:rPr lang="en-US" sz="3800" b="1" dirty="0" smtClean="0">
                  <a:ln w="11430"/>
                  <a:solidFill>
                    <a:srgbClr val="0000FF"/>
                  </a:solidFill>
                  <a:latin typeface="Times New Roman" pitchFamily="18" charset="0"/>
                  <a:cs typeface="Times New Roman" pitchFamily="18" charset="0"/>
                </a:rPr>
                <a:t> </a:t>
              </a:r>
              <a:r>
                <a:rPr lang="en-US" sz="3800" b="1" dirty="0" err="1" smtClean="0">
                  <a:ln w="11430"/>
                  <a:solidFill>
                    <a:srgbClr val="0000FF"/>
                  </a:solidFill>
                  <a:latin typeface="Times New Roman" pitchFamily="18" charset="0"/>
                  <a:cs typeface="Times New Roman" pitchFamily="18" charset="0"/>
                </a:rPr>
                <a:t>hiểu</a:t>
              </a:r>
              <a:r>
                <a:rPr lang="en-US" sz="3800" b="1" dirty="0" smtClean="0">
                  <a:ln w="11430"/>
                  <a:solidFill>
                    <a:srgbClr val="0000FF"/>
                  </a:solidFill>
                  <a:latin typeface="Times New Roman" pitchFamily="18" charset="0"/>
                  <a:cs typeface="Times New Roman" pitchFamily="18" charset="0"/>
                </a:rPr>
                <a:t> </a:t>
              </a:r>
              <a:r>
                <a:rPr lang="en-US" sz="3800" b="1" dirty="0" err="1" smtClean="0">
                  <a:ln w="11430"/>
                  <a:solidFill>
                    <a:srgbClr val="0000FF"/>
                  </a:solidFill>
                  <a:latin typeface="Times New Roman" pitchFamily="18" charset="0"/>
                  <a:cs typeface="Times New Roman" pitchFamily="18" charset="0"/>
                </a:rPr>
                <a:t>bài</a:t>
              </a:r>
              <a:endParaRPr lang="en-US" sz="3800" b="1" dirty="0">
                <a:ln w="11430"/>
                <a:solidFill>
                  <a:srgbClr val="0000FF"/>
                </a:solidFill>
                <a:latin typeface="Times New Roman" pitchFamily="18" charset="0"/>
                <a:cs typeface="Times New Roman" pitchFamily="18" charset="0"/>
              </a:endParaRPr>
            </a:p>
          </p:txBody>
        </p:sp>
        <p:cxnSp>
          <p:nvCxnSpPr>
            <p:cNvPr id="32" name="Straight Connector 31"/>
            <p:cNvCxnSpPr/>
            <p:nvPr/>
          </p:nvCxnSpPr>
          <p:spPr>
            <a:xfrm>
              <a:off x="1095099" y="2127973"/>
              <a:ext cx="2806473"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23" name="Text Box 2"/>
          <p:cNvSpPr txBox="1">
            <a:spLocks noChangeArrowheads="1"/>
          </p:cNvSpPr>
          <p:nvPr/>
        </p:nvSpPr>
        <p:spPr bwMode="auto">
          <a:xfrm>
            <a:off x="8750766" y="2967726"/>
            <a:ext cx="413896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4000" b="1" dirty="0">
                <a:solidFill>
                  <a:srgbClr val="FF0000"/>
                </a:solidFill>
                <a:latin typeface="Times New Roman" pitchFamily="18" charset="0"/>
                <a:cs typeface="Times New Roman" pitchFamily="18" charset="0"/>
              </a:rPr>
              <a:t>NỘI DUNG</a:t>
            </a:r>
          </a:p>
        </p:txBody>
      </p:sp>
      <p:grpSp>
        <p:nvGrpSpPr>
          <p:cNvPr id="3" name="Group 2"/>
          <p:cNvGrpSpPr/>
          <p:nvPr/>
        </p:nvGrpSpPr>
        <p:grpSpPr>
          <a:xfrm>
            <a:off x="6004720" y="3646468"/>
            <a:ext cx="9525001" cy="4503736"/>
            <a:chOff x="6004720" y="3646468"/>
            <a:chExt cx="9525001" cy="4503736"/>
          </a:xfrm>
        </p:grpSpPr>
        <p:grpSp>
          <p:nvGrpSpPr>
            <p:cNvPr id="24" name="Group 23"/>
            <p:cNvGrpSpPr/>
            <p:nvPr/>
          </p:nvGrpSpPr>
          <p:grpSpPr>
            <a:xfrm>
              <a:off x="6004720" y="3646468"/>
              <a:ext cx="9525001" cy="4503736"/>
              <a:chOff x="6004720" y="3563423"/>
              <a:chExt cx="9525001" cy="4503736"/>
            </a:xfrm>
          </p:grpSpPr>
          <p:pic>
            <p:nvPicPr>
              <p:cNvPr id="36" name="Picture 6" descr="Khung viền đẹp - Mẫu khung viền bìa Giáo án, Báo cáo, Luận vă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a:off x="8515353" y="1052790"/>
                <a:ext cx="4503736" cy="9525001"/>
              </a:xfrm>
              <a:prstGeom prst="rect">
                <a:avLst/>
              </a:prstGeom>
              <a:noFill/>
              <a:extLst>
                <a:ext uri="{909E8E84-426E-40DD-AFC4-6F175D3DCCD1}">
                  <a14:hiddenFill xmlns:a14="http://schemas.microsoft.com/office/drawing/2010/main">
                    <a:solidFill>
                      <a:srgbClr val="FFFFFF"/>
                    </a:solidFill>
                  </a14:hiddenFill>
                </a:ext>
              </a:extLst>
            </p:spPr>
          </p:pic>
          <p:sp>
            <p:nvSpPr>
              <p:cNvPr id="37" name="Rectangle 36"/>
              <p:cNvSpPr/>
              <p:nvPr/>
            </p:nvSpPr>
            <p:spPr>
              <a:xfrm>
                <a:off x="6817429" y="4607005"/>
                <a:ext cx="8026489" cy="707886"/>
              </a:xfrm>
              <a:prstGeom prst="rect">
                <a:avLst/>
              </a:prstGeom>
            </p:spPr>
            <p:txBody>
              <a:bodyPr wrap="square">
                <a:spAutoFit/>
              </a:bodyPr>
              <a:lstStyle/>
              <a:p>
                <a:pPr algn="just"/>
                <a:endParaRPr lang="en-US" sz="4000" b="1" dirty="0">
                  <a:solidFill>
                    <a:srgbClr val="FF0000"/>
                  </a:solidFill>
                  <a:latin typeface="Times New Roman" pitchFamily="18" charset="0"/>
                  <a:cs typeface="Times New Roman" pitchFamily="18" charset="0"/>
                </a:endParaRPr>
              </a:p>
            </p:txBody>
          </p:sp>
        </p:grpSp>
        <p:sp>
          <p:nvSpPr>
            <p:cNvPr id="4" name="Rectangle 3"/>
            <p:cNvSpPr/>
            <p:nvPr/>
          </p:nvSpPr>
          <p:spPr>
            <a:xfrm>
              <a:off x="6602466" y="4414131"/>
              <a:ext cx="8137525" cy="3170099"/>
            </a:xfrm>
            <a:prstGeom prst="rect">
              <a:avLst/>
            </a:prstGeom>
          </p:spPr>
          <p:txBody>
            <a:bodyPr>
              <a:spAutoFit/>
            </a:bodyPr>
            <a:lstStyle/>
            <a:p>
              <a:pPr algn="just"/>
              <a:r>
                <a:rPr lang="nl-NL" sz="4000" b="1" dirty="0" smtClean="0">
                  <a:solidFill>
                    <a:srgbClr val="FF0000"/>
                  </a:solidFill>
                  <a:latin typeface="Times New Roman" panose="02020603050405020304" pitchFamily="18" charset="0"/>
                  <a:cs typeface="Times New Roman" panose="02020603050405020304" pitchFamily="18" charset="0"/>
                </a:rPr>
                <a:t>	Bài văn nói lên </a:t>
              </a:r>
              <a:r>
                <a:rPr lang="nl-NL" sz="4000" b="1" dirty="0">
                  <a:solidFill>
                    <a:srgbClr val="FF0000"/>
                  </a:solidFill>
                  <a:latin typeface="Times New Roman" panose="02020603050405020304" pitchFamily="18" charset="0"/>
                  <a:cs typeface="Times New Roman" panose="02020603050405020304" pitchFamily="18" charset="0"/>
                </a:rPr>
                <a:t>vẻ đẹp rực rỡ của cây gạo, không khí tưng bừng trên cây gạo khi mùa xuân về; vẻ đẹp trầm tư của cây gạo khi hết màu hoa.</a:t>
              </a:r>
              <a:endParaRPr lang="en-US" sz="4000" b="1" dirty="0">
                <a:solidFill>
                  <a:srgbClr val="FF0000"/>
                </a:solidFill>
                <a:latin typeface="Times New Roman" panose="02020603050405020304" pitchFamily="18" charset="0"/>
                <a:cs typeface="Times New Roman" panose="02020603050405020304" pitchFamily="18" charset="0"/>
              </a:endParaRPr>
            </a:p>
          </p:txBody>
        </p:sp>
      </p:grpSp>
      <p:cxnSp>
        <p:nvCxnSpPr>
          <p:cNvPr id="38" name="Straight Connector 37"/>
          <p:cNvCxnSpPr/>
          <p:nvPr/>
        </p:nvCxnSpPr>
        <p:spPr>
          <a:xfrm>
            <a:off x="5448300" y="2667000"/>
            <a:ext cx="0" cy="5943600"/>
          </a:xfrm>
          <a:prstGeom prst="line">
            <a:avLst/>
          </a:prstGeom>
          <a:ln>
            <a:solidFill>
              <a:srgbClr val="0000CC"/>
            </a:solidFill>
          </a:ln>
        </p:spPr>
        <p:style>
          <a:lnRef idx="2">
            <a:schemeClr val="dk1"/>
          </a:lnRef>
          <a:fillRef idx="0">
            <a:schemeClr val="dk1"/>
          </a:fillRef>
          <a:effectRef idx="1">
            <a:schemeClr val="dk1"/>
          </a:effectRef>
          <a:fontRef idx="minor">
            <a:schemeClr val="tx1"/>
          </a:fontRef>
        </p:style>
      </p:cxnSp>
      <p:sp>
        <p:nvSpPr>
          <p:cNvPr id="39" name="Rectangle 38"/>
          <p:cNvSpPr/>
          <p:nvPr/>
        </p:nvSpPr>
        <p:spPr>
          <a:xfrm>
            <a:off x="517534" y="2896008"/>
            <a:ext cx="3212694" cy="646331"/>
          </a:xfrm>
          <a:prstGeom prst="rect">
            <a:avLst/>
          </a:prstGeom>
        </p:spPr>
        <p:txBody>
          <a:bodyPr wrap="square">
            <a:spAutoFit/>
          </a:bodyPr>
          <a:lstStyle/>
          <a:p>
            <a:pPr algn="just"/>
            <a:r>
              <a:rPr lang="en-US" sz="3600" b="1" i="1" dirty="0" err="1" smtClean="0">
                <a:solidFill>
                  <a:srgbClr val="FF0000"/>
                </a:solidFill>
                <a:latin typeface="Times New Roman" pitchFamily="18" charset="0"/>
                <a:cs typeface="Times New Roman" pitchFamily="18" charset="0"/>
              </a:rPr>
              <a:t>s</a:t>
            </a:r>
            <a:r>
              <a:rPr lang="en-US" sz="3600" b="1" i="1" dirty="0" err="1" smtClean="0">
                <a:solidFill>
                  <a:srgbClr val="0000CC"/>
                </a:solidFill>
                <a:latin typeface="Times New Roman" pitchFamily="18" charset="0"/>
                <a:cs typeface="Times New Roman" pitchFamily="18" charset="0"/>
              </a:rPr>
              <a:t>ừng</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FF0000"/>
                </a:solidFill>
                <a:latin typeface="Times New Roman" pitchFamily="18" charset="0"/>
                <a:cs typeface="Times New Roman" pitchFamily="18" charset="0"/>
              </a:rPr>
              <a:t>s</a:t>
            </a:r>
            <a:r>
              <a:rPr lang="en-US" sz="3600" b="1" i="1" dirty="0" err="1" smtClean="0">
                <a:solidFill>
                  <a:srgbClr val="0000CC"/>
                </a:solidFill>
                <a:latin typeface="Times New Roman" pitchFamily="18" charset="0"/>
                <a:cs typeface="Times New Roman" pitchFamily="18" charset="0"/>
              </a:rPr>
              <a:t>ững</a:t>
            </a:r>
            <a:r>
              <a:rPr lang="en-US" sz="3600" b="1" i="1" dirty="0" smtClean="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40" name="Rectangle 39"/>
          <p:cNvSpPr/>
          <p:nvPr/>
        </p:nvSpPr>
        <p:spPr>
          <a:xfrm>
            <a:off x="2789863" y="2941727"/>
            <a:ext cx="2681456" cy="646331"/>
          </a:xfrm>
          <a:prstGeom prst="rect">
            <a:avLst/>
          </a:prstGeom>
        </p:spPr>
        <p:txBody>
          <a:bodyPr wrap="square">
            <a:spAutoFit/>
          </a:bodyPr>
          <a:lstStyle/>
          <a:p>
            <a:pPr algn="just"/>
            <a:r>
              <a:rPr lang="en-US" sz="3600" b="1" i="1" err="1" smtClean="0">
                <a:solidFill>
                  <a:srgbClr val="0000CC"/>
                </a:solidFill>
                <a:latin typeface="Times New Roman" pitchFamily="18" charset="0"/>
                <a:cs typeface="Times New Roman" pitchFamily="18" charset="0"/>
              </a:rPr>
              <a:t>búp</a:t>
            </a:r>
            <a:r>
              <a:rPr lang="en-US" sz="3600" b="1" i="1" smtClean="0">
                <a:solidFill>
                  <a:srgbClr val="0000CC"/>
                </a:solidFill>
                <a:latin typeface="Times New Roman" pitchFamily="18" charset="0"/>
                <a:cs typeface="Times New Roman" pitchFamily="18" charset="0"/>
              </a:rPr>
              <a:t> </a:t>
            </a:r>
            <a:r>
              <a:rPr lang="en-US" sz="3600" b="1" i="1" smtClean="0">
                <a:solidFill>
                  <a:srgbClr val="FF0000"/>
                </a:solidFill>
                <a:latin typeface="Times New Roman" pitchFamily="18" charset="0"/>
                <a:cs typeface="Times New Roman" pitchFamily="18" charset="0"/>
              </a:rPr>
              <a:t>n</a:t>
            </a:r>
            <a:r>
              <a:rPr lang="en-US" sz="3600" b="1" i="1" smtClean="0">
                <a:solidFill>
                  <a:srgbClr val="0000CC"/>
                </a:solidFill>
                <a:latin typeface="Times New Roman" pitchFamily="18" charset="0"/>
                <a:cs typeface="Times New Roman" pitchFamily="18" charset="0"/>
              </a:rPr>
              <a:t>õn </a:t>
            </a:r>
            <a:endParaRPr lang="en-US" sz="3600" b="1" dirty="0">
              <a:solidFill>
                <a:srgbClr val="0000CC"/>
              </a:solidFill>
              <a:latin typeface="Times New Roman" pitchFamily="18" charset="0"/>
              <a:cs typeface="Times New Roman" pitchFamily="18" charset="0"/>
            </a:endParaRPr>
          </a:p>
        </p:txBody>
      </p:sp>
      <p:sp>
        <p:nvSpPr>
          <p:cNvPr id="41" name="Rectangle 40"/>
          <p:cNvSpPr/>
          <p:nvPr/>
        </p:nvSpPr>
        <p:spPr>
          <a:xfrm>
            <a:off x="517534" y="3581400"/>
            <a:ext cx="3505200" cy="646331"/>
          </a:xfrm>
          <a:prstGeom prst="rect">
            <a:avLst/>
          </a:prstGeom>
        </p:spPr>
        <p:txBody>
          <a:bodyPr wrap="square">
            <a:spAutoFit/>
          </a:bodyPr>
          <a:lstStyle/>
          <a:p>
            <a:pPr algn="just"/>
            <a:r>
              <a:rPr lang="en-US" sz="3600" b="1" i="1" dirty="0" err="1" smtClean="0">
                <a:solidFill>
                  <a:srgbClr val="FF0000"/>
                </a:solidFill>
                <a:latin typeface="Times New Roman" pitchFamily="18" charset="0"/>
                <a:cs typeface="Times New Roman" pitchFamily="18" charset="0"/>
              </a:rPr>
              <a:t>s</a:t>
            </a:r>
            <a:r>
              <a:rPr lang="en-US" sz="3600" b="1" i="1" dirty="0" err="1" smtClean="0">
                <a:solidFill>
                  <a:srgbClr val="0000CC"/>
                </a:solidFill>
                <a:latin typeface="Times New Roman" pitchFamily="18" charset="0"/>
                <a:cs typeface="Times New Roman" pitchFamily="18" charset="0"/>
              </a:rPr>
              <a:t>áo</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FF0000"/>
                </a:solidFill>
                <a:latin typeface="Times New Roman" pitchFamily="18" charset="0"/>
                <a:cs typeface="Times New Roman" pitchFamily="18" charset="0"/>
              </a:rPr>
              <a:t>s</a:t>
            </a:r>
            <a:r>
              <a:rPr lang="en-US" sz="3600" b="1" i="1" dirty="0" err="1" smtClean="0">
                <a:solidFill>
                  <a:srgbClr val="0000CC"/>
                </a:solidFill>
                <a:latin typeface="Times New Roman" pitchFamily="18" charset="0"/>
                <a:cs typeface="Times New Roman" pitchFamily="18" charset="0"/>
              </a:rPr>
              <a:t>ậu</a:t>
            </a:r>
            <a:r>
              <a:rPr lang="en-US" sz="3600" b="1" i="1" dirty="0" smtClean="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42" name="Rectangle 41"/>
          <p:cNvSpPr/>
          <p:nvPr/>
        </p:nvSpPr>
        <p:spPr>
          <a:xfrm>
            <a:off x="2598737" y="3581400"/>
            <a:ext cx="2262982" cy="646331"/>
          </a:xfrm>
          <a:prstGeom prst="rect">
            <a:avLst/>
          </a:prstGeom>
        </p:spPr>
        <p:txBody>
          <a:bodyPr wrap="square">
            <a:spAutoFit/>
          </a:bodyPr>
          <a:lstStyle/>
          <a:p>
            <a:pPr algn="just"/>
            <a:r>
              <a:rPr lang="en-US" sz="3600" b="1" i="1" dirty="0" err="1" smtClean="0">
                <a:solidFill>
                  <a:srgbClr val="FF0000"/>
                </a:solidFill>
                <a:latin typeface="Times New Roman" pitchFamily="18" charset="0"/>
                <a:cs typeface="Times New Roman" pitchFamily="18" charset="0"/>
              </a:rPr>
              <a:t>l</a:t>
            </a:r>
            <a:r>
              <a:rPr lang="en-US" sz="3600" b="1" i="1" dirty="0" err="1" smtClean="0">
                <a:solidFill>
                  <a:srgbClr val="0000CC"/>
                </a:solidFill>
                <a:latin typeface="Times New Roman" pitchFamily="18" charset="0"/>
                <a:cs typeface="Times New Roman" pitchFamily="18" charset="0"/>
              </a:rPr>
              <a:t>ũ</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FF0000"/>
                </a:solidFill>
                <a:latin typeface="Times New Roman" pitchFamily="18" charset="0"/>
                <a:cs typeface="Times New Roman" pitchFamily="18" charset="0"/>
              </a:rPr>
              <a:t>l</a:t>
            </a:r>
            <a:r>
              <a:rPr lang="en-US" sz="3600" b="1" i="1" dirty="0" err="1" smtClean="0">
                <a:solidFill>
                  <a:srgbClr val="0000CC"/>
                </a:solidFill>
                <a:latin typeface="Times New Roman" pitchFamily="18" charset="0"/>
                <a:cs typeface="Times New Roman" pitchFamily="18" charset="0"/>
              </a:rPr>
              <a:t>ũ</a:t>
            </a:r>
            <a:r>
              <a:rPr lang="en-US" sz="3600" b="1" i="1" dirty="0" smtClean="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43" name="Rectangle 42"/>
          <p:cNvSpPr/>
          <p:nvPr/>
        </p:nvSpPr>
        <p:spPr>
          <a:xfrm>
            <a:off x="199064" y="4495800"/>
            <a:ext cx="5249236" cy="2308324"/>
          </a:xfrm>
          <a:prstGeom prst="rect">
            <a:avLst/>
          </a:prstGeom>
        </p:spPr>
        <p:txBody>
          <a:bodyPr wrap="square">
            <a:spAutoFit/>
          </a:bodyPr>
          <a:lstStyle/>
          <a:p>
            <a:pPr algn="just"/>
            <a:r>
              <a:rPr lang="en-US" sz="3600" b="1" smtClean="0">
                <a:solidFill>
                  <a:srgbClr val="0000CC"/>
                </a:solidFill>
                <a:latin typeface="Times New Roman" panose="02020603050405020304" pitchFamily="18" charset="0"/>
                <a:cs typeface="Times New Roman" panose="02020603050405020304" pitchFamily="18" charset="0"/>
              </a:rPr>
              <a:t>  </a:t>
            </a:r>
            <a:r>
              <a:rPr lang="vi-VN" sz="3600" b="1" smtClean="0">
                <a:solidFill>
                  <a:srgbClr val="0000CC"/>
                </a:solidFill>
                <a:latin typeface="Times New Roman" panose="02020603050405020304" pitchFamily="18" charset="0"/>
                <a:cs typeface="Times New Roman" panose="02020603050405020304" pitchFamily="18" charset="0"/>
              </a:rPr>
              <a:t>Chào </a:t>
            </a:r>
            <a:r>
              <a:rPr lang="vi-VN" sz="3600" b="1" dirty="0">
                <a:solidFill>
                  <a:srgbClr val="0000CC"/>
                </a:solidFill>
                <a:latin typeface="Times New Roman" panose="02020603050405020304" pitchFamily="18" charset="0"/>
                <a:cs typeface="Times New Roman" panose="02020603050405020304" pitchFamily="18" charset="0"/>
              </a:rPr>
              <a:t>mào,</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sáo sậu,</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sáo đen…</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đàn đàn</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a:t>
            </a:r>
            <a:r>
              <a:rPr lang="vi-VN" sz="3600" b="1">
                <a:solidFill>
                  <a:srgbClr val="0000CC"/>
                </a:solidFill>
                <a:latin typeface="Times New Roman" panose="02020603050405020304" pitchFamily="18" charset="0"/>
                <a:cs typeface="Times New Roman" panose="02020603050405020304" pitchFamily="18" charset="0"/>
              </a:rPr>
              <a:t>lũ </a:t>
            </a:r>
            <a:r>
              <a:rPr lang="vi-VN" sz="3600" b="1" smtClean="0">
                <a:solidFill>
                  <a:srgbClr val="0000CC"/>
                </a:solidFill>
                <a:latin typeface="Times New Roman" panose="02020603050405020304" pitchFamily="18" charset="0"/>
                <a:cs typeface="Times New Roman" panose="02020603050405020304" pitchFamily="18" charset="0"/>
              </a:rPr>
              <a:t>lũ</a:t>
            </a:r>
            <a:r>
              <a:rPr lang="vi-VN" sz="3600" b="1" smtClean="0">
                <a:solidFill>
                  <a:srgbClr val="FF0000"/>
                </a:solidFill>
                <a:latin typeface="Times New Roman" panose="02020603050405020304" pitchFamily="18" charset="0"/>
                <a:cs typeface="Times New Roman" panose="02020603050405020304" pitchFamily="18" charset="0"/>
              </a:rPr>
              <a:t>/</a:t>
            </a:r>
            <a:r>
              <a:rPr lang="vi-VN" sz="3600" b="1" smtClean="0">
                <a:solidFill>
                  <a:srgbClr val="0000CC"/>
                </a:solidFill>
                <a:latin typeface="Times New Roman" panose="02020603050405020304" pitchFamily="18" charset="0"/>
                <a:cs typeface="Times New Roman" panose="02020603050405020304" pitchFamily="18" charset="0"/>
              </a:rPr>
              <a:t> </a:t>
            </a:r>
            <a:r>
              <a:rPr lang="vi-VN" sz="3600" b="1" dirty="0">
                <a:solidFill>
                  <a:srgbClr val="0000CC"/>
                </a:solidFill>
                <a:latin typeface="Times New Roman" panose="02020603050405020304" pitchFamily="18" charset="0"/>
                <a:cs typeface="Times New Roman" panose="02020603050405020304" pitchFamily="18" charset="0"/>
              </a:rPr>
              <a:t>bay đi bay về,</a:t>
            </a:r>
            <a:r>
              <a:rPr lang="vi-VN"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CC"/>
                </a:solidFill>
                <a:latin typeface="Times New Roman" panose="02020603050405020304" pitchFamily="18" charset="0"/>
                <a:cs typeface="Times New Roman" panose="02020603050405020304" pitchFamily="18" charset="0"/>
              </a:rPr>
              <a:t> </a:t>
            </a:r>
            <a:r>
              <a:rPr lang="vi-VN" sz="3600" b="1" dirty="0">
                <a:solidFill>
                  <a:srgbClr val="0000CC"/>
                </a:solidFill>
                <a:latin typeface="Times New Roman" panose="02020603050405020304" pitchFamily="18" charset="0"/>
                <a:cs typeface="Times New Roman" panose="02020603050405020304" pitchFamily="18" charset="0"/>
              </a:rPr>
              <a:t>lượn lên lượn </a:t>
            </a:r>
            <a:r>
              <a:rPr lang="vi-VN" sz="3600" b="1">
                <a:solidFill>
                  <a:srgbClr val="0000CC"/>
                </a:solidFill>
                <a:latin typeface="Times New Roman" panose="02020603050405020304" pitchFamily="18" charset="0"/>
                <a:cs typeface="Times New Roman" panose="02020603050405020304" pitchFamily="18" charset="0"/>
              </a:rPr>
              <a:t>xuống</a:t>
            </a:r>
            <a:r>
              <a:rPr lang="vi-VN" sz="3600" b="1" smtClean="0">
                <a:solidFill>
                  <a:srgbClr val="0000CC"/>
                </a:solidFill>
                <a:latin typeface="Times New Roman" panose="02020603050405020304" pitchFamily="18" charset="0"/>
                <a:cs typeface="Times New Roman" panose="02020603050405020304" pitchFamily="18" charset="0"/>
              </a:rPr>
              <a:t>.</a:t>
            </a:r>
            <a:r>
              <a:rPr lang="vi-VN" sz="3600" b="1" smtClean="0">
                <a:solidFill>
                  <a:srgbClr val="FF0000"/>
                </a:solidFill>
                <a:latin typeface="Times New Roman" panose="02020603050405020304" pitchFamily="18" charset="0"/>
                <a:cs typeface="Times New Roman" panose="02020603050405020304" pitchFamily="18" charset="0"/>
              </a:rPr>
              <a:t>//</a:t>
            </a:r>
            <a:endParaRPr lang="en-US" sz="36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0024231"/>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Mẫu giấy luyện viết chữ đẹp - Mẫu giấy 4 ô ly, 5 ô ly, kẻ ngang, ô ly to, ô  ly nhỏ, ô ly nghiêng..."/>
          <p:cNvPicPr>
            <a:picLocks noChangeAspect="1" noChangeArrowheads="1"/>
          </p:cNvPicPr>
          <p:nvPr/>
        </p:nvPicPr>
        <p:blipFill rotWithShape="1">
          <a:blip r:embed="rId2">
            <a:extLst>
              <a:ext uri="{28A0092B-C50C-407E-A947-70E740481C1C}">
                <a14:useLocalDpi xmlns:a14="http://schemas.microsoft.com/office/drawing/2010/main" val="0"/>
              </a:ext>
            </a:extLst>
          </a:blip>
          <a:srcRect b="15077"/>
          <a:stretch/>
        </p:blipFill>
        <p:spPr bwMode="auto">
          <a:xfrm>
            <a:off x="1661320" y="3513959"/>
            <a:ext cx="13182600" cy="5257799"/>
          </a:xfrm>
          <a:prstGeom prst="rect">
            <a:avLst/>
          </a:prstGeom>
          <a:noFill/>
          <a:extLst>
            <a:ext uri="{909E8E84-426E-40DD-AFC4-6F175D3DCCD1}">
              <a14:hiddenFill xmlns:a14="http://schemas.microsoft.com/office/drawing/2010/main">
                <a:solidFill>
                  <a:srgbClr val="FFFFFF"/>
                </a:solidFill>
              </a14:hiddenFill>
            </a:ext>
          </a:extLst>
        </p:spPr>
      </p:pic>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smtClean="0">
                    <a:solidFill>
                      <a:srgbClr val="0000CC"/>
                    </a:solidFill>
                    <a:latin typeface="Times New Roman" pitchFamily="18" charset="0"/>
                    <a:cs typeface="Times New Roman" pitchFamily="18" charset="0"/>
                  </a:rPr>
                  <a:t>Thứ……ngày…..tháng…..năm…….</a:t>
                </a:r>
                <a:endParaRPr lang="en-US" sz="3600">
                  <a:solidFill>
                    <a:srgbClr val="0000CC"/>
                  </a:solidFill>
                  <a:latin typeface="Times New Roman" pitchFamily="18" charset="0"/>
                  <a:cs typeface="Times New Roman" pitchFamily="18" charset="0"/>
                </a:endParaRP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smtClean="0">
                    <a:solidFill>
                      <a:srgbClr val="FF0066"/>
                    </a:solidFill>
                    <a:latin typeface="Times New Roman" pitchFamily="18" charset="0"/>
                    <a:cs typeface="Times New Roman" pitchFamily="18" charset="0"/>
                  </a:rPr>
                  <a:t>TIẾNG VIỆT</a:t>
                </a:r>
                <a:endParaRPr lang="en-US" sz="3200" b="1">
                  <a:solidFill>
                    <a:srgbClr val="FF0066"/>
                  </a:solidFill>
                  <a:latin typeface="Times New Roman" pitchFamily="18" charset="0"/>
                  <a:cs typeface="Times New Roman" pitchFamily="18" charset="0"/>
                </a:endParaRP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5928519" y="1266918"/>
            <a:ext cx="4267200" cy="7298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800" b="1" dirty="0" smtClean="0">
                <a:solidFill>
                  <a:srgbClr val="0000CC"/>
                </a:solidFill>
                <a:effectLst>
                  <a:outerShdw blurRad="38100" dist="38100" dir="2700000" algn="tl">
                    <a:srgbClr val="000000">
                      <a:alpha val="43137"/>
                    </a:srgbClr>
                  </a:outerShdw>
                </a:effectLst>
                <a:latin typeface="Times New Roman" pitchFamily="18" charset="0"/>
              </a:rPr>
              <a:t>CÂY GẠO</a:t>
            </a:r>
          </a:p>
        </p:txBody>
      </p:sp>
      <p:grpSp>
        <p:nvGrpSpPr>
          <p:cNvPr id="5" name="Group 4"/>
          <p:cNvGrpSpPr/>
          <p:nvPr/>
        </p:nvGrpSpPr>
        <p:grpSpPr>
          <a:xfrm>
            <a:off x="1406914" y="1953419"/>
            <a:ext cx="6781801" cy="646331"/>
            <a:chOff x="1508918" y="1888664"/>
            <a:chExt cx="6172201" cy="1083059"/>
          </a:xfrm>
        </p:grpSpPr>
        <p:sp>
          <p:nvSpPr>
            <p:cNvPr id="10" name="Rectangle 9"/>
            <p:cNvSpPr/>
            <p:nvPr/>
          </p:nvSpPr>
          <p:spPr>
            <a:xfrm>
              <a:off x="1508918" y="1888664"/>
              <a:ext cx="6172201" cy="1083059"/>
            </a:xfrm>
            <a:prstGeom prst="rect">
              <a:avLst/>
            </a:prstGeom>
          </p:spPr>
          <p:txBody>
            <a:bodyPr wrap="square">
              <a:spAutoFit/>
            </a:bodyPr>
            <a:lstStyle/>
            <a:p>
              <a:r>
                <a:rPr lang="en-US" sz="3600" b="1" dirty="0" smtClean="0">
                  <a:solidFill>
                    <a:srgbClr val="FF0000"/>
                  </a:solidFill>
                  <a:latin typeface="Times New Roman" pitchFamily="18" charset="0"/>
                  <a:cs typeface="Times New Roman" pitchFamily="18" charset="0"/>
                </a:rPr>
                <a:t>5. </a:t>
              </a:r>
              <a:r>
                <a:rPr lang="en-US" sz="3600" b="1" dirty="0" err="1" smtClean="0">
                  <a:solidFill>
                    <a:srgbClr val="FF0000"/>
                  </a:solidFill>
                  <a:latin typeface="Times New Roman" pitchFamily="18" charset="0"/>
                  <a:cs typeface="Times New Roman" pitchFamily="18" charset="0"/>
                </a:rPr>
                <a:t>Viết</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câu</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ứng</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dụng</a:t>
              </a:r>
              <a:r>
                <a:rPr lang="en-US" sz="3600" b="1" dirty="0" smtClean="0">
                  <a:solidFill>
                    <a:srgbClr val="FF0000"/>
                  </a:solidFill>
                  <a:latin typeface="Times New Roman" pitchFamily="18" charset="0"/>
                  <a:cs typeface="Times New Roman" pitchFamily="18" charset="0"/>
                </a:rPr>
                <a:t>.</a:t>
              </a:r>
              <a:endParaRPr lang="en-US" sz="3600" b="1" dirty="0">
                <a:solidFill>
                  <a:srgbClr val="FF0000"/>
                </a:solidFill>
                <a:latin typeface="Times New Roman" pitchFamily="18" charset="0"/>
                <a:cs typeface="Times New Roman" pitchFamily="18" charset="0"/>
              </a:endParaRPr>
            </a:p>
          </p:txBody>
        </p:sp>
        <p:cxnSp>
          <p:nvCxnSpPr>
            <p:cNvPr id="4" name="Straight Connector 3"/>
            <p:cNvCxnSpPr/>
            <p:nvPr/>
          </p:nvCxnSpPr>
          <p:spPr>
            <a:xfrm>
              <a:off x="1646078" y="2896526"/>
              <a:ext cx="3578489"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20" name="Rectangle 19"/>
          <p:cNvSpPr/>
          <p:nvPr/>
        </p:nvSpPr>
        <p:spPr>
          <a:xfrm>
            <a:off x="1406914" y="2895600"/>
            <a:ext cx="3390900" cy="646331"/>
          </a:xfrm>
          <a:prstGeom prst="rect">
            <a:avLst/>
          </a:prstGeom>
        </p:spPr>
        <p:txBody>
          <a:bodyPr wrap="square">
            <a:spAutoFit/>
          </a:bodyPr>
          <a:lstStyle/>
          <a:p>
            <a:pPr algn="just"/>
            <a:r>
              <a:rPr lang="en-US" sz="3600" b="1" i="1" dirty="0" smtClean="0">
                <a:solidFill>
                  <a:srgbClr val="0000CC"/>
                </a:solidFill>
                <a:latin typeface="Times New Roman" pitchFamily="18" charset="0"/>
                <a:cs typeface="Times New Roman" pitchFamily="18" charset="0"/>
              </a:rPr>
              <a:t>a. </a:t>
            </a:r>
            <a:r>
              <a:rPr lang="en-US" sz="3600" b="1" i="1" dirty="0" err="1" smtClean="0">
                <a:solidFill>
                  <a:srgbClr val="0000CC"/>
                </a:solidFill>
                <a:latin typeface="Times New Roman" pitchFamily="18" charset="0"/>
                <a:cs typeface="Times New Roman" pitchFamily="18" charset="0"/>
              </a:rPr>
              <a:t>Viết</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tên</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riêng</a:t>
            </a:r>
            <a:endParaRPr lang="en-US" sz="3600" b="1" dirty="0">
              <a:solidFill>
                <a:srgbClr val="0000CC"/>
              </a:solidFill>
              <a:latin typeface="Times New Roman" pitchFamily="18" charset="0"/>
              <a:cs typeface="Times New Roman" pitchFamily="18" charset="0"/>
            </a:endParaRPr>
          </a:p>
        </p:txBody>
      </p:sp>
      <p:sp>
        <p:nvSpPr>
          <p:cNvPr id="21" name="Rectangle 20"/>
          <p:cNvSpPr/>
          <p:nvPr/>
        </p:nvSpPr>
        <p:spPr>
          <a:xfrm>
            <a:off x="2613819" y="3987047"/>
            <a:ext cx="3390900" cy="769441"/>
          </a:xfrm>
          <a:prstGeom prst="rect">
            <a:avLst/>
          </a:prstGeom>
        </p:spPr>
        <p:txBody>
          <a:bodyPr wrap="square">
            <a:spAutoFit/>
          </a:bodyPr>
          <a:lstStyle/>
          <a:p>
            <a:pPr algn="just"/>
            <a:r>
              <a:rPr lang="en-US" sz="4400" b="1" dirty="0" err="1" smtClean="0">
                <a:solidFill>
                  <a:srgbClr val="0000CC"/>
                </a:solidFill>
                <a:latin typeface="HP001 4 hàng"/>
                <a:cs typeface="Times New Roman" pitchFamily="18" charset="0"/>
              </a:rPr>
              <a:t>Phú</a:t>
            </a:r>
            <a:r>
              <a:rPr lang="en-US" sz="4400" b="1" dirty="0" smtClean="0">
                <a:solidFill>
                  <a:srgbClr val="0000CC"/>
                </a:solidFill>
                <a:latin typeface="HP001 4 hàng"/>
                <a:cs typeface="Times New Roman" pitchFamily="18" charset="0"/>
              </a:rPr>
              <a:t> </a:t>
            </a:r>
            <a:r>
              <a:rPr lang="en-US" sz="4400" b="1" dirty="0" err="1" smtClean="0">
                <a:solidFill>
                  <a:srgbClr val="0000CC"/>
                </a:solidFill>
                <a:latin typeface="HP001 4 hàng"/>
                <a:cs typeface="Times New Roman" pitchFamily="18" charset="0"/>
              </a:rPr>
              <a:t>Quốc</a:t>
            </a:r>
            <a:endParaRPr lang="en-US" sz="4400" b="1" dirty="0">
              <a:solidFill>
                <a:srgbClr val="0000CC"/>
              </a:solidFill>
              <a:latin typeface="HP001 4 hàng"/>
              <a:cs typeface="Times New Roman" pitchFamily="18" charset="0"/>
            </a:endParaRPr>
          </a:p>
        </p:txBody>
      </p:sp>
    </p:spTree>
    <p:extLst>
      <p:ext uri="{BB962C8B-B14F-4D97-AF65-F5344CB8AC3E}">
        <p14:creationId xmlns:p14="http://schemas.microsoft.com/office/powerpoint/2010/main" val="1636936384"/>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barn(inVertical)">
                                      <p:cBhvr>
                                        <p:cTn id="12" dur="500"/>
                                        <p:tgtEl>
                                          <p:spTgt spid="20"/>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barn(inVertical)">
                                      <p:cBhvr>
                                        <p:cTn id="17" dur="500"/>
                                        <p:tgtEl>
                                          <p:spTgt spid="2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028"/>
                                        </p:tgtEl>
                                        <p:attrNameLst>
                                          <p:attrName>style.visibility</p:attrName>
                                        </p:attrNameLst>
                                      </p:cBhvr>
                                      <p:to>
                                        <p:strVal val="visible"/>
                                      </p:to>
                                    </p:set>
                                    <p:animEffect transition="in" filter="fade">
                                      <p:cBhvr>
                                        <p:cTn id="22" dur="500"/>
                                        <p:tgtEl>
                                          <p:spTgt spid="10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9365</TotalTime>
  <Words>611</Words>
  <Application>Microsoft Office PowerPoint</Application>
  <PresentationFormat>Custom</PresentationFormat>
  <Paragraphs>102</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HP001 4 hàng</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Acer</cp:lastModifiedBy>
  <cp:revision>998</cp:revision>
  <dcterms:created xsi:type="dcterms:W3CDTF">2008-09-09T22:52:10Z</dcterms:created>
  <dcterms:modified xsi:type="dcterms:W3CDTF">2025-04-04T01:49:04Z</dcterms:modified>
</cp:coreProperties>
</file>