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6" r:id="rId5"/>
    <p:sldId id="373" r:id="rId6"/>
    <p:sldId id="273" r:id="rId7"/>
    <p:sldId id="374" r:id="rId8"/>
    <p:sldId id="375" r:id="rId9"/>
    <p:sldId id="278" r:id="rId10"/>
    <p:sldId id="277" r:id="rId11"/>
    <p:sldId id="261" r:id="rId12"/>
    <p:sldId id="282" r:id="rId13"/>
    <p:sldId id="257" r:id="rId14"/>
    <p:sldId id="267" r:id="rId15"/>
    <p:sldId id="270" r:id="rId16"/>
    <p:sldId id="271" r:id="rId17"/>
    <p:sldId id="260" r:id="rId18"/>
    <p:sldId id="272" r:id="rId19"/>
    <p:sldId id="376" r:id="rId20"/>
    <p:sldId id="274" r:id="rId21"/>
    <p:sldId id="275" r:id="rId22"/>
    <p:sldId id="377" r:id="rId23"/>
    <p:sldId id="268" r:id="rId24"/>
    <p:sldId id="379" r:id="rId25"/>
    <p:sldId id="276" r:id="rId26"/>
    <p:sldId id="269" r:id="rId27"/>
    <p:sldId id="263" r:id="rId28"/>
    <p:sldId id="380" r:id="rId29"/>
    <p:sldId id="2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4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F3A6-7330-7E66-65D1-FE0AB6F6F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AF55B-3FD4-9BAF-6E91-4B90B2814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501A-4AD3-840D-9082-6E33C362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B38A-51E6-D93A-82B9-F4D2DEC4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67604-A62E-4401-4802-9AB7B6D8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874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B25D-F976-4011-F26A-C53F96B0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4C339-579F-94A0-6F66-40D9F0E80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F5356-DE66-0EE6-7EE7-92CA653E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526C5-DC40-F4A4-36D0-23606FAD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8663-A84D-6620-76D7-736C353C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165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1927A-FD75-1ED6-C73E-F752F1300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CCA4D-489C-30D8-2202-42416376D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C6A25-3F31-FC63-D8F8-F73C7386E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5034-8936-D4A9-57E4-75950DE62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4FCFB-614A-7FBA-BFA4-E02712B3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0649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4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99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58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81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16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2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85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3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9EFA-F403-17A3-7C72-B82ED6F1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A2187-4D26-B563-CFBA-3895DB943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18D6-1157-5ABA-273F-637517F87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91D28-C620-7037-3A00-237F7F35E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BE111-F038-3C15-C18F-7D3763A3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85725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40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2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88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26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61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32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096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980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080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9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35099-B560-2FC6-0492-A4F4EED8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19FED-279A-8E85-37E0-69ED8391A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1660C-F05D-FDC8-2F63-D6AB85E73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15260-BF8B-8B6A-2D79-3A18039F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40642-5481-5D03-998F-8F266F7F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2340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634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964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67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55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46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021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96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202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89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22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32CB-F0C7-93A9-B174-3826B82AA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4D130-5FFD-94C2-644C-766EA97E5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37998-8B21-D5ED-E548-B46AFF7F8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A545F-2CB8-2D0D-BA24-5B12382E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9724-2691-9C64-BCC1-C287E1A8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C8B84-B0BC-8BC8-C002-2830DF9A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1001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166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2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5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478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04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FC90-0B20-03F3-4419-FD5A29EB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421FB-1832-8A04-7229-D66E3FDF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BA0B9-941A-C5DB-ECE8-3ACD78D68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A7E0D-764B-4789-426D-3BE27DD00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FFD52-F428-E6BA-7D89-8E211E1A2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0723D3-813E-A589-731F-969443345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1C8587-68A6-13F2-30D1-67556EC4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72D8CE-9DBA-9953-7A04-C43A54E7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942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89C9-29BA-DDC5-1CA8-E28A9A1D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A9A1B-53E5-AECF-1BD0-ADE4C47F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244A7-D43D-A080-77E4-83430E15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60F02-C6C0-64D0-2E8C-D161D796F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263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E30A48-6DFB-F416-6274-971D650B4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9DA1A-8A42-FEA4-21A9-290AE837A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AEE7E-3120-977B-11E0-2064B6B1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363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6BA0D-96F4-9C65-D69B-DEFDDB21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14895-18E2-9D99-8DE1-C9FBAF6B1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39F08-F918-A941-A993-4C8AB4A3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B0F21-AE91-8A27-2B3C-C9B8FC24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04B45-7AB2-4B56-8831-3FCF1722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84538-7ABA-798C-600E-336BE0DD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6815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7837-1D31-0250-F297-67ED6EB9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A840B-2454-E0A1-E4CD-C481A5CE8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6102C-CC52-C7C3-A6EC-679F21E38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E8C7F-54CD-3FF1-CF4F-BF1BB22C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30B02-5087-B130-D53F-BE73358F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D1FA5-667C-B2E1-42CC-468ADC26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19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7A8249-0422-C42A-818A-B6E04E1C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D5F37-5DA1-28A5-3477-82778122E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B13F5-0FA6-0162-E7D2-E727B489B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18A27-0A32-4C80-B018-A9ED522FCF8F}" type="datetimeFigureOut">
              <a:rPr lang="en-SG" smtClean="0"/>
              <a:t>30/3/2025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1CF7C-9E42-C4AB-D283-AEFCC1580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94532-AF3B-DA5B-D859-8870F05DB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901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4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2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svg"/><Relationship Id="rId17" Type="http://schemas.openxmlformats.org/officeDocument/2006/relationships/image" Target="../media/image60.sv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svg"/><Relationship Id="rId10" Type="http://schemas.openxmlformats.org/officeDocument/2006/relationships/image" Target="../media/image53.svg"/><Relationship Id="rId19" Type="http://schemas.openxmlformats.org/officeDocument/2006/relationships/image" Target="../media/image62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50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53.svg"/><Relationship Id="rId2" Type="http://schemas.openxmlformats.org/officeDocument/2006/relationships/image" Target="../media/image49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18" Type="http://schemas.openxmlformats.org/officeDocument/2006/relationships/image" Target="../media/image106.png"/><Relationship Id="rId3" Type="http://schemas.openxmlformats.org/officeDocument/2006/relationships/image" Target="../media/image91.svg"/><Relationship Id="rId21" Type="http://schemas.openxmlformats.org/officeDocument/2006/relationships/image" Target="../media/image109.svg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5" Type="http://schemas.openxmlformats.org/officeDocument/2006/relationships/image" Target="../media/image103.svg"/><Relationship Id="rId10" Type="http://schemas.openxmlformats.org/officeDocument/2006/relationships/image" Target="../media/image98.png"/><Relationship Id="rId19" Type="http://schemas.openxmlformats.org/officeDocument/2006/relationships/image" Target="../media/image107.sv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9.jpe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12" Type="http://schemas.openxmlformats.org/officeDocument/2006/relationships/image" Target="../media/image118.jpeg"/><Relationship Id="rId2" Type="http://schemas.openxmlformats.org/officeDocument/2006/relationships/image" Target="../media/image110.png"/><Relationship Id="rId16" Type="http://schemas.openxmlformats.org/officeDocument/2006/relationships/image" Target="../media/image1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11" Type="http://schemas.openxmlformats.org/officeDocument/2006/relationships/image" Target="../media/image60.svg"/><Relationship Id="rId5" Type="http://schemas.openxmlformats.org/officeDocument/2006/relationships/image" Target="../media/image113.svg"/><Relationship Id="rId15" Type="http://schemas.openxmlformats.org/officeDocument/2006/relationships/image" Target="../media/image121.jpeg"/><Relationship Id="rId10" Type="http://schemas.openxmlformats.org/officeDocument/2006/relationships/image" Target="../media/image59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4" Type="http://schemas.openxmlformats.org/officeDocument/2006/relationships/image" Target="../media/image1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102.png"/><Relationship Id="rId7" Type="http://schemas.openxmlformats.org/officeDocument/2006/relationships/image" Target="../media/image70.png"/><Relationship Id="rId12" Type="http://schemas.openxmlformats.org/officeDocument/2006/relationships/image" Target="../media/image1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11" Type="http://schemas.openxmlformats.org/officeDocument/2006/relationships/image" Target="../media/image128.png"/><Relationship Id="rId5" Type="http://schemas.openxmlformats.org/officeDocument/2006/relationships/image" Target="../media/image124.png"/><Relationship Id="rId10" Type="http://schemas.openxmlformats.org/officeDocument/2006/relationships/image" Target="../media/image127.svg"/><Relationship Id="rId4" Type="http://schemas.openxmlformats.org/officeDocument/2006/relationships/image" Target="../media/image103.svg"/><Relationship Id="rId9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31.jpeg"/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12" Type="http://schemas.openxmlformats.org/officeDocument/2006/relationships/image" Target="../media/image130.jpeg"/><Relationship Id="rId17" Type="http://schemas.openxmlformats.org/officeDocument/2006/relationships/image" Target="../media/image135.jpeg"/><Relationship Id="rId2" Type="http://schemas.openxmlformats.org/officeDocument/2006/relationships/image" Target="../media/image110.png"/><Relationship Id="rId16" Type="http://schemas.openxmlformats.org/officeDocument/2006/relationships/image" Target="../media/image1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11" Type="http://schemas.openxmlformats.org/officeDocument/2006/relationships/image" Target="../media/image60.svg"/><Relationship Id="rId5" Type="http://schemas.openxmlformats.org/officeDocument/2006/relationships/image" Target="../media/image113.svg"/><Relationship Id="rId15" Type="http://schemas.openxmlformats.org/officeDocument/2006/relationships/image" Target="../media/image133.jpeg"/><Relationship Id="rId10" Type="http://schemas.openxmlformats.org/officeDocument/2006/relationships/image" Target="../media/image59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4" Type="http://schemas.openxmlformats.org/officeDocument/2006/relationships/image" Target="../media/image1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slide" Target="slide6.xml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21.gif"/><Relationship Id="rId5" Type="http://schemas.openxmlformats.org/officeDocument/2006/relationships/slide" Target="slide3.xml"/><Relationship Id="rId10" Type="http://schemas.openxmlformats.org/officeDocument/2006/relationships/image" Target="../media/image20.gif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9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38.png"/><Relationship Id="rId4" Type="http://schemas.openxmlformats.org/officeDocument/2006/relationships/image" Target="../media/image136.png"/><Relationship Id="rId9" Type="http://schemas.openxmlformats.org/officeDocument/2006/relationships/image" Target="../media/image10.svg"/><Relationship Id="rId14" Type="http://schemas.openxmlformats.org/officeDocument/2006/relationships/image" Target="../media/image1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114.png"/><Relationship Id="rId18" Type="http://schemas.openxmlformats.org/officeDocument/2006/relationships/image" Target="../media/image60.svg"/><Relationship Id="rId3" Type="http://schemas.openxmlformats.org/officeDocument/2006/relationships/image" Target="../media/image143.svg"/><Relationship Id="rId7" Type="http://schemas.openxmlformats.org/officeDocument/2006/relationships/image" Target="../media/image147.png"/><Relationship Id="rId12" Type="http://schemas.openxmlformats.org/officeDocument/2006/relationships/image" Target="../media/image113.svg"/><Relationship Id="rId17" Type="http://schemas.openxmlformats.org/officeDocument/2006/relationships/image" Target="../media/image59.png"/><Relationship Id="rId2" Type="http://schemas.openxmlformats.org/officeDocument/2006/relationships/image" Target="../media/image142.png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6.svg"/><Relationship Id="rId11" Type="http://schemas.openxmlformats.org/officeDocument/2006/relationships/image" Target="../media/image112.png"/><Relationship Id="rId5" Type="http://schemas.openxmlformats.org/officeDocument/2006/relationships/image" Target="../media/image145.png"/><Relationship Id="rId15" Type="http://schemas.openxmlformats.org/officeDocument/2006/relationships/image" Target="../media/image116.png"/><Relationship Id="rId10" Type="http://schemas.openxmlformats.org/officeDocument/2006/relationships/image" Target="../media/image111.svg"/><Relationship Id="rId4" Type="http://schemas.openxmlformats.org/officeDocument/2006/relationships/image" Target="../media/image144.pn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9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38.png"/><Relationship Id="rId4" Type="http://schemas.openxmlformats.org/officeDocument/2006/relationships/image" Target="../media/image136.png"/><Relationship Id="rId9" Type="http://schemas.openxmlformats.org/officeDocument/2006/relationships/image" Target="../media/image10.svg"/><Relationship Id="rId14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114.png"/><Relationship Id="rId18" Type="http://schemas.openxmlformats.org/officeDocument/2006/relationships/image" Target="../media/image60.svg"/><Relationship Id="rId3" Type="http://schemas.openxmlformats.org/officeDocument/2006/relationships/image" Target="../media/image143.svg"/><Relationship Id="rId7" Type="http://schemas.openxmlformats.org/officeDocument/2006/relationships/image" Target="../media/image147.png"/><Relationship Id="rId12" Type="http://schemas.openxmlformats.org/officeDocument/2006/relationships/image" Target="../media/image113.svg"/><Relationship Id="rId17" Type="http://schemas.openxmlformats.org/officeDocument/2006/relationships/image" Target="../media/image59.png"/><Relationship Id="rId2" Type="http://schemas.openxmlformats.org/officeDocument/2006/relationships/image" Target="../media/image142.png"/><Relationship Id="rId16" Type="http://schemas.openxmlformats.org/officeDocument/2006/relationships/image" Target="../media/image117.svg"/><Relationship Id="rId20" Type="http://schemas.openxmlformats.org/officeDocument/2006/relationships/image" Target="../media/image15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6.svg"/><Relationship Id="rId11" Type="http://schemas.openxmlformats.org/officeDocument/2006/relationships/image" Target="../media/image112.png"/><Relationship Id="rId5" Type="http://schemas.openxmlformats.org/officeDocument/2006/relationships/image" Target="../media/image145.png"/><Relationship Id="rId15" Type="http://schemas.openxmlformats.org/officeDocument/2006/relationships/image" Target="../media/image116.png"/><Relationship Id="rId10" Type="http://schemas.openxmlformats.org/officeDocument/2006/relationships/image" Target="../media/image111.svg"/><Relationship Id="rId19" Type="http://schemas.openxmlformats.org/officeDocument/2006/relationships/image" Target="../media/image153.png"/><Relationship Id="rId4" Type="http://schemas.openxmlformats.org/officeDocument/2006/relationships/image" Target="../media/image144.png"/><Relationship Id="rId9" Type="http://schemas.openxmlformats.org/officeDocument/2006/relationships/image" Target="../media/image110.png"/><Relationship Id="rId14" Type="http://schemas.openxmlformats.org/officeDocument/2006/relationships/image" Target="../media/image11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9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38.png"/><Relationship Id="rId4" Type="http://schemas.openxmlformats.org/officeDocument/2006/relationships/image" Target="../media/image136.png"/><Relationship Id="rId9" Type="http://schemas.openxmlformats.org/officeDocument/2006/relationships/image" Target="../media/image10.svg"/><Relationship Id="rId14" Type="http://schemas.openxmlformats.org/officeDocument/2006/relationships/image" Target="../media/image1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43.svg"/><Relationship Id="rId7" Type="http://schemas.openxmlformats.org/officeDocument/2006/relationships/image" Target="../media/image56.png"/><Relationship Id="rId12" Type="http://schemas.openxmlformats.org/officeDocument/2006/relationships/image" Target="../media/image161.png"/><Relationship Id="rId17" Type="http://schemas.openxmlformats.org/officeDocument/2006/relationships/image" Target="../media/image166.svg"/><Relationship Id="rId2" Type="http://schemas.openxmlformats.org/officeDocument/2006/relationships/image" Target="../media/image142.png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60.svg"/><Relationship Id="rId5" Type="http://schemas.openxmlformats.org/officeDocument/2006/relationships/image" Target="../media/image156.png"/><Relationship Id="rId15" Type="http://schemas.openxmlformats.org/officeDocument/2006/relationships/image" Target="../media/image164.svg"/><Relationship Id="rId10" Type="http://schemas.openxmlformats.org/officeDocument/2006/relationships/image" Target="../media/image159.png"/><Relationship Id="rId19" Type="http://schemas.openxmlformats.org/officeDocument/2006/relationships/image" Target="../media/image168.svg"/><Relationship Id="rId4" Type="http://schemas.openxmlformats.org/officeDocument/2006/relationships/image" Target="../media/image155.png"/><Relationship Id="rId9" Type="http://schemas.openxmlformats.org/officeDocument/2006/relationships/image" Target="../media/image158.svg"/><Relationship Id="rId14" Type="http://schemas.openxmlformats.org/officeDocument/2006/relationships/image" Target="../media/image16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4.png"/><Relationship Id="rId2" Type="http://schemas.openxmlformats.org/officeDocument/2006/relationships/image" Target="../media/image30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4.png"/><Relationship Id="rId2" Type="http://schemas.openxmlformats.org/officeDocument/2006/relationships/image" Target="../media/image30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67113" y="-1212721"/>
            <a:ext cx="4200928" cy="2425441"/>
          </a:xfrm>
          <a:custGeom>
            <a:avLst/>
            <a:gdLst/>
            <a:ahLst/>
            <a:cxnLst/>
            <a:rect l="l" t="t" r="r" b="b"/>
            <a:pathLst>
              <a:path w="6301392" h="3638162">
                <a:moveTo>
                  <a:pt x="0" y="0"/>
                </a:moveTo>
                <a:lnTo>
                  <a:pt x="6301392" y="0"/>
                </a:lnTo>
                <a:lnTo>
                  <a:pt x="6301392" y="3638162"/>
                </a:lnTo>
                <a:lnTo>
                  <a:pt x="0" y="3638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10400" y="5609734"/>
            <a:ext cx="6246373" cy="3606396"/>
          </a:xfrm>
          <a:custGeom>
            <a:avLst/>
            <a:gdLst/>
            <a:ahLst/>
            <a:cxnLst/>
            <a:rect l="l" t="t" r="r" b="b"/>
            <a:pathLst>
              <a:path w="9369559" h="5409594">
                <a:moveTo>
                  <a:pt x="0" y="0"/>
                </a:moveTo>
                <a:lnTo>
                  <a:pt x="9369559" y="0"/>
                </a:lnTo>
                <a:lnTo>
                  <a:pt x="9369559" y="5409594"/>
                </a:lnTo>
                <a:lnTo>
                  <a:pt x="0" y="540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464102" y="1036207"/>
            <a:ext cx="5218350" cy="407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uckiest Guy"/>
              </a:rPr>
              <a:t>1. KHỞI ĐỘNG</a:t>
            </a:r>
            <a:endParaRPr lang="en-US" sz="11711" b="1">
              <a:solidFill>
                <a:srgbClr val="F9EED2"/>
              </a:solidFill>
              <a:latin typeface="Luckiest Guy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743138" y="5039607"/>
            <a:ext cx="3810720" cy="3901246"/>
          </a:xfrm>
          <a:custGeom>
            <a:avLst/>
            <a:gdLst/>
            <a:ahLst/>
            <a:cxnLst/>
            <a:rect l="l" t="t" r="r" b="b"/>
            <a:pathLst>
              <a:path w="5716080" h="5851869">
                <a:moveTo>
                  <a:pt x="0" y="0"/>
                </a:moveTo>
                <a:lnTo>
                  <a:pt x="5716080" y="0"/>
                </a:lnTo>
                <a:lnTo>
                  <a:pt x="5716080" y="5851869"/>
                </a:lnTo>
                <a:lnTo>
                  <a:pt x="0" y="58518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-322940" y="12227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800"/>
          </a:p>
          <a:p>
            <a:pPr marL="0" indent="0" algn="ctr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marL="0" indent="0" algn="ctr">
              <a:buNone/>
            </a:pPr>
            <a:endParaRPr lang="en-US"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539110">
            <a:off x="7012237" y="2141210"/>
            <a:ext cx="6807228" cy="4268699"/>
          </a:xfrm>
          <a:custGeom>
            <a:avLst/>
            <a:gdLst/>
            <a:ahLst/>
            <a:cxnLst/>
            <a:rect l="l" t="t" r="r" b="b"/>
            <a:pathLst>
              <a:path w="10210842" h="6403049">
                <a:moveTo>
                  <a:pt x="0" y="0"/>
                </a:moveTo>
                <a:lnTo>
                  <a:pt x="10210843" y="0"/>
                </a:lnTo>
                <a:lnTo>
                  <a:pt x="10210843" y="6403048"/>
                </a:lnTo>
                <a:lnTo>
                  <a:pt x="0" y="6403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735499">
            <a:off x="8885289" y="2383676"/>
            <a:ext cx="5377191" cy="4711763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0" y="0"/>
                </a:moveTo>
                <a:lnTo>
                  <a:pt x="8065786" y="0"/>
                </a:lnTo>
                <a:lnTo>
                  <a:pt x="8065786" y="7067645"/>
                </a:lnTo>
                <a:lnTo>
                  <a:pt x="0" y="7067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567719" y="-1878956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51101">
            <a:off x="-2284026" y="3384933"/>
            <a:ext cx="5506118" cy="4558607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7" y="0"/>
                </a:lnTo>
                <a:lnTo>
                  <a:pt x="8259177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308716" y="4942844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4" y="0"/>
                </a:lnTo>
                <a:lnTo>
                  <a:pt x="5361854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542185" y="4995721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839112">
            <a:off x="230712" y="505078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74021" flipV="1">
            <a:off x="-454996" y="-396323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175058">
            <a:off x="10125064" y="3669184"/>
            <a:ext cx="1508133" cy="1385597"/>
          </a:xfrm>
          <a:custGeom>
            <a:avLst/>
            <a:gdLst/>
            <a:ahLst/>
            <a:cxnLst/>
            <a:rect l="l" t="t" r="r" b="b"/>
            <a:pathLst>
              <a:path w="2262200" h="2078396">
                <a:moveTo>
                  <a:pt x="0" y="0"/>
                </a:moveTo>
                <a:lnTo>
                  <a:pt x="2262200" y="0"/>
                </a:lnTo>
                <a:lnTo>
                  <a:pt x="2262200" y="2078396"/>
                </a:lnTo>
                <a:lnTo>
                  <a:pt x="0" y="20783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4296" y="263035"/>
            <a:ext cx="1136729" cy="878381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8081F-DF4E-3A6A-8F15-9A435BADAE30}"/>
              </a:ext>
            </a:extLst>
          </p:cNvPr>
          <p:cNvSpPr txBox="1"/>
          <p:nvPr/>
        </p:nvSpPr>
        <p:spPr>
          <a:xfrm>
            <a:off x="2100722" y="2523228"/>
            <a:ext cx="797560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5867" b="1">
                <a:solidFill>
                  <a:prstClr val="white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5867" b="1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67113" y="-1212721"/>
            <a:ext cx="4200928" cy="2425441"/>
          </a:xfrm>
          <a:custGeom>
            <a:avLst/>
            <a:gdLst/>
            <a:ahLst/>
            <a:cxnLst/>
            <a:rect l="l" t="t" r="r" b="b"/>
            <a:pathLst>
              <a:path w="6301392" h="3638162">
                <a:moveTo>
                  <a:pt x="0" y="0"/>
                </a:moveTo>
                <a:lnTo>
                  <a:pt x="6301392" y="0"/>
                </a:lnTo>
                <a:lnTo>
                  <a:pt x="6301392" y="3638162"/>
                </a:lnTo>
                <a:lnTo>
                  <a:pt x="0" y="3638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10400" y="5609734"/>
            <a:ext cx="6246373" cy="3606396"/>
          </a:xfrm>
          <a:custGeom>
            <a:avLst/>
            <a:gdLst/>
            <a:ahLst/>
            <a:cxnLst/>
            <a:rect l="l" t="t" r="r" b="b"/>
            <a:pathLst>
              <a:path w="9369559" h="5409594">
                <a:moveTo>
                  <a:pt x="0" y="0"/>
                </a:moveTo>
                <a:lnTo>
                  <a:pt x="9369559" y="0"/>
                </a:lnTo>
                <a:lnTo>
                  <a:pt x="9369559" y="5409594"/>
                </a:lnTo>
                <a:lnTo>
                  <a:pt x="0" y="540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875337" y="1260822"/>
            <a:ext cx="6660317" cy="4076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uckiest Guy"/>
              </a:rPr>
              <a:t>2. KHÁM PHÁ</a:t>
            </a:r>
            <a:endParaRPr lang="en-US" sz="11711" b="1">
              <a:solidFill>
                <a:srgbClr val="F9EED2"/>
              </a:solidFill>
              <a:latin typeface="Luckiest Guy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743138" y="5039607"/>
            <a:ext cx="3810720" cy="3901246"/>
          </a:xfrm>
          <a:custGeom>
            <a:avLst/>
            <a:gdLst/>
            <a:ahLst/>
            <a:cxnLst/>
            <a:rect l="l" t="t" r="r" b="b"/>
            <a:pathLst>
              <a:path w="5716080" h="5851869">
                <a:moveTo>
                  <a:pt x="0" y="0"/>
                </a:moveTo>
                <a:lnTo>
                  <a:pt x="5716080" y="0"/>
                </a:lnTo>
                <a:lnTo>
                  <a:pt x="5716080" y="5851869"/>
                </a:lnTo>
                <a:lnTo>
                  <a:pt x="0" y="58518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42241" y="1016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-950462">
            <a:off x="10825482" y="5756080"/>
            <a:ext cx="1361439" cy="1141907"/>
          </a:xfrm>
          <a:custGeom>
            <a:avLst/>
            <a:gdLst/>
            <a:ahLst/>
            <a:cxnLst/>
            <a:rect l="l" t="t" r="r" b="b"/>
            <a:pathLst>
              <a:path w="2042158" h="1712860">
                <a:moveTo>
                  <a:pt x="0" y="0"/>
                </a:moveTo>
                <a:lnTo>
                  <a:pt x="2042158" y="0"/>
                </a:lnTo>
                <a:lnTo>
                  <a:pt x="2042158" y="1712860"/>
                </a:lnTo>
                <a:lnTo>
                  <a:pt x="0" y="171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414536">
            <a:off x="-1099301" y="5422404"/>
            <a:ext cx="2490649" cy="2325643"/>
          </a:xfrm>
          <a:custGeom>
            <a:avLst/>
            <a:gdLst/>
            <a:ahLst/>
            <a:cxnLst/>
            <a:rect l="l" t="t" r="r" b="b"/>
            <a:pathLst>
              <a:path w="3735973" h="3488464">
                <a:moveTo>
                  <a:pt x="0" y="0"/>
                </a:moveTo>
                <a:lnTo>
                  <a:pt x="3735972" y="0"/>
                </a:lnTo>
                <a:lnTo>
                  <a:pt x="3735972" y="3488464"/>
                </a:lnTo>
                <a:lnTo>
                  <a:pt x="0" y="3488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6" name="组合 41">
            <a:extLst>
              <a:ext uri="{FF2B5EF4-FFF2-40B4-BE49-F238E27FC236}">
                <a16:creationId xmlns:a16="http://schemas.microsoft.com/office/drawing/2014/main" id="{0BB29809-F5C7-1CAF-5151-57927526E1E9}"/>
              </a:ext>
            </a:extLst>
          </p:cNvPr>
          <p:cNvGrpSpPr/>
          <p:nvPr/>
        </p:nvGrpSpPr>
        <p:grpSpPr>
          <a:xfrm>
            <a:off x="0" y="1124180"/>
            <a:ext cx="5002508" cy="5733820"/>
            <a:chOff x="755988" y="1195191"/>
            <a:chExt cx="9542586" cy="3142660"/>
          </a:xfrm>
        </p:grpSpPr>
        <p:sp>
          <p:nvSpPr>
            <p:cNvPr id="57" name="Rectangle 4">
              <a:extLst>
                <a:ext uri="{FF2B5EF4-FFF2-40B4-BE49-F238E27FC236}">
                  <a16:creationId xmlns:a16="http://schemas.microsoft.com/office/drawing/2014/main" id="{21301E5C-548F-189D-9022-A70A26DDFE2C}"/>
                </a:ext>
              </a:extLst>
            </p:cNvPr>
            <p:cNvSpPr/>
            <p:nvPr/>
          </p:nvSpPr>
          <p:spPr>
            <a:xfrm>
              <a:off x="755988" y="1195191"/>
              <a:ext cx="9542586" cy="31426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Rectangle 4">
              <a:extLst>
                <a:ext uri="{FF2B5EF4-FFF2-40B4-BE49-F238E27FC236}">
                  <a16:creationId xmlns:a16="http://schemas.microsoft.com/office/drawing/2014/main" id="{1009E465-E252-3D64-2FB6-0B5BB45F26A6}"/>
                </a:ext>
              </a:extLst>
            </p:cNvPr>
            <p:cNvSpPr/>
            <p:nvPr/>
          </p:nvSpPr>
          <p:spPr>
            <a:xfrm>
              <a:off x="938242" y="1286024"/>
              <a:ext cx="9178080" cy="2992486"/>
            </a:xfrm>
            <a:prstGeom prst="roundRect">
              <a:avLst>
                <a:gd name="adj" fmla="val 44784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60E597C-3096-7AEB-0E0C-803486F70651}"/>
              </a:ext>
            </a:extLst>
          </p:cNvPr>
          <p:cNvSpPr txBox="1"/>
          <p:nvPr/>
        </p:nvSpPr>
        <p:spPr>
          <a:xfrm>
            <a:off x="451833" y="2194390"/>
            <a:ext cx="3848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1. </a:t>
            </a:r>
            <a:r>
              <a:rPr lang="nl-NL" sz="3200" b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Quan </a:t>
            </a:r>
            <a:r>
              <a:rPr lang="nl-NL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sát hình 1 và lựa chọn những thực phẩm </a:t>
            </a:r>
            <a:r>
              <a:rPr lang="nl-NL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có thể sử dụng để chế biến thức ăn an toàn. Giải thích được vì sao lại chọn những thực phẩm đó</a:t>
            </a:r>
            <a:endParaRPr lang="en-US" sz="3200" b="1" dirty="0">
              <a:solidFill>
                <a:srgbClr val="002060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E197308-ADF7-04B7-64F9-AB5E727E8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060" y="1447800"/>
            <a:ext cx="6793397" cy="5137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4E4592-BD90-C050-DE95-E19CEDCA8FBB}"/>
              </a:ext>
            </a:extLst>
          </p:cNvPr>
          <p:cNvSpPr txBox="1"/>
          <p:nvPr/>
        </p:nvSpPr>
        <p:spPr>
          <a:xfrm>
            <a:off x="3704754" y="244196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prstClr val="white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prstClr val="white"/>
              </a:solidFill>
              <a:latin typeface="Calibri"/>
            </a:endParaRPr>
          </a:p>
          <a:p>
            <a:pPr defTabSz="609630"/>
            <a:endParaRPr lang="vi-VN" sz="20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13F4C035-E1AE-3B82-F077-7ABF12B64DDF}"/>
              </a:ext>
            </a:extLst>
          </p:cNvPr>
          <p:cNvSpPr/>
          <p:nvPr/>
        </p:nvSpPr>
        <p:spPr>
          <a:xfrm rot="939562">
            <a:off x="9127969" y="-46868"/>
            <a:ext cx="3345136" cy="170685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+mj-lt"/>
              </a:rPr>
              <a:t>NHÓM ĐÔI</a:t>
            </a:r>
            <a:endParaRPr lang="en-SG" sz="2800" b="1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95" y="-186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537128" y="-144451"/>
            <a:ext cx="1711313" cy="1469590"/>
          </a:xfrm>
          <a:custGeom>
            <a:avLst/>
            <a:gdLst/>
            <a:ahLst/>
            <a:cxnLst/>
            <a:rect l="l" t="t" r="r" b="b"/>
            <a:pathLst>
              <a:path w="2566970" h="2204385">
                <a:moveTo>
                  <a:pt x="0" y="0"/>
                </a:moveTo>
                <a:lnTo>
                  <a:pt x="2566969" y="0"/>
                </a:lnTo>
                <a:lnTo>
                  <a:pt x="2566969" y="2204385"/>
                </a:lnTo>
                <a:lnTo>
                  <a:pt x="0" y="220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38940">
            <a:off x="-139111" y="-443876"/>
            <a:ext cx="1608213" cy="1917393"/>
          </a:xfrm>
          <a:custGeom>
            <a:avLst/>
            <a:gdLst/>
            <a:ahLst/>
            <a:cxnLst/>
            <a:rect l="l" t="t" r="r" b="b"/>
            <a:pathLst>
              <a:path w="2412320" h="2876090">
                <a:moveTo>
                  <a:pt x="0" y="0"/>
                </a:moveTo>
                <a:lnTo>
                  <a:pt x="2412320" y="0"/>
                </a:lnTo>
                <a:lnTo>
                  <a:pt x="2412320" y="2876089"/>
                </a:lnTo>
                <a:lnTo>
                  <a:pt x="0" y="2876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612450">
            <a:off x="11153622" y="-223185"/>
            <a:ext cx="797662" cy="1640436"/>
          </a:xfrm>
          <a:custGeom>
            <a:avLst/>
            <a:gdLst/>
            <a:ahLst/>
            <a:cxnLst/>
            <a:rect l="l" t="t" r="r" b="b"/>
            <a:pathLst>
              <a:path w="1196493" h="2460654">
                <a:moveTo>
                  <a:pt x="0" y="0"/>
                </a:moveTo>
                <a:lnTo>
                  <a:pt x="1196493" y="0"/>
                </a:lnTo>
                <a:lnTo>
                  <a:pt x="1196493" y="2460654"/>
                </a:lnTo>
                <a:lnTo>
                  <a:pt x="0" y="24606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567947" y="1"/>
            <a:ext cx="1452499" cy="1194681"/>
          </a:xfrm>
          <a:custGeom>
            <a:avLst/>
            <a:gdLst/>
            <a:ahLst/>
            <a:cxnLst/>
            <a:rect l="l" t="t" r="r" b="b"/>
            <a:pathLst>
              <a:path w="2178749" h="1792021">
                <a:moveTo>
                  <a:pt x="0" y="0"/>
                </a:moveTo>
                <a:lnTo>
                  <a:pt x="2178749" y="0"/>
                </a:lnTo>
                <a:lnTo>
                  <a:pt x="2178749" y="1792021"/>
                </a:lnTo>
                <a:lnTo>
                  <a:pt x="0" y="1792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0C20A6-8325-F8C7-CFA8-8771BEC148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40" y="526976"/>
            <a:ext cx="4769146" cy="290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953ED-BDBD-269D-803F-101043C47F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418" y="3603441"/>
            <a:ext cx="4229764" cy="3119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844026-765F-63D0-C2AC-EBA2A0DEA732}"/>
              </a:ext>
            </a:extLst>
          </p:cNvPr>
          <p:cNvSpPr/>
          <p:nvPr/>
        </p:nvSpPr>
        <p:spPr>
          <a:xfrm>
            <a:off x="5922335" y="1458270"/>
            <a:ext cx="5944436" cy="3804847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Hình 1b,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d thực phẩm có thể sử dụng để chế biến thức ăn an toàn vì 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bị dập, nát, thối, bảo </a:t>
            </a:r>
            <a:r>
              <a:rPr lang="vi-VN" sz="4000" b="1">
                <a:solidFill>
                  <a:srgbClr val="000000"/>
                </a:solidFill>
                <a:latin typeface="Calibri" panose="020F0502020204030204"/>
              </a:rPr>
              <a:t>quản hợp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vệ sinh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.</a:t>
            </a:r>
            <a:endParaRPr lang="en-US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693C7-807D-B16D-B080-941E3DD0A6EF}"/>
              </a:ext>
            </a:extLst>
          </p:cNvPr>
          <p:cNvSpPr txBox="1"/>
          <p:nvPr/>
        </p:nvSpPr>
        <p:spPr>
          <a:xfrm>
            <a:off x="6713756" y="29808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latin typeface="Calibri"/>
            </a:endParaRPr>
          </a:p>
          <a:p>
            <a:pPr defTabSz="609630"/>
            <a:endParaRPr lang="vi-VN" sz="2000">
              <a:latin typeface="Arial" panose="020B0604020202020204" pitchFamily="34" charset="0"/>
            </a:endParaRPr>
          </a:p>
          <a:p>
            <a:pPr defTabSz="609630"/>
            <a:endParaRPr lang="en-SG" sz="200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70854" y="1299300"/>
            <a:ext cx="6259768" cy="41549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vi-VN" sz="5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pt-BR" sz="5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5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pt-BR" sz="5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em thế nào là những thực phẩm không an toàn để chế biến thức ăn?</a:t>
            </a:r>
            <a:endParaRPr lang="en-SG" sz="54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609630"/>
            <a:endParaRPr lang="en-US" sz="5400" b="1" spc="-721">
              <a:solidFill>
                <a:schemeClr val="bg1"/>
              </a:solidFill>
              <a:latin typeface="Waffle Sof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776846" flipH="1">
            <a:off x="1403504" y="2306071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567348" flipH="1" flipV="1">
            <a:off x="10070052" y="2356106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266E3-0200-0FC4-1D9F-979B9A9BA6D3}"/>
              </a:ext>
            </a:extLst>
          </p:cNvPr>
          <p:cNvSpPr txBox="1"/>
          <p:nvPr/>
        </p:nvSpPr>
        <p:spPr>
          <a:xfrm>
            <a:off x="3704761" y="61674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prstClr val="white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prstClr val="white"/>
              </a:solidFill>
              <a:latin typeface="Calibri"/>
            </a:endParaRPr>
          </a:p>
          <a:p>
            <a:pPr defTabSz="609630"/>
            <a:endParaRPr lang="vi-VN" sz="20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703003">
            <a:off x="11172286" y="2409549"/>
            <a:ext cx="1066638" cy="2096586"/>
          </a:xfrm>
          <a:custGeom>
            <a:avLst/>
            <a:gdLst/>
            <a:ahLst/>
            <a:cxnLst/>
            <a:rect l="l" t="t" r="r" b="b"/>
            <a:pathLst>
              <a:path w="1599957" h="3144879">
                <a:moveTo>
                  <a:pt x="0" y="0"/>
                </a:moveTo>
                <a:lnTo>
                  <a:pt x="1599957" y="0"/>
                </a:lnTo>
                <a:lnTo>
                  <a:pt x="1599957" y="3144879"/>
                </a:lnTo>
                <a:lnTo>
                  <a:pt x="0" y="31448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311932">
            <a:off x="1381594" y="5404644"/>
            <a:ext cx="1219901" cy="1712142"/>
          </a:xfrm>
          <a:custGeom>
            <a:avLst/>
            <a:gdLst/>
            <a:ahLst/>
            <a:cxnLst/>
            <a:rect l="l" t="t" r="r" b="b"/>
            <a:pathLst>
              <a:path w="1829852" h="2568213">
                <a:moveTo>
                  <a:pt x="0" y="0"/>
                </a:moveTo>
                <a:lnTo>
                  <a:pt x="1829852" y="0"/>
                </a:lnTo>
                <a:lnTo>
                  <a:pt x="1829852" y="2568212"/>
                </a:lnTo>
                <a:lnTo>
                  <a:pt x="0" y="2568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24063" y="56830"/>
            <a:ext cx="1459581" cy="1992603"/>
          </a:xfrm>
          <a:custGeom>
            <a:avLst/>
            <a:gdLst/>
            <a:ahLst/>
            <a:cxnLst/>
            <a:rect l="l" t="t" r="r" b="b"/>
            <a:pathLst>
              <a:path w="2189372" h="2988904">
                <a:moveTo>
                  <a:pt x="0" y="0"/>
                </a:moveTo>
                <a:lnTo>
                  <a:pt x="2189372" y="0"/>
                </a:lnTo>
                <a:lnTo>
                  <a:pt x="2189372" y="2988904"/>
                </a:lnTo>
                <a:lnTo>
                  <a:pt x="0" y="2988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93233" flipH="1">
            <a:off x="10704837" y="1213163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3247243" y="0"/>
                </a:moveTo>
                <a:lnTo>
                  <a:pt x="0" y="0"/>
                </a:lnTo>
                <a:lnTo>
                  <a:pt x="0" y="2857573"/>
                </a:lnTo>
                <a:lnTo>
                  <a:pt x="3247243" y="2857573"/>
                </a:lnTo>
                <a:lnTo>
                  <a:pt x="324724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576078">
            <a:off x="-675393" y="1211779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0" y="0"/>
                </a:moveTo>
                <a:lnTo>
                  <a:pt x="3247242" y="0"/>
                </a:lnTo>
                <a:lnTo>
                  <a:pt x="3247242" y="2857574"/>
                </a:lnTo>
                <a:lnTo>
                  <a:pt x="0" y="2857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224105">
            <a:off x="10704238" y="-42234"/>
            <a:ext cx="1425697" cy="1638732"/>
          </a:xfrm>
          <a:custGeom>
            <a:avLst/>
            <a:gdLst/>
            <a:ahLst/>
            <a:cxnLst/>
            <a:rect l="l" t="t" r="r" b="b"/>
            <a:pathLst>
              <a:path w="2138546" h="2458098">
                <a:moveTo>
                  <a:pt x="0" y="0"/>
                </a:moveTo>
                <a:lnTo>
                  <a:pt x="2138546" y="0"/>
                </a:lnTo>
                <a:lnTo>
                  <a:pt x="2138546" y="2458099"/>
                </a:lnTo>
                <a:lnTo>
                  <a:pt x="0" y="2458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50566">
            <a:off x="-316830" y="3572816"/>
            <a:ext cx="1523529" cy="1784515"/>
          </a:xfrm>
          <a:custGeom>
            <a:avLst/>
            <a:gdLst/>
            <a:ahLst/>
            <a:cxnLst/>
            <a:rect l="l" t="t" r="r" b="b"/>
            <a:pathLst>
              <a:path w="2285294" h="2676772">
                <a:moveTo>
                  <a:pt x="0" y="0"/>
                </a:moveTo>
                <a:lnTo>
                  <a:pt x="2285294" y="0"/>
                </a:lnTo>
                <a:lnTo>
                  <a:pt x="2285294" y="2676771"/>
                </a:lnTo>
                <a:lnTo>
                  <a:pt x="0" y="2676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9678395" y="5552252"/>
            <a:ext cx="2338841" cy="1286363"/>
          </a:xfrm>
          <a:custGeom>
            <a:avLst/>
            <a:gdLst/>
            <a:ahLst/>
            <a:cxnLst/>
            <a:rect l="l" t="t" r="r" b="b"/>
            <a:pathLst>
              <a:path w="3508262" h="1929544">
                <a:moveTo>
                  <a:pt x="0" y="0"/>
                </a:moveTo>
                <a:lnTo>
                  <a:pt x="3508262" y="0"/>
                </a:lnTo>
                <a:lnTo>
                  <a:pt x="3508262" y="1929544"/>
                </a:lnTo>
                <a:lnTo>
                  <a:pt x="0" y="1929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1501197">
            <a:off x="5754245" y="5413589"/>
            <a:ext cx="1824516" cy="1233829"/>
          </a:xfrm>
          <a:custGeom>
            <a:avLst/>
            <a:gdLst/>
            <a:ahLst/>
            <a:cxnLst/>
            <a:rect l="l" t="t" r="r" b="b"/>
            <a:pathLst>
              <a:path w="2736774" h="1850743">
                <a:moveTo>
                  <a:pt x="0" y="0"/>
                </a:moveTo>
                <a:lnTo>
                  <a:pt x="2736774" y="0"/>
                </a:lnTo>
                <a:lnTo>
                  <a:pt x="2736774" y="1850744"/>
                </a:lnTo>
                <a:lnTo>
                  <a:pt x="0" y="18507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528985">
            <a:off x="3560085" y="4881237"/>
            <a:ext cx="608469" cy="1978759"/>
          </a:xfrm>
          <a:custGeom>
            <a:avLst/>
            <a:gdLst/>
            <a:ahLst/>
            <a:cxnLst/>
            <a:rect l="l" t="t" r="r" b="b"/>
            <a:pathLst>
              <a:path w="912703" h="2968139">
                <a:moveTo>
                  <a:pt x="0" y="0"/>
                </a:moveTo>
                <a:lnTo>
                  <a:pt x="912703" y="0"/>
                </a:lnTo>
                <a:lnTo>
                  <a:pt x="912703" y="2968139"/>
                </a:lnTo>
                <a:lnTo>
                  <a:pt x="0" y="29681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7628777" y="5085655"/>
            <a:ext cx="824676" cy="1597435"/>
          </a:xfrm>
          <a:custGeom>
            <a:avLst/>
            <a:gdLst/>
            <a:ahLst/>
            <a:cxnLst/>
            <a:rect l="l" t="t" r="r" b="b"/>
            <a:pathLst>
              <a:path w="1237014" h="2396152">
                <a:moveTo>
                  <a:pt x="0" y="0"/>
                </a:moveTo>
                <a:lnTo>
                  <a:pt x="1237014" y="0"/>
                </a:lnTo>
                <a:lnTo>
                  <a:pt x="1237014" y="2396153"/>
                </a:lnTo>
                <a:lnTo>
                  <a:pt x="0" y="23961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Hình chữ nhật: Góc Tròn 29">
            <a:extLst>
              <a:ext uri="{FF2B5EF4-FFF2-40B4-BE49-F238E27FC236}">
                <a16:creationId xmlns:a16="http://schemas.microsoft.com/office/drawing/2014/main" id="{15D32785-3959-F1FF-1F28-C30130C6E66D}"/>
              </a:ext>
            </a:extLst>
          </p:cNvPr>
          <p:cNvSpPr/>
          <p:nvPr/>
        </p:nvSpPr>
        <p:spPr>
          <a:xfrm>
            <a:off x="1391822" y="1480186"/>
            <a:ext cx="9455994" cy="39553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>
                <a:solidFill>
                  <a:srgbClr val="002060"/>
                </a:solidFill>
              </a:rPr>
              <a:t>Thực phẩm bị </a:t>
            </a:r>
            <a:r>
              <a:rPr lang="pt-BR" sz="6000">
                <a:solidFill>
                  <a:srgbClr val="002060"/>
                </a:solidFill>
              </a:rPr>
              <a:t>héo, nát, thối, mốc, </a:t>
            </a:r>
            <a:r>
              <a:rPr lang="vi-VN" sz="6000">
                <a:solidFill>
                  <a:srgbClr val="002060"/>
                </a:solidFill>
              </a:rPr>
              <a:t>ươn,</a:t>
            </a:r>
            <a:r>
              <a:rPr lang="vi-VN" sz="60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vi-VN" sz="5400">
                <a:solidFill>
                  <a:srgbClr val="002060"/>
                </a:solidFill>
              </a:rPr>
              <a:t>dập, được </a:t>
            </a:r>
            <a:r>
              <a:rPr lang="vi-VN" sz="5400" dirty="0">
                <a:solidFill>
                  <a:srgbClr val="002060"/>
                </a:solidFill>
              </a:rPr>
              <a:t>coi là những thực phẩm không an toàn để chế </a:t>
            </a:r>
            <a:r>
              <a:rPr lang="vi-VN" sz="5400">
                <a:solidFill>
                  <a:srgbClr val="002060"/>
                </a:solidFill>
              </a:rPr>
              <a:t>biến thức ăn.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25D74-04E1-751E-15D9-CB1A981A7AFB}"/>
              </a:ext>
            </a:extLst>
          </p:cNvPr>
          <p:cNvSpPr txBox="1"/>
          <p:nvPr/>
        </p:nvSpPr>
        <p:spPr>
          <a:xfrm>
            <a:off x="3682024" y="125490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bg1"/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bg1"/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bg1"/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bg1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4567348" flipH="1" flipV="1">
            <a:off x="6533701" y="4440854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8582">
            <a:off x="11030405" y="-406158"/>
            <a:ext cx="1669122" cy="1110725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6846213" y="56768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091053">
            <a:off x="-532078" y="5582256"/>
            <a:ext cx="1310351" cy="1934097"/>
          </a:xfrm>
          <a:custGeom>
            <a:avLst/>
            <a:gdLst/>
            <a:ahLst/>
            <a:cxnLst/>
            <a:rect l="l" t="t" r="r" b="b"/>
            <a:pathLst>
              <a:path w="1965526" h="290114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071549">
            <a:off x="10627975" y="5856768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00360" y="334819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Những hệ lụy từ mất an toàn thực phẩm">
            <a:extLst>
              <a:ext uri="{FF2B5EF4-FFF2-40B4-BE49-F238E27FC236}">
                <a16:creationId xmlns:a16="http://schemas.microsoft.com/office/drawing/2014/main" id="{DDB6EE36-9D03-F2B2-FC7D-56DBA78A7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1" y="146278"/>
            <a:ext cx="3486668" cy="2791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HN: Bán thực phẩm bẩn sẽ bị “bêu tên” trên loa phường">
            <a:extLst>
              <a:ext uri="{FF2B5EF4-FFF2-40B4-BE49-F238E27FC236}">
                <a16:creationId xmlns:a16="http://schemas.microsoft.com/office/drawing/2014/main" id="{497CF863-39F3-D553-9446-CC1FD2F5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34" y="146278"/>
            <a:ext cx="3739082" cy="2804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Hashtag Dawn - Nếu bạn đặt 1 quả đào hư thối vào cạnh... | Facebook">
            <a:extLst>
              <a:ext uri="{FF2B5EF4-FFF2-40B4-BE49-F238E27FC236}">
                <a16:creationId xmlns:a16="http://schemas.microsoft.com/office/drawing/2014/main" id="{953F7567-063E-3282-B500-490A8CD9F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36" y="137369"/>
            <a:ext cx="3739083" cy="2800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2" descr="Cơm bụi và mối lo vệ sinh an toàn thực phẩm">
            <a:extLst>
              <a:ext uri="{FF2B5EF4-FFF2-40B4-BE49-F238E27FC236}">
                <a16:creationId xmlns:a16="http://schemas.microsoft.com/office/drawing/2014/main" id="{85D43E0C-19CF-0FF6-92DD-AE1D75A8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21" y="3273358"/>
            <a:ext cx="4524115" cy="324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7 mẫu rau ngót &quot;bẩn”: Giám sát ngay quy trình sản xuất">
            <a:extLst>
              <a:ext uri="{FF2B5EF4-FFF2-40B4-BE49-F238E27FC236}">
                <a16:creationId xmlns:a16="http://schemas.microsoft.com/office/drawing/2014/main" id="{8A64392D-D685-CC72-D350-AACBE354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64" y="3322583"/>
            <a:ext cx="4612164" cy="3200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72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组合 41">
            <a:extLst>
              <a:ext uri="{FF2B5EF4-FFF2-40B4-BE49-F238E27FC236}">
                <a16:creationId xmlns:a16="http://schemas.microsoft.com/office/drawing/2014/main" id="{FB7D048F-66A5-522D-3C63-29F3A84F737E}"/>
              </a:ext>
            </a:extLst>
          </p:cNvPr>
          <p:cNvGrpSpPr/>
          <p:nvPr/>
        </p:nvGrpSpPr>
        <p:grpSpPr>
          <a:xfrm>
            <a:off x="0" y="0"/>
            <a:ext cx="5441430" cy="6858000"/>
            <a:chOff x="1282056" y="1368789"/>
            <a:chExt cx="9542584" cy="2489153"/>
          </a:xfrm>
        </p:grpSpPr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8F5D92B9-F51E-D650-6EA2-9C9FD54B1B76}"/>
                </a:ext>
              </a:extLst>
            </p:cNvPr>
            <p:cNvSpPr/>
            <p:nvPr/>
          </p:nvSpPr>
          <p:spPr>
            <a:xfrm>
              <a:off x="1282056" y="1368790"/>
              <a:ext cx="9542584" cy="2489152"/>
            </a:xfrm>
            <a:prstGeom prst="roundRect">
              <a:avLst>
                <a:gd name="adj" fmla="val 27273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A5E32480-8606-D78A-24D2-34BA2B68D1B2}"/>
                </a:ext>
              </a:extLst>
            </p:cNvPr>
            <p:cNvSpPr/>
            <p:nvPr/>
          </p:nvSpPr>
          <p:spPr>
            <a:xfrm>
              <a:off x="1464308" y="1368789"/>
              <a:ext cx="9178079" cy="2489152"/>
            </a:xfrm>
            <a:prstGeom prst="roundRect">
              <a:avLst>
                <a:gd name="adj" fmla="val 26436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6F3CE3E-87A9-1F0D-7145-AE9BC52BD688}"/>
              </a:ext>
            </a:extLst>
          </p:cNvPr>
          <p:cNvSpPr txBox="1"/>
          <p:nvPr/>
        </p:nvSpPr>
        <p:spPr>
          <a:xfrm>
            <a:off x="273595" y="597046"/>
            <a:ext cx="47332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Quan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sát hình 2, thảo luận và xác định một số dấu hiệu của thực phẩm an toàn theo:</a:t>
            </a:r>
          </a:p>
          <a:p>
            <a:pPr marL="457223" indent="-457223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nuôi trồng, nguồn gốc xuất xứ của thực phẩm.</a:t>
            </a:r>
          </a:p>
          <a:p>
            <a:pPr marL="457223" indent="-457223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bày bán, bảo quản thực phẩm tươi sống và thực phẩm đã chế biến.</a:t>
            </a:r>
          </a:p>
          <a:p>
            <a:pPr marL="457223" indent="-457223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 chế biến thực phẩm.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005EB5E-080B-1D5F-5B69-A86B5BF56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8"/>
          <a:stretch/>
        </p:blipFill>
        <p:spPr>
          <a:xfrm>
            <a:off x="5768715" y="1021099"/>
            <a:ext cx="5992075" cy="5577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0FDA62-1C53-B8E9-93DD-DFF82C7DA8A1}"/>
              </a:ext>
            </a:extLst>
          </p:cNvPr>
          <p:cNvSpPr txBox="1"/>
          <p:nvPr/>
        </p:nvSpPr>
        <p:spPr>
          <a:xfrm>
            <a:off x="5507175" y="-19050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E4912FC1-1856-AA20-F8C7-9D473E0CB7D4}"/>
              </a:ext>
            </a:extLst>
          </p:cNvPr>
          <p:cNvSpPr/>
          <p:nvPr/>
        </p:nvSpPr>
        <p:spPr>
          <a:xfrm rot="1197324">
            <a:off x="9814667" y="-229065"/>
            <a:ext cx="2757125" cy="147922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NHÓM 4</a:t>
            </a:r>
            <a:endParaRPr lang="en-SG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96518">
            <a:off x="-511241" y="-244735"/>
            <a:ext cx="1833120" cy="1008216"/>
          </a:xfrm>
          <a:custGeom>
            <a:avLst/>
            <a:gdLst/>
            <a:ahLst/>
            <a:cxnLst/>
            <a:rect l="l" t="t" r="r" b="b"/>
            <a:pathLst>
              <a:path w="2749680" h="1512324">
                <a:moveTo>
                  <a:pt x="0" y="0"/>
                </a:moveTo>
                <a:lnTo>
                  <a:pt x="2749680" y="0"/>
                </a:lnTo>
                <a:lnTo>
                  <a:pt x="2749680" y="1512323"/>
                </a:lnTo>
                <a:lnTo>
                  <a:pt x="0" y="1512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1500758">
            <a:off x="11521775" y="6388307"/>
            <a:ext cx="1924961" cy="1641029"/>
          </a:xfrm>
          <a:custGeom>
            <a:avLst/>
            <a:gdLst/>
            <a:ahLst/>
            <a:cxnLst/>
            <a:rect l="l" t="t" r="r" b="b"/>
            <a:pathLst>
              <a:path w="2887442" h="2461544">
                <a:moveTo>
                  <a:pt x="0" y="0"/>
                </a:moveTo>
                <a:lnTo>
                  <a:pt x="2887441" y="0"/>
                </a:lnTo>
                <a:lnTo>
                  <a:pt x="2887441" y="2461544"/>
                </a:lnTo>
                <a:lnTo>
                  <a:pt x="0" y="2461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107255">
            <a:off x="10095451" y="1533308"/>
            <a:ext cx="1188377" cy="1416843"/>
          </a:xfrm>
          <a:custGeom>
            <a:avLst/>
            <a:gdLst/>
            <a:ahLst/>
            <a:cxnLst/>
            <a:rect l="l" t="t" r="r" b="b"/>
            <a:pathLst>
              <a:path w="1782565" h="2125264">
                <a:moveTo>
                  <a:pt x="0" y="0"/>
                </a:moveTo>
                <a:lnTo>
                  <a:pt x="1782565" y="0"/>
                </a:lnTo>
                <a:lnTo>
                  <a:pt x="1782565" y="2125264"/>
                </a:lnTo>
                <a:lnTo>
                  <a:pt x="0" y="21252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336214">
            <a:off x="10723935" y="-430966"/>
            <a:ext cx="1636424" cy="1902819"/>
          </a:xfrm>
          <a:custGeom>
            <a:avLst/>
            <a:gdLst/>
            <a:ahLst/>
            <a:cxnLst/>
            <a:rect l="l" t="t" r="r" b="b"/>
            <a:pathLst>
              <a:path w="2454636" h="2854228">
                <a:moveTo>
                  <a:pt x="0" y="0"/>
                </a:moveTo>
                <a:lnTo>
                  <a:pt x="2454636" y="0"/>
                </a:lnTo>
                <a:lnTo>
                  <a:pt x="2454636" y="2854228"/>
                </a:lnTo>
                <a:lnTo>
                  <a:pt x="0" y="2854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232101A-BEDB-19B0-CED3-3AA3C8EBAD09}"/>
              </a:ext>
            </a:extLst>
          </p:cNvPr>
          <p:cNvSpPr/>
          <p:nvPr/>
        </p:nvSpPr>
        <p:spPr>
          <a:xfrm rot="10800000" flipH="1">
            <a:off x="2147955" y="1180906"/>
            <a:ext cx="9117158" cy="107721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78">
              <a:defRPr/>
            </a:pPr>
            <a:endParaRPr lang="zh-CN" altLang="en-US" sz="168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049C61D6-35C6-E84F-24A8-71D23D0E52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702828" y="1123612"/>
            <a:ext cx="4485111" cy="5734389"/>
          </a:xfrm>
          <a:prstGeom prst="rect">
            <a:avLst/>
          </a:prstGeom>
        </p:spPr>
      </p:pic>
      <p:sp>
        <p:nvSpPr>
          <p:cNvPr id="34" name="Hộp Văn bản 10">
            <a:extLst>
              <a:ext uri="{FF2B5EF4-FFF2-40B4-BE49-F238E27FC236}">
                <a16:creationId xmlns:a16="http://schemas.microsoft.com/office/drawing/2014/main" id="{80BD2069-AA67-0C50-4C81-5F69686CEDE1}"/>
              </a:ext>
            </a:extLst>
          </p:cNvPr>
          <p:cNvSpPr txBox="1"/>
          <p:nvPr/>
        </p:nvSpPr>
        <p:spPr>
          <a:xfrm>
            <a:off x="2929187" y="1262765"/>
            <a:ext cx="798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FF0000"/>
                </a:solidFill>
              </a:rPr>
              <a:t>Dấu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hiệu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của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thực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phẩm</a:t>
            </a:r>
            <a:r>
              <a:rPr lang="en-US" sz="4400" b="1" dirty="0">
                <a:solidFill>
                  <a:srgbClr val="FF0000"/>
                </a:solidFill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</a:rPr>
              <a:t>toàn</a:t>
            </a:r>
            <a:r>
              <a:rPr lang="en-US" sz="4400" b="1" dirty="0">
                <a:solidFill>
                  <a:srgbClr val="FF0000"/>
                </a:solidFill>
              </a:rPr>
              <a:t>: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Hộp Văn bản 10">
            <a:extLst>
              <a:ext uri="{FF2B5EF4-FFF2-40B4-BE49-F238E27FC236}">
                <a16:creationId xmlns:a16="http://schemas.microsoft.com/office/drawing/2014/main" id="{D7FF63E9-728D-D5D0-CA05-49B61052F8B4}"/>
              </a:ext>
            </a:extLst>
          </p:cNvPr>
          <p:cNvSpPr txBox="1"/>
          <p:nvPr/>
        </p:nvSpPr>
        <p:spPr>
          <a:xfrm>
            <a:off x="3782283" y="2480758"/>
            <a:ext cx="8301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có </a:t>
            </a:r>
            <a:r>
              <a:rPr lang="vi-VN" sz="3200">
                <a:solidFill>
                  <a:prstClr val="black"/>
                </a:solidFill>
                <a:latin typeface="Calibri"/>
              </a:rPr>
              <a:t>nguồn gốc, nơi sản xuất rõ ràng, </a:t>
            </a:r>
            <a:r>
              <a:rPr lang="vi-VN" sz="3200" dirty="0">
                <a:solidFill>
                  <a:prstClr val="black"/>
                </a:solidFill>
                <a:latin typeface="Calibri"/>
              </a:rPr>
              <a:t>nuôi trồng ở những nơi đảm bảo vệ </a:t>
            </a:r>
            <a:r>
              <a:rPr lang="vi-VN" sz="3200">
                <a:solidFill>
                  <a:prstClr val="black"/>
                </a:solidFill>
                <a:latin typeface="Calibri"/>
              </a:rPr>
              <a:t>sinh an toàn.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6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B9DB9F3C-F8B6-2A5A-A023-2D3C0DC6130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614" t="11339" r="4221" b="50000"/>
          <a:stretch/>
        </p:blipFill>
        <p:spPr>
          <a:xfrm>
            <a:off x="2916277" y="2451921"/>
            <a:ext cx="854065" cy="1053232"/>
          </a:xfrm>
          <a:prstGeom prst="rect">
            <a:avLst/>
          </a:prstGeom>
        </p:spPr>
      </p:pic>
      <p:sp>
        <p:nvSpPr>
          <p:cNvPr id="37" name="Hộp Văn bản 10">
            <a:extLst>
              <a:ext uri="{FF2B5EF4-FFF2-40B4-BE49-F238E27FC236}">
                <a16:creationId xmlns:a16="http://schemas.microsoft.com/office/drawing/2014/main" id="{5F9A2F82-1660-6F82-3DE8-BB84459D06E9}"/>
              </a:ext>
            </a:extLst>
          </p:cNvPr>
          <p:cNvSpPr txBox="1"/>
          <p:nvPr/>
        </p:nvSpPr>
        <p:spPr>
          <a:xfrm>
            <a:off x="3707855" y="4011846"/>
            <a:ext cx="794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tươi sống, thực phẩm chế biến sẵn được bày bán, bảo quản nơi hợp vệ sinh, ở nhiệt độ phù hợp, có hạn sử dụng rõ ràng.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8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C844D117-9A13-E116-F3DB-E222592A85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614" t="11339" r="4221" b="50000"/>
          <a:stretch/>
        </p:blipFill>
        <p:spPr>
          <a:xfrm>
            <a:off x="2841848" y="3983009"/>
            <a:ext cx="854065" cy="1053232"/>
          </a:xfrm>
          <a:prstGeom prst="rect">
            <a:avLst/>
          </a:prstGeom>
        </p:spPr>
      </p:pic>
      <p:sp>
        <p:nvSpPr>
          <p:cNvPr id="39" name="Hộp Văn bản 10">
            <a:extLst>
              <a:ext uri="{FF2B5EF4-FFF2-40B4-BE49-F238E27FC236}">
                <a16:creationId xmlns:a16="http://schemas.microsoft.com/office/drawing/2014/main" id="{85F199C1-4DFC-7482-2358-60F42EE435CF}"/>
              </a:ext>
            </a:extLst>
          </p:cNvPr>
          <p:cNvSpPr txBox="1"/>
          <p:nvPr/>
        </p:nvSpPr>
        <p:spPr>
          <a:xfrm>
            <a:off x="3782283" y="5946972"/>
            <a:ext cx="8301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được chế biến vệ sinh, </a:t>
            </a:r>
            <a:r>
              <a:rPr lang="vi-VN" sz="3200">
                <a:solidFill>
                  <a:prstClr val="black"/>
                </a:solidFill>
                <a:latin typeface="Calibri"/>
              </a:rPr>
              <a:t>an toàn.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22AAE84C-50D8-72CB-3C07-26348194C0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614" t="11339" r="4221" b="50000"/>
          <a:stretch/>
        </p:blipFill>
        <p:spPr>
          <a:xfrm>
            <a:off x="2926909" y="5864972"/>
            <a:ext cx="854065" cy="1053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254E42-BB80-94D3-D715-68F3F83B7193}"/>
              </a:ext>
            </a:extLst>
          </p:cNvPr>
          <p:cNvSpPr txBox="1"/>
          <p:nvPr/>
        </p:nvSpPr>
        <p:spPr>
          <a:xfrm>
            <a:off x="3583466" y="81703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/>
      <p:bldP spid="37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4567348" flipH="1" flipV="1">
            <a:off x="6533701" y="4440854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8582">
            <a:off x="11030405" y="-406158"/>
            <a:ext cx="1669122" cy="1110725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6846213" y="56768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091053">
            <a:off x="-532078" y="5582256"/>
            <a:ext cx="1310351" cy="1934097"/>
          </a:xfrm>
          <a:custGeom>
            <a:avLst/>
            <a:gdLst/>
            <a:ahLst/>
            <a:cxnLst/>
            <a:rect l="l" t="t" r="r" b="b"/>
            <a:pathLst>
              <a:path w="1965526" h="290114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071549">
            <a:off x="10627975" y="5856768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00360" y="334819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Một số cách đảm bảo vệ sinh an toàn thực phẩm trong dịp Tết Nguyên Đán">
            <a:extLst>
              <a:ext uri="{FF2B5EF4-FFF2-40B4-BE49-F238E27FC236}">
                <a16:creationId xmlns:a16="http://schemas.microsoft.com/office/drawing/2014/main" id="{973E2D20-D093-3924-D818-719A3D762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1" y="149203"/>
            <a:ext cx="4004560" cy="3027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 xuất nguồn gốc thịt heo bằng vòng nhận diện | Viet Quality">
            <a:extLst>
              <a:ext uri="{FF2B5EF4-FFF2-40B4-BE49-F238E27FC236}">
                <a16:creationId xmlns:a16="http://schemas.microsoft.com/office/drawing/2014/main" id="{10128EBB-E514-18C5-A1C6-63CBC22A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24" y="144954"/>
            <a:ext cx="3824476" cy="3027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namit và các loại trái cây sấy dinh dưỡng được nhiều người yêu thích">
            <a:extLst>
              <a:ext uri="{FF2B5EF4-FFF2-40B4-BE49-F238E27FC236}">
                <a16:creationId xmlns:a16="http://schemas.microsoft.com/office/drawing/2014/main" id="{7CFF20F3-D7CC-38FF-C84B-80079A56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93" y="144953"/>
            <a:ext cx="3561836" cy="3027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Xin giấy phép vệ sinh an toàn thực phẩm cho doanh nghiệp sản xuất thực phẩm">
            <a:extLst>
              <a:ext uri="{FF2B5EF4-FFF2-40B4-BE49-F238E27FC236}">
                <a16:creationId xmlns:a16="http://schemas.microsoft.com/office/drawing/2014/main" id="{745E057B-1C86-6787-7971-4F6D2843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1" y="3728700"/>
            <a:ext cx="4004560" cy="2740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9 lưu ý quan trọng khi trồng rau sạch tại nhà mà bạn không nên bỏ qua">
            <a:extLst>
              <a:ext uri="{FF2B5EF4-FFF2-40B4-BE49-F238E27FC236}">
                <a16:creationId xmlns:a16="http://schemas.microsoft.com/office/drawing/2014/main" id="{0802670A-304B-6750-ACEA-D8A6CB57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24" y="3728699"/>
            <a:ext cx="3786808" cy="2740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rồng cây trong nhà kính là gì? Lợi ích mà mô hình này mang lại">
            <a:extLst>
              <a:ext uri="{FF2B5EF4-FFF2-40B4-BE49-F238E27FC236}">
                <a16:creationId xmlns:a16="http://schemas.microsoft.com/office/drawing/2014/main" id="{C068BECF-9924-76B0-A7D1-BAB928E0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785" y="3728699"/>
            <a:ext cx="3654018" cy="2740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B3403C-8BEA-DA42-2EDC-11E573339C47}"/>
              </a:ext>
            </a:extLst>
          </p:cNvPr>
          <p:cNvSpPr/>
          <p:nvPr/>
        </p:nvSpPr>
        <p:spPr>
          <a:xfrm>
            <a:off x="419725" y="1409075"/>
            <a:ext cx="5351488" cy="314381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883850" y="16691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8381767" y="16691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7488519" y="321520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9879684" y="16691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9103434" y="321520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1618" y="1575660"/>
            <a:ext cx="49123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MÃ CON SỐ BÍ ẨN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4.07407E-6 L 1.45833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67113" y="-1212721"/>
            <a:ext cx="4200928" cy="2425441"/>
          </a:xfrm>
          <a:custGeom>
            <a:avLst/>
            <a:gdLst/>
            <a:ahLst/>
            <a:cxnLst/>
            <a:rect l="l" t="t" r="r" b="b"/>
            <a:pathLst>
              <a:path w="6301392" h="3638162">
                <a:moveTo>
                  <a:pt x="0" y="0"/>
                </a:moveTo>
                <a:lnTo>
                  <a:pt x="6301392" y="0"/>
                </a:lnTo>
                <a:lnTo>
                  <a:pt x="6301392" y="3638162"/>
                </a:lnTo>
                <a:lnTo>
                  <a:pt x="0" y="3638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10400" y="5609734"/>
            <a:ext cx="6246373" cy="3606396"/>
          </a:xfrm>
          <a:custGeom>
            <a:avLst/>
            <a:gdLst/>
            <a:ahLst/>
            <a:cxnLst/>
            <a:rect l="l" t="t" r="r" b="b"/>
            <a:pathLst>
              <a:path w="9369559" h="5409594">
                <a:moveTo>
                  <a:pt x="0" y="0"/>
                </a:moveTo>
                <a:lnTo>
                  <a:pt x="9369559" y="0"/>
                </a:lnTo>
                <a:lnTo>
                  <a:pt x="9369559" y="5409594"/>
                </a:lnTo>
                <a:lnTo>
                  <a:pt x="0" y="540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181002" y="1492814"/>
            <a:ext cx="6026981" cy="4076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uckiest Guy"/>
              </a:rPr>
              <a:t>3. LUYỆN TẬP</a:t>
            </a:r>
            <a:endParaRPr lang="en-US" sz="11711" b="1">
              <a:solidFill>
                <a:srgbClr val="F9EED2"/>
              </a:solidFill>
              <a:latin typeface="Luckiest Guy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743138" y="5039607"/>
            <a:ext cx="3810720" cy="3901246"/>
          </a:xfrm>
          <a:custGeom>
            <a:avLst/>
            <a:gdLst/>
            <a:ahLst/>
            <a:cxnLst/>
            <a:rect l="l" t="t" r="r" b="b"/>
            <a:pathLst>
              <a:path w="5716080" h="5851869">
                <a:moveTo>
                  <a:pt x="0" y="0"/>
                </a:moveTo>
                <a:lnTo>
                  <a:pt x="5716080" y="0"/>
                </a:lnTo>
                <a:lnTo>
                  <a:pt x="5716080" y="5851869"/>
                </a:lnTo>
                <a:lnTo>
                  <a:pt x="0" y="58518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42241" y="1016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5718714" y="-2114669"/>
            <a:ext cx="9013928" cy="9284008"/>
          </a:xfrm>
          <a:custGeom>
            <a:avLst/>
            <a:gdLst/>
            <a:ahLst/>
            <a:cxnLst/>
            <a:rect l="l" t="t" r="r" b="b"/>
            <a:pathLst>
              <a:path w="13520892" h="1392601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10820" y="-1022904"/>
            <a:ext cx="4758535" cy="2236511"/>
          </a:xfrm>
          <a:custGeom>
            <a:avLst/>
            <a:gdLst/>
            <a:ahLst/>
            <a:cxnLst/>
            <a:rect l="l" t="t" r="r" b="b"/>
            <a:pathLst>
              <a:path w="7137803" h="3354767">
                <a:moveTo>
                  <a:pt x="0" y="0"/>
                </a:moveTo>
                <a:lnTo>
                  <a:pt x="7137803" y="0"/>
                </a:lnTo>
                <a:lnTo>
                  <a:pt x="7137803" y="3354767"/>
                </a:lnTo>
                <a:lnTo>
                  <a:pt x="0" y="335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95547" y="1796908"/>
            <a:ext cx="8739265" cy="3023913"/>
            <a:chOff x="0" y="0"/>
            <a:chExt cx="9753600" cy="638171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9753600" cy="4327052"/>
            </a:xfrm>
            <a:custGeom>
              <a:avLst/>
              <a:gdLst/>
              <a:ahLst/>
              <a:cxnLst/>
              <a:rect l="l" t="t" r="r" b="b"/>
              <a:pathLst>
                <a:path w="9753600" h="4327052">
                  <a:moveTo>
                    <a:pt x="0" y="0"/>
                  </a:moveTo>
                  <a:lnTo>
                    <a:pt x="9753600" y="0"/>
                  </a:lnTo>
                  <a:lnTo>
                    <a:pt x="9753600" y="4327052"/>
                  </a:lnTo>
                  <a:lnTo>
                    <a:pt x="0" y="4327052"/>
                  </a:lnTo>
                  <a:lnTo>
                    <a:pt x="0" y="0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2054663"/>
              <a:ext cx="9753600" cy="4327052"/>
            </a:xfrm>
            <a:custGeom>
              <a:avLst/>
              <a:gdLst/>
              <a:ahLst/>
              <a:cxnLst/>
              <a:rect l="l" t="t" r="r" b="b"/>
              <a:pathLst>
                <a:path w="9753600" h="4327052">
                  <a:moveTo>
                    <a:pt x="0" y="0"/>
                  </a:moveTo>
                  <a:lnTo>
                    <a:pt x="9753600" y="0"/>
                  </a:lnTo>
                  <a:lnTo>
                    <a:pt x="9753600" y="4327051"/>
                  </a:lnTo>
                  <a:lnTo>
                    <a:pt x="0" y="4327051"/>
                  </a:lnTo>
                  <a:lnTo>
                    <a:pt x="0" y="0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-604965" y="5275124"/>
            <a:ext cx="4876800" cy="2011680"/>
          </a:xfrm>
          <a:custGeom>
            <a:avLst/>
            <a:gdLst/>
            <a:ahLst/>
            <a:cxnLst/>
            <a:rect l="l" t="t" r="r" b="b"/>
            <a:pathLst>
              <a:path w="7315200" h="3017520">
                <a:moveTo>
                  <a:pt x="0" y="0"/>
                </a:moveTo>
                <a:lnTo>
                  <a:pt x="7315200" y="0"/>
                </a:lnTo>
                <a:lnTo>
                  <a:pt x="7315200" y="3017520"/>
                </a:lnTo>
                <a:lnTo>
                  <a:pt x="0" y="3017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69021">
            <a:off x="9352270" y="4681973"/>
            <a:ext cx="3557159" cy="2342291"/>
          </a:xfrm>
          <a:custGeom>
            <a:avLst/>
            <a:gdLst/>
            <a:ahLst/>
            <a:cxnLst/>
            <a:rect l="l" t="t" r="r" b="b"/>
            <a:pathLst>
              <a:path w="5335738" h="3513436">
                <a:moveTo>
                  <a:pt x="0" y="0"/>
                </a:moveTo>
                <a:lnTo>
                  <a:pt x="5335738" y="0"/>
                </a:lnTo>
                <a:lnTo>
                  <a:pt x="5335738" y="3513436"/>
                </a:lnTo>
                <a:lnTo>
                  <a:pt x="0" y="3513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567348" flipH="1" flipV="1">
            <a:off x="6533701" y="4440854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8582">
            <a:off x="1443" y="1981042"/>
            <a:ext cx="1669122" cy="1110725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6846213" y="56768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091053">
            <a:off x="-286840" y="-308338"/>
            <a:ext cx="1310351" cy="1934097"/>
          </a:xfrm>
          <a:custGeom>
            <a:avLst/>
            <a:gdLst/>
            <a:ahLst/>
            <a:cxnLst/>
            <a:rect l="l" t="t" r="r" b="b"/>
            <a:pathLst>
              <a:path w="1965526" h="290114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071549">
            <a:off x="4700897" y="5844631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00360" y="334819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4E06B-2C4B-1AC8-CFE4-8AE09215D63C}"/>
              </a:ext>
            </a:extLst>
          </p:cNvPr>
          <p:cNvSpPr txBox="1"/>
          <p:nvPr/>
        </p:nvSpPr>
        <p:spPr>
          <a:xfrm>
            <a:off x="1851199" y="1796908"/>
            <a:ext cx="8553228" cy="28623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Thực phẩm an toàn được nuôi trồng, chế biến và bảo quản hợp vệ sinh; có tem nhãn ghi nguồn gốc rõ ràng, không có dấu hiệu ôi thiu, mốc,...Sử dụng thực phẩm an toàn sẽ có lợi cho sức khỏe.</a:t>
            </a:r>
            <a:endParaRPr lang="en-SG" sz="3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BF827-4FEE-7B99-20FA-B9416DF34622}"/>
              </a:ext>
            </a:extLst>
          </p:cNvPr>
          <p:cNvSpPr txBox="1"/>
          <p:nvPr/>
        </p:nvSpPr>
        <p:spPr>
          <a:xfrm>
            <a:off x="3484633" y="2545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516334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2CDE67-175B-860F-E1A7-22C1BFFA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7751"/>
            <a:ext cx="11201400" cy="3461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In tem truy xuất nguồn gốc lấy ngay, giá rẻ tại Hà Nội">
            <a:extLst>
              <a:ext uri="{FF2B5EF4-FFF2-40B4-BE49-F238E27FC236}">
                <a16:creationId xmlns:a16="http://schemas.microsoft.com/office/drawing/2014/main" id="{D70D873E-6E3A-68E3-F393-12C22414A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90" y="4509618"/>
            <a:ext cx="4506726" cy="23711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7E5F71C-4751-7FF7-DA40-8964F1284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r="9723"/>
          <a:stretch/>
        </p:blipFill>
        <p:spPr bwMode="auto">
          <a:xfrm>
            <a:off x="227354" y="4509618"/>
            <a:ext cx="2849786" cy="23483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m truy xuất">
            <a:extLst>
              <a:ext uri="{FF2B5EF4-FFF2-40B4-BE49-F238E27FC236}">
                <a16:creationId xmlns:a16="http://schemas.microsoft.com/office/drawing/2014/main" id="{AB1CD762-BD64-AE30-9D28-067D8CFBE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4419168"/>
            <a:ext cx="3001829" cy="245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C0E9C-5B05-914C-6E4D-2268ED83C95F}"/>
              </a:ext>
            </a:extLst>
          </p:cNvPr>
          <p:cNvSpPr txBox="1"/>
          <p:nvPr/>
        </p:nvSpPr>
        <p:spPr>
          <a:xfrm>
            <a:off x="3422123" y="0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67113" y="-1212721"/>
            <a:ext cx="4200928" cy="2425441"/>
          </a:xfrm>
          <a:custGeom>
            <a:avLst/>
            <a:gdLst/>
            <a:ahLst/>
            <a:cxnLst/>
            <a:rect l="l" t="t" r="r" b="b"/>
            <a:pathLst>
              <a:path w="6301392" h="3638162">
                <a:moveTo>
                  <a:pt x="0" y="0"/>
                </a:moveTo>
                <a:lnTo>
                  <a:pt x="6301392" y="0"/>
                </a:lnTo>
                <a:lnTo>
                  <a:pt x="6301392" y="3638162"/>
                </a:lnTo>
                <a:lnTo>
                  <a:pt x="0" y="3638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10400" y="5609734"/>
            <a:ext cx="6246373" cy="3606396"/>
          </a:xfrm>
          <a:custGeom>
            <a:avLst/>
            <a:gdLst/>
            <a:ahLst/>
            <a:cxnLst/>
            <a:rect l="l" t="t" r="r" b="b"/>
            <a:pathLst>
              <a:path w="9369559" h="5409594">
                <a:moveTo>
                  <a:pt x="0" y="0"/>
                </a:moveTo>
                <a:lnTo>
                  <a:pt x="9369559" y="0"/>
                </a:lnTo>
                <a:lnTo>
                  <a:pt x="9369559" y="5409594"/>
                </a:lnTo>
                <a:lnTo>
                  <a:pt x="0" y="540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464102" y="1036207"/>
            <a:ext cx="5218350" cy="407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uckiest Guy"/>
              </a:rPr>
              <a:t>4. VẬN DỤNG</a:t>
            </a:r>
            <a:endParaRPr lang="en-US" sz="11711" b="1">
              <a:solidFill>
                <a:srgbClr val="F9EED2"/>
              </a:solidFill>
              <a:latin typeface="Luckiest Guy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743138" y="5039607"/>
            <a:ext cx="3810720" cy="3901246"/>
          </a:xfrm>
          <a:custGeom>
            <a:avLst/>
            <a:gdLst/>
            <a:ahLst/>
            <a:cxnLst/>
            <a:rect l="l" t="t" r="r" b="b"/>
            <a:pathLst>
              <a:path w="5716080" h="5851869">
                <a:moveTo>
                  <a:pt x="0" y="0"/>
                </a:moveTo>
                <a:lnTo>
                  <a:pt x="5716080" y="0"/>
                </a:lnTo>
                <a:lnTo>
                  <a:pt x="5716080" y="5851869"/>
                </a:lnTo>
                <a:lnTo>
                  <a:pt x="0" y="58518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42241" y="1016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66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7685036" y="-1903698"/>
            <a:ext cx="9013928" cy="9284008"/>
          </a:xfrm>
          <a:custGeom>
            <a:avLst/>
            <a:gdLst/>
            <a:ahLst/>
            <a:cxnLst/>
            <a:rect l="l" t="t" r="r" b="b"/>
            <a:pathLst>
              <a:path w="13520892" h="1392601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747665" y="685801"/>
            <a:ext cx="4758535" cy="2236511"/>
          </a:xfrm>
          <a:custGeom>
            <a:avLst/>
            <a:gdLst/>
            <a:ahLst/>
            <a:cxnLst/>
            <a:rect l="l" t="t" r="r" b="b"/>
            <a:pathLst>
              <a:path w="7137803" h="3354767">
                <a:moveTo>
                  <a:pt x="0" y="0"/>
                </a:moveTo>
                <a:lnTo>
                  <a:pt x="7137803" y="0"/>
                </a:lnTo>
                <a:lnTo>
                  <a:pt x="7137803" y="3354767"/>
                </a:lnTo>
                <a:lnTo>
                  <a:pt x="0" y="335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13290" y="4888081"/>
            <a:ext cx="4876800" cy="2011680"/>
          </a:xfrm>
          <a:custGeom>
            <a:avLst/>
            <a:gdLst/>
            <a:ahLst/>
            <a:cxnLst/>
            <a:rect l="l" t="t" r="r" b="b"/>
            <a:pathLst>
              <a:path w="7315200" h="3017520">
                <a:moveTo>
                  <a:pt x="0" y="0"/>
                </a:moveTo>
                <a:lnTo>
                  <a:pt x="7315200" y="0"/>
                </a:lnTo>
                <a:lnTo>
                  <a:pt x="7315200" y="3017520"/>
                </a:lnTo>
                <a:lnTo>
                  <a:pt x="0" y="3017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69021">
            <a:off x="8645191" y="2661091"/>
            <a:ext cx="3557159" cy="2342291"/>
          </a:xfrm>
          <a:custGeom>
            <a:avLst/>
            <a:gdLst/>
            <a:ahLst/>
            <a:cxnLst/>
            <a:rect l="l" t="t" r="r" b="b"/>
            <a:pathLst>
              <a:path w="5335738" h="3513436">
                <a:moveTo>
                  <a:pt x="0" y="0"/>
                </a:moveTo>
                <a:lnTo>
                  <a:pt x="5335738" y="0"/>
                </a:lnTo>
                <a:lnTo>
                  <a:pt x="5335738" y="3513436"/>
                </a:lnTo>
                <a:lnTo>
                  <a:pt x="0" y="3513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567348" flipH="1" flipV="1">
            <a:off x="6533701" y="4440854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8582">
            <a:off x="57810" y="274017"/>
            <a:ext cx="1669122" cy="1110725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846213" y="56768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091053">
            <a:off x="-390188" y="5160203"/>
            <a:ext cx="1310351" cy="1934097"/>
          </a:xfrm>
          <a:custGeom>
            <a:avLst/>
            <a:gdLst/>
            <a:ahLst/>
            <a:cxnLst/>
            <a:rect l="l" t="t" r="r" b="b"/>
            <a:pathLst>
              <a:path w="1965526" h="290114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071549">
            <a:off x="5948408" y="5532211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400360" y="334819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D7E31BE-99D2-7812-B7E2-41DA31BDB0CB}"/>
              </a:ext>
            </a:extLst>
          </p:cNvPr>
          <p:cNvSpPr/>
          <p:nvPr/>
        </p:nvSpPr>
        <p:spPr>
          <a:xfrm>
            <a:off x="934412" y="2187777"/>
            <a:ext cx="5516385" cy="2496387"/>
          </a:xfrm>
          <a:custGeom>
            <a:avLst/>
            <a:gdLst/>
            <a:ahLst/>
            <a:cxnLst/>
            <a:rect l="l" t="t" r="r" b="b"/>
            <a:pathLst>
              <a:path w="9753600" h="4327052">
                <a:moveTo>
                  <a:pt x="0" y="0"/>
                </a:moveTo>
                <a:lnTo>
                  <a:pt x="9753600" y="0"/>
                </a:lnTo>
                <a:lnTo>
                  <a:pt x="9753600" y="4327052"/>
                </a:lnTo>
                <a:lnTo>
                  <a:pt x="0" y="43270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/>
            <a:r>
              <a:rPr lang="vi-VN" sz="3600">
                <a:latin typeface="+mj-lt"/>
              </a:rPr>
              <a:t>(?) Qua bài học này em thấy gia đình mình đã lựa chọn những thực phẩm an toàn hay chưa? Vì sao? </a:t>
            </a:r>
            <a:endParaRPr lang="en-SG" sz="360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FC81FA-0C18-0A7A-E8B8-5648CA8DEC48}"/>
              </a:ext>
            </a:extLst>
          </p:cNvPr>
          <p:cNvSpPr txBox="1"/>
          <p:nvPr/>
        </p:nvSpPr>
        <p:spPr>
          <a:xfrm>
            <a:off x="3203179" y="6222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67113" y="-1212721"/>
            <a:ext cx="4200928" cy="2425441"/>
          </a:xfrm>
          <a:custGeom>
            <a:avLst/>
            <a:gdLst/>
            <a:ahLst/>
            <a:cxnLst/>
            <a:rect l="l" t="t" r="r" b="b"/>
            <a:pathLst>
              <a:path w="6301392" h="3638162">
                <a:moveTo>
                  <a:pt x="0" y="0"/>
                </a:moveTo>
                <a:lnTo>
                  <a:pt x="6301392" y="0"/>
                </a:lnTo>
                <a:lnTo>
                  <a:pt x="6301392" y="3638162"/>
                </a:lnTo>
                <a:lnTo>
                  <a:pt x="0" y="3638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610400" y="5609734"/>
            <a:ext cx="6246373" cy="3606396"/>
          </a:xfrm>
          <a:custGeom>
            <a:avLst/>
            <a:gdLst/>
            <a:ahLst/>
            <a:cxnLst/>
            <a:rect l="l" t="t" r="r" b="b"/>
            <a:pathLst>
              <a:path w="9369559" h="5409594">
                <a:moveTo>
                  <a:pt x="0" y="0"/>
                </a:moveTo>
                <a:lnTo>
                  <a:pt x="9369559" y="0"/>
                </a:lnTo>
                <a:lnTo>
                  <a:pt x="9369559" y="5409594"/>
                </a:lnTo>
                <a:lnTo>
                  <a:pt x="0" y="540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875336" y="1199643"/>
            <a:ext cx="6674871" cy="4020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Củng cố, dặn dò</a:t>
            </a:r>
            <a:endParaRPr lang="en-US" sz="11711" b="1">
              <a:solidFill>
                <a:srgbClr val="F9EED2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1743138" y="5039607"/>
            <a:ext cx="3810720" cy="3901246"/>
          </a:xfrm>
          <a:custGeom>
            <a:avLst/>
            <a:gdLst/>
            <a:ahLst/>
            <a:cxnLst/>
            <a:rect l="l" t="t" r="r" b="b"/>
            <a:pathLst>
              <a:path w="5716080" h="5851869">
                <a:moveTo>
                  <a:pt x="0" y="0"/>
                </a:moveTo>
                <a:lnTo>
                  <a:pt x="5716080" y="0"/>
                </a:lnTo>
                <a:lnTo>
                  <a:pt x="5716080" y="5851869"/>
                </a:lnTo>
                <a:lnTo>
                  <a:pt x="0" y="58518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0" y="-16928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</p:spTree>
    <p:extLst>
      <p:ext uri="{BB962C8B-B14F-4D97-AF65-F5344CB8AC3E}">
        <p14:creationId xmlns:p14="http://schemas.microsoft.com/office/powerpoint/2010/main" val="42672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30606">
            <a:off x="9339594" y="350365"/>
            <a:ext cx="5002673" cy="4496153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51719">
            <a:off x="-1618386" y="-2743200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59875" flipH="1">
            <a:off x="9115716" y="4502119"/>
            <a:ext cx="5377191" cy="4711763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53660" flipH="1">
            <a:off x="359991" y="39233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811980" y="6070600"/>
            <a:ext cx="3995047" cy="167065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21261" y="144283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8292226">
            <a:off x="5235438" y="-1313328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76B55B-BFDE-24BB-463B-9BFEEA37F7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5647" y="1822884"/>
            <a:ext cx="9545083" cy="4247716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0F55471E-8852-3BD2-F99C-CC78EEDAEBC3}"/>
              </a:ext>
            </a:extLst>
          </p:cNvPr>
          <p:cNvSpPr/>
          <p:nvPr/>
        </p:nvSpPr>
        <p:spPr>
          <a:xfrm rot="21169210">
            <a:off x="2450586" y="5571640"/>
            <a:ext cx="917369" cy="1195122"/>
          </a:xfrm>
          <a:custGeom>
            <a:avLst/>
            <a:gdLst/>
            <a:ahLst/>
            <a:cxnLst/>
            <a:rect l="l" t="t" r="r" b="b"/>
            <a:pathLst>
              <a:path w="1493753" h="2766209">
                <a:moveTo>
                  <a:pt x="0" y="0"/>
                </a:moveTo>
                <a:lnTo>
                  <a:pt x="1493753" y="0"/>
                </a:lnTo>
                <a:lnTo>
                  <a:pt x="1493753" y="2766209"/>
                </a:lnTo>
                <a:lnTo>
                  <a:pt x="0" y="27662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CA7E01B5-12AF-3570-2C15-467C48F80267}"/>
              </a:ext>
            </a:extLst>
          </p:cNvPr>
          <p:cNvSpPr/>
          <p:nvPr/>
        </p:nvSpPr>
        <p:spPr>
          <a:xfrm>
            <a:off x="4822424" y="5550062"/>
            <a:ext cx="1368292" cy="1307938"/>
          </a:xfrm>
          <a:custGeom>
            <a:avLst/>
            <a:gdLst/>
            <a:ahLst/>
            <a:cxnLst/>
            <a:rect l="l" t="t" r="r" b="b"/>
            <a:pathLst>
              <a:path w="3934974" h="3108630">
                <a:moveTo>
                  <a:pt x="0" y="0"/>
                </a:moveTo>
                <a:lnTo>
                  <a:pt x="3934975" y="0"/>
                </a:lnTo>
                <a:lnTo>
                  <a:pt x="3934975" y="3108630"/>
                </a:lnTo>
                <a:lnTo>
                  <a:pt x="0" y="31086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63906578-A637-D1CE-5C39-17D261D36974}"/>
              </a:ext>
            </a:extLst>
          </p:cNvPr>
          <p:cNvSpPr/>
          <p:nvPr/>
        </p:nvSpPr>
        <p:spPr>
          <a:xfrm rot="1853409">
            <a:off x="7270600" y="5732035"/>
            <a:ext cx="1395774" cy="995480"/>
          </a:xfrm>
          <a:custGeom>
            <a:avLst/>
            <a:gdLst/>
            <a:ahLst/>
            <a:cxnLst/>
            <a:rect l="l" t="t" r="r" b="b"/>
            <a:pathLst>
              <a:path w="2492598" h="1966037">
                <a:moveTo>
                  <a:pt x="0" y="0"/>
                </a:moveTo>
                <a:lnTo>
                  <a:pt x="2492598" y="0"/>
                </a:lnTo>
                <a:lnTo>
                  <a:pt x="2492598" y="1966037"/>
                </a:lnTo>
                <a:lnTo>
                  <a:pt x="0" y="19660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Câu 1: Thói quen nào sau đây có thể dẫn đến bệnh thừa cân béo phì?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19" y="1949346"/>
            <a:ext cx="4906799" cy="88917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Lười vận động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8627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Tập thể dục mỗi ngày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94260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Ăn đúng bữa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93111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Ăn rau, 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schemeClr val="tx1"/>
                </a:solidFill>
              </a:rPr>
              <a:t>Câu 2: Trẻ em bị bệnh có chiều cao, cân nặng lớn hơn so với chiều cao và cân nặng chuẩn của độ tuổi là dấu hiệu chính của bệnh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12415"/>
            <a:ext cx="4906798" cy="10433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Bệnh về tim.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0022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Bệnh thừa cân, béo phì.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305351"/>
            <a:ext cx="4906798" cy="9144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Bệnh suy dinh dưỡng.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52178" y="3287634"/>
            <a:ext cx="4906798" cy="9321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Bệnh thiếu máu, thiếu sắt.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10" y="195417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1464" y="330787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244" y="335068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Câu 3: Để tránh mắc bệnh thừa cân béo phì em cần làm gì?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9539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Chơi thể thao.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40376"/>
            <a:ext cx="4906798" cy="9629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Có chế độ ăn uống cân bằng.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11798"/>
            <a:ext cx="4906798" cy="9539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Cả A và 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40108"/>
            <a:ext cx="4906798" cy="9145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Ăn thức ăn nhiều dầu mỡ.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95" y="3059441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05944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Thực phẩm nào sau đây tốt cho sức khỏe?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Rau, củ, 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Đồ uống có ga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 gói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Đồ ăn nhiều dầu mỡ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5: Để giảm cân em cần hạn chế ăn, uống loại thực phẩm nào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Rau, 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20" y="2915211"/>
            <a:ext cx="4906798" cy="9855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 Bánh, kẹo ngọt, nước uống có ga, đồ ăn nhanh.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74984" y="2916881"/>
            <a:ext cx="5184380" cy="9855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D. Cả B và 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74984" y="1967824"/>
            <a:ext cx="518438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Đồ ăn ít(không) đường.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77246" y="295024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040" y="200859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3076776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83457">
            <a:off x="1683341" y="5562885"/>
            <a:ext cx="1527419" cy="2305539"/>
          </a:xfrm>
          <a:custGeom>
            <a:avLst/>
            <a:gdLst/>
            <a:ahLst/>
            <a:cxnLst/>
            <a:rect l="l" t="t" r="r" b="b"/>
            <a:pathLst>
              <a:path w="2291129" h="3458308">
                <a:moveTo>
                  <a:pt x="0" y="0"/>
                </a:moveTo>
                <a:lnTo>
                  <a:pt x="2291129" y="0"/>
                </a:lnTo>
                <a:lnTo>
                  <a:pt x="2291129" y="3458307"/>
                </a:lnTo>
                <a:lnTo>
                  <a:pt x="0" y="3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2092435">
            <a:off x="3927623" y="5612991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Hình chữ nhật: Góc Tròn 29">
            <a:extLst>
              <a:ext uri="{FF2B5EF4-FFF2-40B4-BE49-F238E27FC236}">
                <a16:creationId xmlns:a16="http://schemas.microsoft.com/office/drawing/2014/main" id="{9ECAD972-91F1-BEA3-EB50-314DE7B39497}"/>
              </a:ext>
            </a:extLst>
          </p:cNvPr>
          <p:cNvSpPr/>
          <p:nvPr/>
        </p:nvSpPr>
        <p:spPr>
          <a:xfrm>
            <a:off x="511365" y="504825"/>
            <a:ext cx="9212237" cy="13239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một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số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lí</a:t>
            </a:r>
            <a:r>
              <a:rPr lang="en-US" sz="4000" dirty="0">
                <a:solidFill>
                  <a:srgbClr val="002060"/>
                </a:solidFill>
              </a:rPr>
              <a:t> do </a:t>
            </a:r>
            <a:r>
              <a:rPr lang="en-US" sz="4000" dirty="0" err="1">
                <a:solidFill>
                  <a:srgbClr val="002060"/>
                </a:solidFill>
              </a:rPr>
              <a:t>khiến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chúng</a:t>
            </a:r>
            <a:r>
              <a:rPr lang="en-US" sz="4000" dirty="0">
                <a:solidFill>
                  <a:srgbClr val="002060"/>
                </a:solidFill>
              </a:rPr>
              <a:t> ta </a:t>
            </a:r>
            <a:r>
              <a:rPr lang="en-US" sz="4000" dirty="0" err="1">
                <a:solidFill>
                  <a:srgbClr val="002060"/>
                </a:solidFill>
              </a:rPr>
              <a:t>có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đau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bụng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tiêu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chảy</a:t>
            </a:r>
            <a:r>
              <a:rPr lang="en-US" sz="4000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82" name="Hình ảnh 8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F2995A79-EBB4-C41E-9A21-DD4F6171D3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8848604" y="3703869"/>
            <a:ext cx="4401399" cy="33284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373BBA3-D628-6451-0C42-FB9D49CDD8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95275" y="1373198"/>
            <a:ext cx="13650940" cy="448041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89BD863-9364-4CDE-BAC7-C6A071C230E7}"/>
              </a:ext>
            </a:extLst>
          </p:cNvPr>
          <p:cNvSpPr txBox="1"/>
          <p:nvPr/>
        </p:nvSpPr>
        <p:spPr>
          <a:xfrm>
            <a:off x="996371" y="2727957"/>
            <a:ext cx="6362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0000"/>
                </a:solidFill>
                <a:effectLst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lí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do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khiến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đau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bụng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err="1">
                <a:solidFill>
                  <a:srgbClr val="FF0000"/>
                </a:solidFill>
                <a:effectLst/>
              </a:rPr>
              <a:t>chảy</a:t>
            </a:r>
            <a:r>
              <a:rPr lang="en-US" sz="3200" b="1" i="1">
                <a:solidFill>
                  <a:srgbClr val="FF0000"/>
                </a:solidFill>
                <a:effectLst/>
              </a:rPr>
              <a:t>:</a:t>
            </a:r>
            <a:r>
              <a:rPr lang="vi-VN" sz="3200" b="1" i="1">
                <a:solidFill>
                  <a:srgbClr val="FF0000"/>
                </a:solidFill>
                <a:effectLst/>
              </a:rPr>
              <a:t> ăn phải đồ ăn hỏng,</a:t>
            </a:r>
            <a:r>
              <a:rPr lang="en-US" sz="3200" b="1" i="1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chứng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khó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căng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thẳng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ngộ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độc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phẩm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83457">
            <a:off x="1683341" y="5562885"/>
            <a:ext cx="1527419" cy="2305539"/>
          </a:xfrm>
          <a:custGeom>
            <a:avLst/>
            <a:gdLst/>
            <a:ahLst/>
            <a:cxnLst/>
            <a:rect l="l" t="t" r="r" b="b"/>
            <a:pathLst>
              <a:path w="2291129" h="3458308">
                <a:moveTo>
                  <a:pt x="0" y="0"/>
                </a:moveTo>
                <a:lnTo>
                  <a:pt x="2291129" y="0"/>
                </a:lnTo>
                <a:lnTo>
                  <a:pt x="2291129" y="3458307"/>
                </a:lnTo>
                <a:lnTo>
                  <a:pt x="0" y="3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2092435">
            <a:off x="3927623" y="5612991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1" name="Hình chữ nhật: Góc Tròn 29">
            <a:extLst>
              <a:ext uri="{FF2B5EF4-FFF2-40B4-BE49-F238E27FC236}">
                <a16:creationId xmlns:a16="http://schemas.microsoft.com/office/drawing/2014/main" id="{9ECAD972-91F1-BEA3-EB50-314DE7B39497}"/>
              </a:ext>
            </a:extLst>
          </p:cNvPr>
          <p:cNvSpPr/>
          <p:nvPr/>
        </p:nvSpPr>
        <p:spPr>
          <a:xfrm>
            <a:off x="511365" y="504825"/>
            <a:ext cx="9212237" cy="13239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rgbClr val="002060"/>
                </a:solidFill>
              </a:rPr>
              <a:t>Thực phẩm chúng ta ăn uống hàng ngày cần đảm bảo những yêu cầu gì?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2" name="Hình ảnh 8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F2995A79-EBB4-C41E-9A21-DD4F6171D3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8379728" y="3529526"/>
            <a:ext cx="4401399" cy="332847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373BBA3-D628-6451-0C42-FB9D49CDD8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238125" y="1404327"/>
            <a:ext cx="13650940" cy="394872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89BD863-9364-4CDE-BAC7-C6A071C230E7}"/>
              </a:ext>
            </a:extLst>
          </p:cNvPr>
          <p:cNvSpPr txBox="1"/>
          <p:nvPr/>
        </p:nvSpPr>
        <p:spPr>
          <a:xfrm>
            <a:off x="1114425" y="2533650"/>
            <a:ext cx="6362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phẩm hằng ngày cần đảm bảo các yêu cầu: thực phẩm an toàn được nuôi trồng, chế biến và bảo quản hợp vệ sinh; có tem nhãn ghi nguồn gốc rõ ràng,....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898</Words>
  <Application>Microsoft Office PowerPoint</Application>
  <PresentationFormat>Widescreen</PresentationFormat>
  <Paragraphs>91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Leelawadee UI</vt:lpstr>
      <vt:lpstr>Luckiest Guy</vt:lpstr>
      <vt:lpstr>Tahoma</vt:lpstr>
      <vt:lpstr>Times New Roman</vt:lpstr>
      <vt:lpstr>Waffle Soft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 SHOP</dc:creator>
  <cp:lastModifiedBy>Pham Dung</cp:lastModifiedBy>
  <cp:revision>13</cp:revision>
  <dcterms:created xsi:type="dcterms:W3CDTF">2024-03-12T16:45:11Z</dcterms:created>
  <dcterms:modified xsi:type="dcterms:W3CDTF">2025-03-30T14:58:27Z</dcterms:modified>
</cp:coreProperties>
</file>