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Bogart" panose="020B0604020202020204" charset="0"/>
      <p:regular r:id="rId14"/>
    </p:embeddedFont>
    <p:embeddedFont>
      <p:font typeface="Bogart Bold" panose="020B0604020202020204" charset="0"/>
      <p:regular r:id="rId15"/>
    </p:embeddedFont>
    <p:embeddedFont>
      <p:font typeface="Bogart Heavy" panose="020B0604020202020204" charset="0"/>
      <p:regular r:id="rId16"/>
    </p:embeddedFont>
    <p:embeddedFont>
      <p:font typeface="Calistoga" panose="020B0604020202020204" charset="0"/>
      <p:regular r:id="rId17"/>
    </p:embeddedFont>
    <p:embeddedFont>
      <p:font typeface="Dancing Script Bold" panose="020B0604020202020204" charset="0"/>
      <p:regular r:id="rId18"/>
    </p:embeddedFont>
    <p:embeddedFont>
      <p:font typeface="DejaVu Serif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21" Type="http://schemas.openxmlformats.org/officeDocument/2006/relationships/image" Target="../media/image57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9.svg"/><Relationship Id="rId3" Type="http://schemas.openxmlformats.org/officeDocument/2006/relationships/image" Target="../media/image2.svg"/><Relationship Id="rId21" Type="http://schemas.openxmlformats.org/officeDocument/2006/relationships/image" Target="../media/image6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4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21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37.svg"/><Relationship Id="rId3" Type="http://schemas.openxmlformats.org/officeDocument/2006/relationships/image" Target="../media/image2.svg"/><Relationship Id="rId21" Type="http://schemas.openxmlformats.org/officeDocument/2006/relationships/image" Target="../media/image39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.svg"/><Relationship Id="rId21" Type="http://schemas.openxmlformats.org/officeDocument/2006/relationships/image" Target="../media/image44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5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47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46.svg"/><Relationship Id="rId10" Type="http://schemas.openxmlformats.org/officeDocument/2006/relationships/image" Target="../media/image9.png"/><Relationship Id="rId19" Type="http://schemas.openxmlformats.org/officeDocument/2006/relationships/image" Target="../media/image4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45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1.png"/><Relationship Id="rId3" Type="http://schemas.openxmlformats.org/officeDocument/2006/relationships/image" Target="../media/image2.svg"/><Relationship Id="rId21" Type="http://schemas.openxmlformats.org/officeDocument/2006/relationships/image" Target="../media/image5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21" Type="http://schemas.openxmlformats.org/officeDocument/2006/relationships/image" Target="../media/image54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21" Type="http://schemas.openxmlformats.org/officeDocument/2006/relationships/image" Target="../media/image56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505315"/>
            <a:ext cx="912409" cy="683166"/>
          </a:xfrm>
          <a:custGeom>
            <a:avLst/>
            <a:gdLst/>
            <a:ahLst/>
            <a:cxnLst/>
            <a:rect l="l" t="t" r="r" b="b"/>
            <a:pathLst>
              <a:path w="912409" h="683166">
                <a:moveTo>
                  <a:pt x="0" y="0"/>
                </a:moveTo>
                <a:lnTo>
                  <a:pt x="912409" y="0"/>
                </a:lnTo>
                <a:lnTo>
                  <a:pt x="912409" y="683166"/>
                </a:lnTo>
                <a:lnTo>
                  <a:pt x="0" y="683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59300" y="0"/>
            <a:ext cx="1259484" cy="1250038"/>
          </a:xfrm>
          <a:custGeom>
            <a:avLst/>
            <a:gdLst/>
            <a:ahLst/>
            <a:cxnLst/>
            <a:rect l="l" t="t" r="r" b="b"/>
            <a:pathLst>
              <a:path w="1259484" h="1250038">
                <a:moveTo>
                  <a:pt x="0" y="0"/>
                </a:moveTo>
                <a:lnTo>
                  <a:pt x="1259484" y="0"/>
                </a:lnTo>
                <a:lnTo>
                  <a:pt x="1259484" y="1250038"/>
                </a:lnTo>
                <a:lnTo>
                  <a:pt x="0" y="12500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45" y="-158254"/>
            <a:ext cx="3414815" cy="1566546"/>
          </a:xfrm>
          <a:custGeom>
            <a:avLst/>
            <a:gdLst/>
            <a:ahLst/>
            <a:cxnLst/>
            <a:rect l="l" t="t" r="r" b="b"/>
            <a:pathLst>
              <a:path w="3414815" h="1566546">
                <a:moveTo>
                  <a:pt x="3414815" y="0"/>
                </a:moveTo>
                <a:lnTo>
                  <a:pt x="0" y="0"/>
                </a:lnTo>
                <a:lnTo>
                  <a:pt x="0" y="1566546"/>
                </a:lnTo>
                <a:lnTo>
                  <a:pt x="3414815" y="1566546"/>
                </a:lnTo>
                <a:lnTo>
                  <a:pt x="341481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12153" y="3645275"/>
            <a:ext cx="15547147" cy="113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4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6" name="Freeform 16"/>
          <p:cNvSpPr/>
          <p:nvPr/>
        </p:nvSpPr>
        <p:spPr>
          <a:xfrm>
            <a:off x="7106037" y="5113397"/>
            <a:ext cx="4075926" cy="3205238"/>
          </a:xfrm>
          <a:custGeom>
            <a:avLst/>
            <a:gdLst/>
            <a:ahLst/>
            <a:cxnLst/>
            <a:rect l="l" t="t" r="r" b="b"/>
            <a:pathLst>
              <a:path w="4075926" h="3205238">
                <a:moveTo>
                  <a:pt x="0" y="0"/>
                </a:moveTo>
                <a:lnTo>
                  <a:pt x="4075926" y="0"/>
                </a:lnTo>
                <a:lnTo>
                  <a:pt x="4075926" y="3205239"/>
                </a:lnTo>
                <a:lnTo>
                  <a:pt x="0" y="32052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7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492DE-3AB6-FCD7-3991-FA0CB336A27A}"/>
              </a:ext>
            </a:extLst>
          </p:cNvPr>
          <p:cNvSpPr txBox="1"/>
          <p:nvPr/>
        </p:nvSpPr>
        <p:spPr>
          <a:xfrm>
            <a:off x="4629040" y="413173"/>
            <a:ext cx="92619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3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76624-5A4F-5B23-CD75-7F7C5BC589F1}"/>
              </a:ext>
            </a:extLst>
          </p:cNvPr>
          <p:cNvSpPr txBox="1"/>
          <p:nvPr/>
        </p:nvSpPr>
        <p:spPr>
          <a:xfrm>
            <a:off x="6212033" y="264543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269031" y="2916670"/>
            <a:ext cx="9714646" cy="1310548"/>
            <a:chOff x="0" y="0"/>
            <a:chExt cx="12952861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952861" cy="1747397"/>
              <a:chOff x="0" y="0"/>
              <a:chExt cx="2558590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58590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558590" h="345165">
                    <a:moveTo>
                      <a:pt x="40644" y="0"/>
                    </a:moveTo>
                    <a:lnTo>
                      <a:pt x="2517946" y="0"/>
                    </a:lnTo>
                    <a:cubicBezTo>
                      <a:pt x="2528725" y="0"/>
                      <a:pt x="2539063" y="4282"/>
                      <a:pt x="2546685" y="11904"/>
                    </a:cubicBezTo>
                    <a:cubicBezTo>
                      <a:pt x="2554308" y="19526"/>
                      <a:pt x="2558590" y="29864"/>
                      <a:pt x="2558590" y="40644"/>
                    </a:cubicBezTo>
                    <a:lnTo>
                      <a:pt x="2558590" y="304521"/>
                    </a:lnTo>
                    <a:cubicBezTo>
                      <a:pt x="2558590" y="326968"/>
                      <a:pt x="2540393" y="345165"/>
                      <a:pt x="2517946" y="345165"/>
                    </a:cubicBezTo>
                    <a:lnTo>
                      <a:pt x="40644" y="345165"/>
                    </a:lnTo>
                    <a:cubicBezTo>
                      <a:pt x="18197" y="345165"/>
                      <a:pt x="0" y="326968"/>
                      <a:pt x="0" y="304521"/>
                    </a:cubicBezTo>
                    <a:lnTo>
                      <a:pt x="0" y="40644"/>
                    </a:lnTo>
                    <a:cubicBezTo>
                      <a:pt x="0" y="18197"/>
                      <a:pt x="18197" y="0"/>
                      <a:pt x="40644" y="0"/>
                    </a:cubicBezTo>
                    <a:close/>
                  </a:path>
                </a:pathLst>
              </a:custGeom>
              <a:solidFill>
                <a:srgbClr val="F38D6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558590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70258" y="214985"/>
              <a:ext cx="12464692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Dùng 4 bộ vít ngắn và đai ốc để hoàn thiện rô-bốt</a:t>
              </a:r>
            </a:p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Kiểm tra và điều chỉnh lại sản phẩm (nếu cần).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5935" y="2526410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49441" y="4484393"/>
            <a:ext cx="6065802" cy="4459474"/>
          </a:xfrm>
          <a:custGeom>
            <a:avLst/>
            <a:gdLst/>
            <a:ahLst/>
            <a:cxnLst/>
            <a:rect l="l" t="t" r="r" b="b"/>
            <a:pathLst>
              <a:path w="6065802" h="4459474">
                <a:moveTo>
                  <a:pt x="0" y="0"/>
                </a:moveTo>
                <a:lnTo>
                  <a:pt x="6065803" y="0"/>
                </a:lnTo>
                <a:lnTo>
                  <a:pt x="6065803" y="4459474"/>
                </a:lnTo>
                <a:lnTo>
                  <a:pt x="0" y="44594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228260" y="4412345"/>
            <a:ext cx="5590064" cy="4745731"/>
          </a:xfrm>
          <a:custGeom>
            <a:avLst/>
            <a:gdLst/>
            <a:ahLst/>
            <a:cxnLst/>
            <a:rect l="l" t="t" r="r" b="b"/>
            <a:pathLst>
              <a:path w="5590064" h="4745731">
                <a:moveTo>
                  <a:pt x="0" y="0"/>
                </a:moveTo>
                <a:lnTo>
                  <a:pt x="5590064" y="0"/>
                </a:lnTo>
                <a:lnTo>
                  <a:pt x="5590064" y="4745732"/>
                </a:lnTo>
                <a:lnTo>
                  <a:pt x="0" y="47457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8" y="946872"/>
            <a:ext cx="3179691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39590" y="8967577"/>
            <a:ext cx="9608820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5. Các bộ phận và mô hình rô-bốt hoàn thiện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655" y="962025"/>
            <a:ext cx="532854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4. GIỚI THIỆU SẢN PHẨM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58779" y="1829491"/>
            <a:ext cx="12521329" cy="1841949"/>
            <a:chOff x="0" y="0"/>
            <a:chExt cx="3297799" cy="4851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97799" cy="485122"/>
            </a:xfrm>
            <a:custGeom>
              <a:avLst/>
              <a:gdLst/>
              <a:ahLst/>
              <a:cxnLst/>
              <a:rect l="l" t="t" r="r" b="b"/>
              <a:pathLst>
                <a:path w="3297799" h="485122">
                  <a:moveTo>
                    <a:pt x="31533" y="0"/>
                  </a:moveTo>
                  <a:lnTo>
                    <a:pt x="3266265" y="0"/>
                  </a:lnTo>
                  <a:cubicBezTo>
                    <a:pt x="3274629" y="0"/>
                    <a:pt x="3282649" y="3322"/>
                    <a:pt x="3288563" y="9236"/>
                  </a:cubicBezTo>
                  <a:cubicBezTo>
                    <a:pt x="3294476" y="15149"/>
                    <a:pt x="3297799" y="23170"/>
                    <a:pt x="3297799" y="31533"/>
                  </a:cubicBezTo>
                  <a:lnTo>
                    <a:pt x="3297799" y="453589"/>
                  </a:lnTo>
                  <a:cubicBezTo>
                    <a:pt x="3297799" y="461952"/>
                    <a:pt x="3294476" y="469973"/>
                    <a:pt x="3288563" y="475887"/>
                  </a:cubicBezTo>
                  <a:cubicBezTo>
                    <a:pt x="3282649" y="481800"/>
                    <a:pt x="3274629" y="485122"/>
                    <a:pt x="3266265" y="485122"/>
                  </a:cubicBezTo>
                  <a:lnTo>
                    <a:pt x="31533" y="485122"/>
                  </a:lnTo>
                  <a:cubicBezTo>
                    <a:pt x="23170" y="485122"/>
                    <a:pt x="15149" y="481800"/>
                    <a:pt x="9236" y="475887"/>
                  </a:cubicBezTo>
                  <a:cubicBezTo>
                    <a:pt x="3322" y="469973"/>
                    <a:pt x="0" y="461952"/>
                    <a:pt x="0" y="453589"/>
                  </a:cubicBezTo>
                  <a:lnTo>
                    <a:pt x="0" y="31533"/>
                  </a:lnTo>
                  <a:cubicBezTo>
                    <a:pt x="0" y="23170"/>
                    <a:pt x="3322" y="15149"/>
                    <a:pt x="9236" y="9236"/>
                  </a:cubicBezTo>
                  <a:cubicBezTo>
                    <a:pt x="15149" y="3322"/>
                    <a:pt x="23170" y="0"/>
                    <a:pt x="31533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3297799" cy="54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862318" y="3775794"/>
          <a:ext cx="15723601" cy="5467350"/>
        </p:xfrm>
        <a:graphic>
          <a:graphicData uri="http://schemas.openxmlformats.org/drawingml/2006/table">
            <a:tbl>
              <a:tblPr/>
              <a:tblGrid>
                <a:gridCol w="729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3470">
                <a:tc gridSpan="4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Yêu cầu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Đủ các bộ phận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Mối ghép đúng vị trí và chắc chắn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Chân rô-bốt chuyển động được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Freeform 17"/>
          <p:cNvSpPr/>
          <p:nvPr/>
        </p:nvSpPr>
        <p:spPr>
          <a:xfrm>
            <a:off x="8724119" y="4991843"/>
            <a:ext cx="1400872" cy="886052"/>
          </a:xfrm>
          <a:custGeom>
            <a:avLst/>
            <a:gdLst/>
            <a:ahLst/>
            <a:cxnLst/>
            <a:rect l="l" t="t" r="r" b="b"/>
            <a:pathLst>
              <a:path w="1400872" h="886052">
                <a:moveTo>
                  <a:pt x="0" y="0"/>
                </a:moveTo>
                <a:lnTo>
                  <a:pt x="1400872" y="0"/>
                </a:lnTo>
                <a:lnTo>
                  <a:pt x="140087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807349" y="4991843"/>
            <a:ext cx="886052" cy="886052"/>
          </a:xfrm>
          <a:custGeom>
            <a:avLst/>
            <a:gdLst/>
            <a:ahLst/>
            <a:cxnLst/>
            <a:rect l="l" t="t" r="r" b="b"/>
            <a:pathLst>
              <a:path w="886052" h="886052">
                <a:moveTo>
                  <a:pt x="0" y="0"/>
                </a:moveTo>
                <a:lnTo>
                  <a:pt x="886052" y="0"/>
                </a:lnTo>
                <a:lnTo>
                  <a:pt x="88605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967418" y="4991843"/>
            <a:ext cx="945122" cy="886052"/>
          </a:xfrm>
          <a:custGeom>
            <a:avLst/>
            <a:gdLst/>
            <a:ahLst/>
            <a:cxnLst/>
            <a:rect l="l" t="t" r="r" b="b"/>
            <a:pathLst>
              <a:path w="945122" h="886052">
                <a:moveTo>
                  <a:pt x="0" y="0"/>
                </a:moveTo>
                <a:lnTo>
                  <a:pt x="945121" y="0"/>
                </a:lnTo>
                <a:lnTo>
                  <a:pt x="945121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1829491"/>
            <a:ext cx="11901422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Trưng bày sản phẩm</a:t>
            </a:r>
          </a:p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Em và các bạn hãy đánh giá sản phẩm vừa làm được theo các yêu cầu dưới đây.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630104" y="609076"/>
            <a:ext cx="3894240" cy="3062363"/>
          </a:xfrm>
          <a:custGeom>
            <a:avLst/>
            <a:gdLst/>
            <a:ahLst/>
            <a:cxnLst/>
            <a:rect l="l" t="t" r="r" b="b"/>
            <a:pathLst>
              <a:path w="3894240" h="3062363">
                <a:moveTo>
                  <a:pt x="0" y="0"/>
                </a:moveTo>
                <a:lnTo>
                  <a:pt x="3894239" y="0"/>
                </a:lnTo>
                <a:lnTo>
                  <a:pt x="3894239" y="3062364"/>
                </a:lnTo>
                <a:lnTo>
                  <a:pt x="0" y="30623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b="-79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505315"/>
            <a:ext cx="912409" cy="683166"/>
          </a:xfrm>
          <a:custGeom>
            <a:avLst/>
            <a:gdLst/>
            <a:ahLst/>
            <a:cxnLst/>
            <a:rect l="l" t="t" r="r" b="b"/>
            <a:pathLst>
              <a:path w="912409" h="683166">
                <a:moveTo>
                  <a:pt x="0" y="0"/>
                </a:moveTo>
                <a:lnTo>
                  <a:pt x="912409" y="0"/>
                </a:lnTo>
                <a:lnTo>
                  <a:pt x="912409" y="683166"/>
                </a:lnTo>
                <a:lnTo>
                  <a:pt x="0" y="683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01710" y="-16628"/>
            <a:ext cx="2106455" cy="2090656"/>
          </a:xfrm>
          <a:custGeom>
            <a:avLst/>
            <a:gdLst/>
            <a:ahLst/>
            <a:cxnLst/>
            <a:rect l="l" t="t" r="r" b="b"/>
            <a:pathLst>
              <a:path w="2106455" h="2090656">
                <a:moveTo>
                  <a:pt x="0" y="0"/>
                </a:moveTo>
                <a:lnTo>
                  <a:pt x="2106454" y="0"/>
                </a:lnTo>
                <a:lnTo>
                  <a:pt x="2106454" y="2090656"/>
                </a:lnTo>
                <a:lnTo>
                  <a:pt x="0" y="2090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59527" y="-124464"/>
            <a:ext cx="4168089" cy="1912111"/>
          </a:xfrm>
          <a:custGeom>
            <a:avLst/>
            <a:gdLst/>
            <a:ahLst/>
            <a:cxnLst/>
            <a:rect l="l" t="t" r="r" b="b"/>
            <a:pathLst>
              <a:path w="4168089" h="1912111">
                <a:moveTo>
                  <a:pt x="4168089" y="0"/>
                </a:moveTo>
                <a:lnTo>
                  <a:pt x="0" y="0"/>
                </a:lnTo>
                <a:lnTo>
                  <a:pt x="0" y="1912111"/>
                </a:lnTo>
                <a:lnTo>
                  <a:pt x="4168089" y="1912111"/>
                </a:lnTo>
                <a:lnTo>
                  <a:pt x="41680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12153" y="2211583"/>
            <a:ext cx="1554714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Tiết học đến đây là kết thúc</a:t>
            </a:r>
          </a:p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Hẹn gặp lại các em ở tiết học sau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107" y="6799226"/>
            <a:ext cx="7493786" cy="198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Giáo viên: Danh Hạnh</a:t>
            </a:r>
          </a:p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TP Hà Tiên - Kiên Giang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59300" y="0"/>
            <a:ext cx="1153116" cy="1144468"/>
          </a:xfrm>
          <a:custGeom>
            <a:avLst/>
            <a:gdLst/>
            <a:ahLst/>
            <a:cxnLst/>
            <a:rect l="l" t="t" r="r" b="b"/>
            <a:pathLst>
              <a:path w="1153116" h="1144468">
                <a:moveTo>
                  <a:pt x="0" y="0"/>
                </a:moveTo>
                <a:lnTo>
                  <a:pt x="1153116" y="0"/>
                </a:lnTo>
                <a:lnTo>
                  <a:pt x="1153116" y="1144468"/>
                </a:lnTo>
                <a:lnTo>
                  <a:pt x="0" y="1144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46" y="0"/>
            <a:ext cx="2494753" cy="1144468"/>
          </a:xfrm>
          <a:custGeom>
            <a:avLst/>
            <a:gdLst/>
            <a:ahLst/>
            <a:cxnLst/>
            <a:rect l="l" t="t" r="r" b="b"/>
            <a:pathLst>
              <a:path w="2494753" h="1144468">
                <a:moveTo>
                  <a:pt x="2494753" y="0"/>
                </a:moveTo>
                <a:lnTo>
                  <a:pt x="0" y="0"/>
                </a:lnTo>
                <a:lnTo>
                  <a:pt x="0" y="1144468"/>
                </a:lnTo>
                <a:lnTo>
                  <a:pt x="2494753" y="1144468"/>
                </a:lnTo>
                <a:lnTo>
                  <a:pt x="249475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64871" y="2110274"/>
            <a:ext cx="3864975" cy="3647570"/>
            <a:chOff x="0" y="0"/>
            <a:chExt cx="5153300" cy="48634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53300" cy="4863427"/>
            </a:xfrm>
            <a:custGeom>
              <a:avLst/>
              <a:gdLst/>
              <a:ahLst/>
              <a:cxnLst/>
              <a:rect l="l" t="t" r="r" b="b"/>
              <a:pathLst>
                <a:path w="5153300" h="4863427">
                  <a:moveTo>
                    <a:pt x="0" y="0"/>
                  </a:moveTo>
                  <a:lnTo>
                    <a:pt x="5153300" y="0"/>
                  </a:lnTo>
                  <a:lnTo>
                    <a:pt x="5153300" y="4863427"/>
                  </a:lnTo>
                  <a:lnTo>
                    <a:pt x="0" y="486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00874" y="693573"/>
              <a:ext cx="3468529" cy="89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9"/>
                </a:lnSpc>
                <a:spcBef>
                  <a:spcPct val="0"/>
                </a:spcBef>
              </a:pPr>
              <a:r>
                <a:rPr lang="en-US" sz="4099">
                  <a:solidFill>
                    <a:srgbClr val="056528"/>
                  </a:solidFill>
                  <a:latin typeface="DejaVu Serif Bold"/>
                </a:rPr>
                <a:t>Mục tiêu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677327" y="2110274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5"/>
                </a:lnTo>
                <a:lnTo>
                  <a:pt x="0" y="17545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677327" y="4277713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4"/>
                </a:lnTo>
                <a:lnTo>
                  <a:pt x="0" y="1754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58471" y="2516455"/>
            <a:ext cx="641896" cy="942232"/>
          </a:xfrm>
          <a:custGeom>
            <a:avLst/>
            <a:gdLst/>
            <a:ahLst/>
            <a:cxnLst/>
            <a:rect l="l" t="t" r="r" b="b"/>
            <a:pathLst>
              <a:path w="641896" h="942232">
                <a:moveTo>
                  <a:pt x="0" y="0"/>
                </a:moveTo>
                <a:lnTo>
                  <a:pt x="641896" y="0"/>
                </a:lnTo>
                <a:lnTo>
                  <a:pt x="641896" y="942233"/>
                </a:lnTo>
                <a:lnTo>
                  <a:pt x="0" y="9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12035" y="4607819"/>
            <a:ext cx="734769" cy="1033067"/>
          </a:xfrm>
          <a:custGeom>
            <a:avLst/>
            <a:gdLst/>
            <a:ahLst/>
            <a:cxnLst/>
            <a:rect l="l" t="t" r="r" b="b"/>
            <a:pathLst>
              <a:path w="734769" h="1033067">
                <a:moveTo>
                  <a:pt x="0" y="0"/>
                </a:moveTo>
                <a:lnTo>
                  <a:pt x="734769" y="0"/>
                </a:lnTo>
                <a:lnTo>
                  <a:pt x="734769" y="1033067"/>
                </a:lnTo>
                <a:lnTo>
                  <a:pt x="0" y="103306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89980" y="6998114"/>
            <a:ext cx="4108041" cy="3009140"/>
          </a:xfrm>
          <a:custGeom>
            <a:avLst/>
            <a:gdLst/>
            <a:ahLst/>
            <a:cxnLst/>
            <a:rect l="l" t="t" r="r" b="b"/>
            <a:pathLst>
              <a:path w="4108041" h="3009140">
                <a:moveTo>
                  <a:pt x="0" y="0"/>
                </a:moveTo>
                <a:lnTo>
                  <a:pt x="4108040" y="0"/>
                </a:lnTo>
                <a:lnTo>
                  <a:pt x="4108040" y="3009139"/>
                </a:lnTo>
                <a:lnTo>
                  <a:pt x="0" y="30091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8005" y="2235370"/>
            <a:ext cx="6454587" cy="147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6"/>
              </a:lnSpc>
              <a:spcBef>
                <a:spcPct val="0"/>
              </a:spcBef>
            </a:pPr>
            <a:r>
              <a:rPr lang="en-US" sz="3043">
                <a:solidFill>
                  <a:srgbClr val="000000"/>
                </a:solidFill>
                <a:latin typeface="DejaVu Serif Bold"/>
              </a:rPr>
              <a:t>Lựa chọn được các chi tiết, dụng cụ cần thiết để lắp ghép mô hình robot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8005" y="4640934"/>
            <a:ext cx="6291756" cy="107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16"/>
              </a:lnSpc>
              <a:spcBef>
                <a:spcPct val="0"/>
              </a:spcBef>
            </a:pPr>
            <a:r>
              <a:rPr lang="en-US" sz="3243" u="none" strike="noStrike">
                <a:solidFill>
                  <a:srgbClr val="000000"/>
                </a:solidFill>
                <a:latin typeface="DejaVu Serif Bold"/>
              </a:rPr>
              <a:t>Lắp ghép được mô hình robot theo hướng dẫn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589008" y="654049"/>
            <a:ext cx="879383" cy="974386"/>
          </a:xfrm>
          <a:custGeom>
            <a:avLst/>
            <a:gdLst/>
            <a:ahLst/>
            <a:cxnLst/>
            <a:rect l="l" t="t" r="r" b="b"/>
            <a:pathLst>
              <a:path w="879383" h="974386">
                <a:moveTo>
                  <a:pt x="0" y="0"/>
                </a:moveTo>
                <a:lnTo>
                  <a:pt x="879384" y="0"/>
                </a:lnTo>
                <a:lnTo>
                  <a:pt x="879384" y="974386"/>
                </a:lnTo>
                <a:lnTo>
                  <a:pt x="0" y="974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311244" y="1916793"/>
            <a:ext cx="8636785" cy="5110550"/>
          </a:xfrm>
          <a:custGeom>
            <a:avLst/>
            <a:gdLst/>
            <a:ahLst/>
            <a:cxnLst/>
            <a:rect l="l" t="t" r="r" b="b"/>
            <a:pathLst>
              <a:path w="8636785" h="5110550">
                <a:moveTo>
                  <a:pt x="0" y="0"/>
                </a:moveTo>
                <a:lnTo>
                  <a:pt x="8636784" y="0"/>
                </a:lnTo>
                <a:lnTo>
                  <a:pt x="8636784" y="5110550"/>
                </a:lnTo>
                <a:lnTo>
                  <a:pt x="0" y="511055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6600" r="-491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48776" y="2497246"/>
            <a:ext cx="4182607" cy="2177221"/>
            <a:chOff x="0" y="0"/>
            <a:chExt cx="1101592" cy="573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1592" cy="573424"/>
            </a:xfrm>
            <a:custGeom>
              <a:avLst/>
              <a:gdLst/>
              <a:ahLst/>
              <a:cxnLst/>
              <a:rect l="l" t="t" r="r" b="b"/>
              <a:pathLst>
                <a:path w="1101592" h="573424">
                  <a:moveTo>
                    <a:pt x="616836" y="0"/>
                  </a:moveTo>
                  <a:cubicBezTo>
                    <a:pt x="628752" y="0"/>
                    <a:pt x="640740" y="0"/>
                    <a:pt x="652633" y="0"/>
                  </a:cubicBezTo>
                  <a:cubicBezTo>
                    <a:pt x="747450" y="9507"/>
                    <a:pt x="806707" y="41152"/>
                    <a:pt x="833697" y="92933"/>
                  </a:cubicBezTo>
                  <a:cubicBezTo>
                    <a:pt x="991774" y="86027"/>
                    <a:pt x="1101592" y="183938"/>
                    <a:pt x="1036662" y="280033"/>
                  </a:cubicBezTo>
                  <a:cubicBezTo>
                    <a:pt x="1059954" y="300225"/>
                    <a:pt x="1079385" y="322813"/>
                    <a:pt x="1086403" y="353129"/>
                  </a:cubicBezTo>
                  <a:cubicBezTo>
                    <a:pt x="1086403" y="361813"/>
                    <a:pt x="1086403" y="370477"/>
                    <a:pt x="1086403" y="379159"/>
                  </a:cubicBezTo>
                  <a:cubicBezTo>
                    <a:pt x="1065490" y="456317"/>
                    <a:pt x="975500" y="508454"/>
                    <a:pt x="827761" y="494418"/>
                  </a:cubicBezTo>
                  <a:cubicBezTo>
                    <a:pt x="789749" y="534035"/>
                    <a:pt x="722110" y="573424"/>
                    <a:pt x="616858" y="568768"/>
                  </a:cubicBezTo>
                  <a:cubicBezTo>
                    <a:pt x="562454" y="566167"/>
                    <a:pt x="524607" y="551103"/>
                    <a:pt x="491470" y="532801"/>
                  </a:cubicBezTo>
                  <a:cubicBezTo>
                    <a:pt x="456568" y="548014"/>
                    <a:pt x="418768" y="559953"/>
                    <a:pt x="364152" y="560085"/>
                  </a:cubicBezTo>
                  <a:cubicBezTo>
                    <a:pt x="237798" y="560310"/>
                    <a:pt x="153273" y="501698"/>
                    <a:pt x="151224" y="421304"/>
                  </a:cubicBezTo>
                  <a:cubicBezTo>
                    <a:pt x="69995" y="402496"/>
                    <a:pt x="14979" y="367390"/>
                    <a:pt x="0" y="307317"/>
                  </a:cubicBezTo>
                  <a:cubicBezTo>
                    <a:pt x="0" y="298634"/>
                    <a:pt x="0" y="289933"/>
                    <a:pt x="0" y="281287"/>
                  </a:cubicBezTo>
                  <a:cubicBezTo>
                    <a:pt x="16533" y="221759"/>
                    <a:pt x="68558" y="184368"/>
                    <a:pt x="155180" y="168517"/>
                  </a:cubicBezTo>
                  <a:cubicBezTo>
                    <a:pt x="149975" y="68099"/>
                    <a:pt x="323244" y="5352"/>
                    <a:pt x="465588" y="49592"/>
                  </a:cubicBezTo>
                  <a:cubicBezTo>
                    <a:pt x="499479" y="27715"/>
                    <a:pt x="547428" y="3855"/>
                    <a:pt x="616836" y="0"/>
                  </a:cubicBezTo>
                  <a:close/>
                </a:path>
              </a:pathLst>
            </a:custGeom>
            <a:solidFill>
              <a:srgbClr val="0565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0925" y="85787"/>
              <a:ext cx="984553" cy="450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FFFFFF"/>
                  </a:solidFill>
                  <a:latin typeface="Bogart Bold"/>
                </a:rPr>
                <a:t>    Chào các bạn. Mình đã được tạo ra như thế nào?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40897" y="2204904"/>
            <a:ext cx="4987168" cy="2472965"/>
            <a:chOff x="0" y="0"/>
            <a:chExt cx="1084241" cy="537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4241" cy="537638"/>
            </a:xfrm>
            <a:custGeom>
              <a:avLst/>
              <a:gdLst/>
              <a:ahLst/>
              <a:cxnLst/>
              <a:rect l="l" t="t" r="r" b="b"/>
              <a:pathLst>
                <a:path w="1084241" h="537638">
                  <a:moveTo>
                    <a:pt x="606984" y="0"/>
                  </a:moveTo>
                  <a:cubicBezTo>
                    <a:pt x="618710" y="0"/>
                    <a:pt x="630507" y="0"/>
                    <a:pt x="642210" y="0"/>
                  </a:cubicBezTo>
                  <a:cubicBezTo>
                    <a:pt x="735513" y="8909"/>
                    <a:pt x="793823" y="38564"/>
                    <a:pt x="820382" y="87090"/>
                  </a:cubicBezTo>
                  <a:cubicBezTo>
                    <a:pt x="975934" y="80618"/>
                    <a:pt x="1084241" y="172373"/>
                    <a:pt x="1020106" y="262426"/>
                  </a:cubicBezTo>
                  <a:cubicBezTo>
                    <a:pt x="1043026" y="281349"/>
                    <a:pt x="1062147" y="302517"/>
                    <a:pt x="1069052" y="330926"/>
                  </a:cubicBezTo>
                  <a:cubicBezTo>
                    <a:pt x="1069052" y="339065"/>
                    <a:pt x="1069052" y="347184"/>
                    <a:pt x="1069052" y="355321"/>
                  </a:cubicBezTo>
                  <a:cubicBezTo>
                    <a:pt x="1048473" y="427627"/>
                    <a:pt x="959920" y="476486"/>
                    <a:pt x="814541" y="463333"/>
                  </a:cubicBezTo>
                  <a:cubicBezTo>
                    <a:pt x="777136" y="500459"/>
                    <a:pt x="710577" y="537638"/>
                    <a:pt x="607006" y="533008"/>
                  </a:cubicBezTo>
                  <a:cubicBezTo>
                    <a:pt x="553472" y="530570"/>
                    <a:pt x="516229" y="516453"/>
                    <a:pt x="483621" y="499302"/>
                  </a:cubicBezTo>
                  <a:cubicBezTo>
                    <a:pt x="449276" y="513559"/>
                    <a:pt x="412079" y="524747"/>
                    <a:pt x="358336" y="524871"/>
                  </a:cubicBezTo>
                  <a:cubicBezTo>
                    <a:pt x="234000" y="525082"/>
                    <a:pt x="150825" y="470155"/>
                    <a:pt x="148808" y="394815"/>
                  </a:cubicBezTo>
                  <a:cubicBezTo>
                    <a:pt x="68877" y="377190"/>
                    <a:pt x="14739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6269" y="207816"/>
                    <a:pt x="67463" y="172776"/>
                    <a:pt x="152702" y="157922"/>
                  </a:cubicBezTo>
                  <a:cubicBezTo>
                    <a:pt x="147580" y="63818"/>
                    <a:pt x="318081" y="5016"/>
                    <a:pt x="458152" y="46474"/>
                  </a:cubicBezTo>
                  <a:cubicBezTo>
                    <a:pt x="491502" y="25973"/>
                    <a:pt x="538685" y="3613"/>
                    <a:pt x="606984" y="0"/>
                  </a:cubicBezTo>
                  <a:close/>
                </a:path>
              </a:pathLst>
            </a:custGeom>
            <a:solidFill>
              <a:srgbClr val="42B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6897" y="72930"/>
              <a:ext cx="96882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91"/>
                </a:lnSpc>
              </a:pPr>
              <a:r>
                <a:rPr lang="en-US" sz="3014">
                  <a:solidFill>
                    <a:srgbClr val="000000"/>
                  </a:solidFill>
                  <a:latin typeface="Bogart"/>
                </a:rPr>
                <a:t> Để chúng mình kể cho bạn nghe nhé!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9792" y="7458469"/>
            <a:ext cx="12859609" cy="16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Em hãy cho biết bạn Robot muốn biết điều gì?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Các bạn nhỏ có thể giúp bạn Robot giải đáp thắc mắc không?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Theo em để giải quyết vấn đề trên chúng ta cần dụng cụ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5268" y="1770861"/>
            <a:ext cx="873989" cy="1066176"/>
          </a:xfrm>
          <a:custGeom>
            <a:avLst/>
            <a:gdLst/>
            <a:ahLst/>
            <a:cxnLst/>
            <a:rect l="l" t="t" r="r" b="b"/>
            <a:pathLst>
              <a:path w="873989" h="1066176">
                <a:moveTo>
                  <a:pt x="0" y="0"/>
                </a:moveTo>
                <a:lnTo>
                  <a:pt x="873990" y="0"/>
                </a:lnTo>
                <a:lnTo>
                  <a:pt x="873990" y="1066176"/>
                </a:lnTo>
                <a:lnTo>
                  <a:pt x="0" y="1066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32" b="-1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374453" y="2837037"/>
            <a:ext cx="2798038" cy="4812050"/>
          </a:xfrm>
          <a:custGeom>
            <a:avLst/>
            <a:gdLst/>
            <a:ahLst/>
            <a:cxnLst/>
            <a:rect l="l" t="t" r="r" b="b"/>
            <a:pathLst>
              <a:path w="2798038" h="4812050">
                <a:moveTo>
                  <a:pt x="0" y="0"/>
                </a:moveTo>
                <a:lnTo>
                  <a:pt x="2798038" y="0"/>
                </a:lnTo>
                <a:lnTo>
                  <a:pt x="2798038" y="4812050"/>
                </a:lnTo>
                <a:lnTo>
                  <a:pt x="0" y="481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79662" y="2882789"/>
            <a:ext cx="1895687" cy="4766298"/>
          </a:xfrm>
          <a:custGeom>
            <a:avLst/>
            <a:gdLst/>
            <a:ahLst/>
            <a:cxnLst/>
            <a:rect l="l" t="t" r="r" b="b"/>
            <a:pathLst>
              <a:path w="1895687" h="4766298">
                <a:moveTo>
                  <a:pt x="0" y="0"/>
                </a:moveTo>
                <a:lnTo>
                  <a:pt x="1895687" y="0"/>
                </a:lnTo>
                <a:lnTo>
                  <a:pt x="1895687" y="4766298"/>
                </a:lnTo>
                <a:lnTo>
                  <a:pt x="0" y="47662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368109" y="8260455"/>
            <a:ext cx="1079561" cy="1136380"/>
          </a:xfrm>
          <a:custGeom>
            <a:avLst/>
            <a:gdLst/>
            <a:ahLst/>
            <a:cxnLst/>
            <a:rect l="l" t="t" r="r" b="b"/>
            <a:pathLst>
              <a:path w="1079561" h="1136380">
                <a:moveTo>
                  <a:pt x="1079561" y="0"/>
                </a:moveTo>
                <a:lnTo>
                  <a:pt x="0" y="0"/>
                </a:lnTo>
                <a:lnTo>
                  <a:pt x="0" y="1136380"/>
                </a:lnTo>
                <a:lnTo>
                  <a:pt x="1079561" y="1136380"/>
                </a:lnTo>
                <a:lnTo>
                  <a:pt x="107956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108" y="1106226"/>
            <a:ext cx="610889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1. TÌM HIỂU SẢN PHẨM MẪU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2575" y="1741975"/>
            <a:ext cx="15059271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Em hãy quan sát mô hình rô-bốt trong hình 1, thảo luận nhóm: nêu các bộ phận chính và số lượng các chi tiết của mô hình rô-bốt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24132" y="7604236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a) Mô hình rô-bốt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68470" y="3401517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68470" y="521205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68470" y="682282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2263" y="8353149"/>
            <a:ext cx="16317694" cy="102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5E17EB"/>
                </a:solidFill>
                <a:latin typeface="DejaVu Serif Bold"/>
              </a:rPr>
              <a:t>Yêu cầu sản phẩm: đủ các bộ phận, mối ghép đúng vị trí và chắc chắn, chân rô-bốt chuyển động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25128" y="777926"/>
            <a:ext cx="10022776" cy="1879270"/>
            <a:chOff x="0" y="0"/>
            <a:chExt cx="13363701" cy="25056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3701" cy="2505694"/>
            </a:xfrm>
            <a:custGeom>
              <a:avLst/>
              <a:gdLst/>
              <a:ahLst/>
              <a:cxnLst/>
              <a:rect l="l" t="t" r="r" b="b"/>
              <a:pathLst>
                <a:path w="13363701" h="2505694">
                  <a:moveTo>
                    <a:pt x="0" y="0"/>
                  </a:moveTo>
                  <a:lnTo>
                    <a:pt x="13363701" y="0"/>
                  </a:lnTo>
                  <a:lnTo>
                    <a:pt x="13363701" y="2505694"/>
                  </a:lnTo>
                  <a:lnTo>
                    <a:pt x="0" y="250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13100" y="730085"/>
              <a:ext cx="1434721" cy="1750209"/>
            </a:xfrm>
            <a:custGeom>
              <a:avLst/>
              <a:gdLst/>
              <a:ahLst/>
              <a:cxnLst/>
              <a:rect l="l" t="t" r="r" b="b"/>
              <a:pathLst>
                <a:path w="1434721" h="1750209">
                  <a:moveTo>
                    <a:pt x="0" y="0"/>
                  </a:moveTo>
                  <a:lnTo>
                    <a:pt x="1434721" y="0"/>
                  </a:lnTo>
                  <a:lnTo>
                    <a:pt x="1434721" y="1750209"/>
                  </a:lnTo>
                  <a:lnTo>
                    <a:pt x="0" y="175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032" b="-10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948739" y="633215"/>
              <a:ext cx="1217577" cy="1239264"/>
            </a:xfrm>
            <a:custGeom>
              <a:avLst/>
              <a:gdLst/>
              <a:ahLst/>
              <a:cxnLst/>
              <a:rect l="l" t="t" r="r" b="b"/>
              <a:pathLst>
                <a:path w="1217577" h="1239264">
                  <a:moveTo>
                    <a:pt x="0" y="0"/>
                  </a:moveTo>
                  <a:lnTo>
                    <a:pt x="1217576" y="0"/>
                  </a:lnTo>
                  <a:lnTo>
                    <a:pt x="1217576" y="1239264"/>
                  </a:lnTo>
                  <a:lnTo>
                    <a:pt x="0" y="1239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33085" y="78379"/>
              <a:ext cx="8955429" cy="2098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ejaVu Serif Bold"/>
                </a:rPr>
                <a:t>Em hãy lựa chọn các dụng cụ và chi tiết phù hợp với số lượng cần thiết trong bộ lắp ghép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166802" y="2730318"/>
            <a:ext cx="9081102" cy="7111599"/>
          </a:xfrm>
          <a:custGeom>
            <a:avLst/>
            <a:gdLst/>
            <a:ahLst/>
            <a:cxnLst/>
            <a:rect l="l" t="t" r="r" b="b"/>
            <a:pathLst>
              <a:path w="9081102" h="7111599">
                <a:moveTo>
                  <a:pt x="0" y="0"/>
                </a:moveTo>
                <a:lnTo>
                  <a:pt x="9081102" y="0"/>
                </a:lnTo>
                <a:lnTo>
                  <a:pt x="9081102" y="7111600"/>
                </a:lnTo>
                <a:lnTo>
                  <a:pt x="0" y="7111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ln w="38100" cap="rnd">
            <a:solidFill>
              <a:srgbClr val="000000"/>
            </a:solidFill>
            <a:prstDash val="lgDash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8109" y="1106226"/>
            <a:ext cx="511807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2. CHI TIẾT VÀ DỤNG CỤ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1965412"/>
            <a:ext cx="2873509" cy="7224822"/>
          </a:xfrm>
          <a:custGeom>
            <a:avLst/>
            <a:gdLst/>
            <a:ahLst/>
            <a:cxnLst/>
            <a:rect l="l" t="t" r="r" b="b"/>
            <a:pathLst>
              <a:path w="2873509" h="7224822">
                <a:moveTo>
                  <a:pt x="0" y="0"/>
                </a:moveTo>
                <a:lnTo>
                  <a:pt x="2873509" y="0"/>
                </a:lnTo>
                <a:lnTo>
                  <a:pt x="2873509" y="7224822"/>
                </a:lnTo>
                <a:lnTo>
                  <a:pt x="0" y="72248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02209" y="2857050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02209" y="549966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64310" y="814227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59898" y="946872"/>
            <a:ext cx="3309165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668" y="2421635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84752" y="301867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87493" y="301867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319" y="1848541"/>
            <a:ext cx="16964544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Thảo luận nhóm và trả lời câu hỏi: có mấy bước để lắp ghép mô hình rô-bốt?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1451" y="7735581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0668" y="4162515"/>
            <a:ext cx="7435226" cy="1700808"/>
            <a:chOff x="0" y="0"/>
            <a:chExt cx="9913635" cy="2267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0668" y="5968098"/>
            <a:ext cx="7435226" cy="1700808"/>
            <a:chOff x="0" y="0"/>
            <a:chExt cx="9913635" cy="22677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757691" y="2990216"/>
            <a:ext cx="6928245" cy="6642455"/>
            <a:chOff x="0" y="0"/>
            <a:chExt cx="9237659" cy="885660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237659" cy="8856606"/>
            </a:xfrm>
            <a:custGeom>
              <a:avLst/>
              <a:gdLst/>
              <a:ahLst/>
              <a:cxnLst/>
              <a:rect l="l" t="t" r="r" b="b"/>
              <a:pathLst>
                <a:path w="9237659" h="8856606">
                  <a:moveTo>
                    <a:pt x="0" y="0"/>
                  </a:moveTo>
                  <a:lnTo>
                    <a:pt x="9237659" y="0"/>
                  </a:lnTo>
                  <a:lnTo>
                    <a:pt x="9237659" y="8856606"/>
                  </a:lnTo>
                  <a:lnTo>
                    <a:pt x="0" y="8856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66432" y="770797"/>
              <a:ext cx="6983585" cy="6826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Em hãy quan sát thầy cô làm mẫu.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Chia nhóm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Thực hành nhóm 2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Phân công nhiệm vụ: em lấy dụng cụ, em lắp ghép.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Thực hành lắp ghép từng bộ phận, hỗ trợ lẫn nhau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0668" y="2540984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7ED95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một thanh chữ U dài, một tấm 3 lỗ, hai bánh đai, ba thanh thẳng 5 lỗ, ba bộ vít ngắn, hai bộ vít dài và đai ốc (Hình 2a)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868189" y="4626648"/>
            <a:ext cx="6623334" cy="4152128"/>
          </a:xfrm>
          <a:custGeom>
            <a:avLst/>
            <a:gdLst/>
            <a:ahLst/>
            <a:cxnLst/>
            <a:rect l="l" t="t" r="r" b="b"/>
            <a:pathLst>
              <a:path w="6623334" h="4152128">
                <a:moveTo>
                  <a:pt x="0" y="0"/>
                </a:moveTo>
                <a:lnTo>
                  <a:pt x="6623334" y="0"/>
                </a:lnTo>
                <a:lnTo>
                  <a:pt x="6623334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073615" y="4626648"/>
            <a:ext cx="4491077" cy="4152128"/>
          </a:xfrm>
          <a:custGeom>
            <a:avLst/>
            <a:gdLst/>
            <a:ahLst/>
            <a:cxnLst/>
            <a:rect l="l" t="t" r="r" b="b"/>
            <a:pathLst>
              <a:path w="4491077" h="4152128">
                <a:moveTo>
                  <a:pt x="0" y="0"/>
                </a:moveTo>
                <a:lnTo>
                  <a:pt x="4491077" y="0"/>
                </a:lnTo>
                <a:lnTo>
                  <a:pt x="4491077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5394" y="317612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87493" y="313802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326386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2. Các chi tiết và đầu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FFD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tấm lớn, bốn thanh chữ U dài, hai thanh chữ L dài, một tấm 2 lỗ, mười bộ vít ngắn và đai ốc (Hình 3a) để lắp thân rô-bốt như Hình 3b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1336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96364" y="4695841"/>
            <a:ext cx="5041776" cy="4109626"/>
          </a:xfrm>
          <a:custGeom>
            <a:avLst/>
            <a:gdLst/>
            <a:ahLst/>
            <a:cxnLst/>
            <a:rect l="l" t="t" r="r" b="b"/>
            <a:pathLst>
              <a:path w="5041776" h="4109626">
                <a:moveTo>
                  <a:pt x="0" y="0"/>
                </a:moveTo>
                <a:lnTo>
                  <a:pt x="5041775" y="0"/>
                </a:lnTo>
                <a:lnTo>
                  <a:pt x="5041775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776536" y="4695841"/>
            <a:ext cx="3613636" cy="4109626"/>
          </a:xfrm>
          <a:custGeom>
            <a:avLst/>
            <a:gdLst/>
            <a:ahLst/>
            <a:cxnLst/>
            <a:rect l="l" t="t" r="r" b="b"/>
            <a:pathLst>
              <a:path w="3613636" h="4109626">
                <a:moveTo>
                  <a:pt x="0" y="0"/>
                </a:moveTo>
                <a:lnTo>
                  <a:pt x="3613636" y="0"/>
                </a:lnTo>
                <a:lnTo>
                  <a:pt x="3613636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79856" y="8824090"/>
            <a:ext cx="6509504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3. Các chi tiết và thân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60894" y="2618324"/>
            <a:ext cx="9427533" cy="1310548"/>
            <a:chOff x="0" y="0"/>
            <a:chExt cx="12570044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1747397"/>
              <a:chOff x="0" y="0"/>
              <a:chExt cx="2482972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345165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303283"/>
                    </a:lnTo>
                    <a:cubicBezTo>
                      <a:pt x="2482972" y="314391"/>
                      <a:pt x="2478559" y="325044"/>
                      <a:pt x="2470705" y="332898"/>
                    </a:cubicBezTo>
                    <a:cubicBezTo>
                      <a:pt x="2462850" y="340752"/>
                      <a:pt x="2452198" y="345165"/>
                      <a:pt x="2441090" y="345165"/>
                    </a:cubicBezTo>
                    <a:lnTo>
                      <a:pt x="41881" y="345165"/>
                    </a:lnTo>
                    <a:cubicBezTo>
                      <a:pt x="30774" y="345165"/>
                      <a:pt x="20121" y="340752"/>
                      <a:pt x="12267" y="332898"/>
                    </a:cubicBezTo>
                    <a:cubicBezTo>
                      <a:pt x="4412" y="325044"/>
                      <a:pt x="0" y="314391"/>
                      <a:pt x="0" y="303283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64D0D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4 bánh xe, hai trục thẳng dài, một tấm nhỏ và tám vòng hãm (Hình 4a) để lắp chân rô-bốt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7909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697711" y="4105498"/>
            <a:ext cx="12556905" cy="4680919"/>
          </a:xfrm>
          <a:custGeom>
            <a:avLst/>
            <a:gdLst/>
            <a:ahLst/>
            <a:cxnLst/>
            <a:rect l="l" t="t" r="r" b="b"/>
            <a:pathLst>
              <a:path w="12556905" h="4680919">
                <a:moveTo>
                  <a:pt x="0" y="0"/>
                </a:moveTo>
                <a:lnTo>
                  <a:pt x="12556905" y="0"/>
                </a:lnTo>
                <a:lnTo>
                  <a:pt x="12556905" y="4680919"/>
                </a:lnTo>
                <a:lnTo>
                  <a:pt x="0" y="468091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9899" y="946872"/>
            <a:ext cx="3207596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529745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4. Các chi tiết và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749</Words>
  <Application>Microsoft Office PowerPoint</Application>
  <PresentationFormat>Custom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Dancing Script Bold</vt:lpstr>
      <vt:lpstr>Bogart</vt:lpstr>
      <vt:lpstr>Calistoga</vt:lpstr>
      <vt:lpstr>Times New Roman</vt:lpstr>
      <vt:lpstr>Arial</vt:lpstr>
      <vt:lpstr>Bogart Bold</vt:lpstr>
      <vt:lpstr>DejaVu Serif Bold</vt:lpstr>
      <vt:lpstr>Calibri</vt:lpstr>
      <vt:lpstr>Bogart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CN4_Bai9_Lapghep_robot</dc:title>
  <dc:creator>Admin</dc:creator>
  <cp:lastModifiedBy>Pham Dung</cp:lastModifiedBy>
  <cp:revision>6</cp:revision>
  <dcterms:created xsi:type="dcterms:W3CDTF">2006-08-16T00:00:00Z</dcterms:created>
  <dcterms:modified xsi:type="dcterms:W3CDTF">2025-03-16T15:01:40Z</dcterms:modified>
  <dc:identifier>DAF7RKkgrm4</dc:identifier>
</cp:coreProperties>
</file>