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8" r:id="rId3"/>
  </p:sldMasterIdLst>
  <p:notesMasterIdLst>
    <p:notesMasterId r:id="rId31"/>
  </p:notesMasterIdLst>
  <p:sldIdLst>
    <p:sldId id="336" r:id="rId4"/>
    <p:sldId id="264" r:id="rId5"/>
    <p:sldId id="263" r:id="rId6"/>
    <p:sldId id="288" r:id="rId7"/>
    <p:sldId id="262" r:id="rId8"/>
    <p:sldId id="272" r:id="rId9"/>
    <p:sldId id="267" r:id="rId10"/>
    <p:sldId id="289" r:id="rId11"/>
    <p:sldId id="290" r:id="rId12"/>
    <p:sldId id="292" r:id="rId13"/>
    <p:sldId id="293" r:id="rId14"/>
    <p:sldId id="299" r:id="rId15"/>
    <p:sldId id="300" r:id="rId16"/>
    <p:sldId id="301" r:id="rId17"/>
    <p:sldId id="265" r:id="rId18"/>
    <p:sldId id="256" r:id="rId19"/>
    <p:sldId id="273" r:id="rId20"/>
    <p:sldId id="302" r:id="rId21"/>
    <p:sldId id="303" r:id="rId22"/>
    <p:sldId id="304" r:id="rId23"/>
    <p:sldId id="305" r:id="rId24"/>
    <p:sldId id="281" r:id="rId25"/>
    <p:sldId id="283" r:id="rId26"/>
    <p:sldId id="285" r:id="rId27"/>
    <p:sldId id="333" r:id="rId28"/>
    <p:sldId id="334"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05" autoAdjust="0"/>
  </p:normalViewPr>
  <p:slideViewPr>
    <p:cSldViewPr snapToGrid="0">
      <p:cViewPr varScale="1">
        <p:scale>
          <a:sx n="76" d="100"/>
          <a:sy n="76" d="100"/>
        </p:scale>
        <p:origin x="94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45FD6-8D80-C08B-6E50-AB38893C2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5A1F4-457E-07C6-5A07-5DDFE0993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196B80-038C-0018-6BEA-2781C3C2084B}"/>
              </a:ext>
            </a:extLst>
          </p:cNvPr>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a:extLst>
              <a:ext uri="{FF2B5EF4-FFF2-40B4-BE49-F238E27FC236}">
                <a16:creationId xmlns:a16="http://schemas.microsoft.com/office/drawing/2014/main" id="{B4FA0F77-94CA-2923-018C-D82741A0BFD3}"/>
              </a:ext>
            </a:extLst>
          </p:cNvPr>
          <p:cNvSpPr>
            <a:spLocks noGrp="1"/>
          </p:cNvSpPr>
          <p:nvPr>
            <p:ph type="sldNum" sz="quarter" idx="5"/>
          </p:nvPr>
        </p:nvSpPr>
        <p:spPr/>
        <p:txBody>
          <a:bodyPr/>
          <a:lstStyle/>
          <a:p>
            <a:fld id="{CCEE625C-6726-4852-9901-D35944CDD243}" type="slidenum">
              <a:rPr lang="en-US" smtClean="0"/>
              <a:t>1</a:t>
            </a:fld>
            <a:endParaRPr lang="en-US"/>
          </a:p>
        </p:txBody>
      </p:sp>
    </p:spTree>
    <p:extLst>
      <p:ext uri="{BB962C8B-B14F-4D97-AF65-F5344CB8AC3E}">
        <p14:creationId xmlns:p14="http://schemas.microsoft.com/office/powerpoint/2010/main" val="362334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trờ</a:t>
            </a:r>
            <a:r>
              <a:rPr lang="en-US" dirty="0"/>
              <a:t> </a:t>
            </a:r>
            <a:r>
              <a:rPr lang="en-US" dirty="0" err="1"/>
              <a:t>về</a:t>
            </a:r>
            <a:r>
              <a:rPr lang="en-US" dirty="0"/>
              <a:t> </a:t>
            </a:r>
            <a:r>
              <a:rPr lang="en-US" dirty="0" err="1"/>
              <a:t>bấm</a:t>
            </a:r>
            <a:r>
              <a:rPr lang="en-US" dirty="0"/>
              <a:t> </a:t>
            </a:r>
            <a:r>
              <a:rPr lang="en-US" dirty="0" err="1"/>
              <a:t>vào</a:t>
            </a:r>
            <a:r>
              <a:rPr lang="en-US" dirty="0"/>
              <a:t> </a:t>
            </a:r>
            <a:r>
              <a:rPr lang="en-US" dirty="0" err="1"/>
              <a:t>bụi</a:t>
            </a:r>
            <a:r>
              <a:rPr lang="en-US" dirty="0"/>
              <a:t> </a:t>
            </a:r>
            <a:r>
              <a:rPr lang="en-US" dirty="0" err="1"/>
              <a:t>đất</a:t>
            </a:r>
            <a:r>
              <a:rPr lang="en-US" dirty="0"/>
              <a:t> </a:t>
            </a:r>
            <a:r>
              <a:rPr lang="en-US" dirty="0" err="1"/>
              <a:t>tương</a:t>
            </a:r>
            <a:r>
              <a:rPr lang="en-US" dirty="0"/>
              <a:t> </a:t>
            </a:r>
            <a:r>
              <a:rPr lang="en-US" dirty="0" err="1"/>
              <a:t>ứng</a:t>
            </a:r>
            <a:r>
              <a:rPr lang="en-US" dirty="0"/>
              <a:t> </a:t>
            </a:r>
            <a:r>
              <a:rPr lang="en-US" dirty="0" err="1"/>
              <a:t>câu</a:t>
            </a:r>
            <a:r>
              <a:rPr lang="en-US" dirty="0"/>
              <a:t> </a:t>
            </a:r>
            <a:r>
              <a:rPr lang="en-US" dirty="0" err="1"/>
              <a:t>đó</a:t>
            </a:r>
            <a:r>
              <a:rPr lang="en-US" dirty="0"/>
              <a:t> </a:t>
            </a:r>
            <a:r>
              <a:rPr lang="en-US" dirty="0" err="1"/>
              <a:t>để</a:t>
            </a:r>
            <a:r>
              <a:rPr lang="en-US" dirty="0"/>
              <a:t> </a:t>
            </a:r>
            <a:r>
              <a:rPr lang="en-US" dirty="0" err="1"/>
              <a:t>cây</a:t>
            </a:r>
            <a:r>
              <a:rPr lang="en-US" dirty="0"/>
              <a:t> </a:t>
            </a:r>
            <a:r>
              <a:rPr lang="en-US" dirty="0" err="1"/>
              <a:t>mọc</a:t>
            </a:r>
            <a:r>
              <a:rPr lang="en-US" dirty="0"/>
              <a:t> </a:t>
            </a:r>
            <a:r>
              <a:rPr lang="en-US" dirty="0" err="1"/>
              <a:t>lên</a:t>
            </a:r>
            <a:r>
              <a:rPr lang="en-US" dirty="0"/>
              <a:t>.</a:t>
            </a:r>
          </a:p>
        </p:txBody>
      </p:sp>
      <p:sp>
        <p:nvSpPr>
          <p:cNvPr id="4" name="Slide Number Placeholder 3"/>
          <p:cNvSpPr>
            <a:spLocks noGrp="1"/>
          </p:cNvSpPr>
          <p:nvPr>
            <p:ph type="sldNum" sz="quarter" idx="5"/>
          </p:nvPr>
        </p:nvSpPr>
        <p:spPr/>
        <p:txBody>
          <a:bodyPr/>
          <a:lstStyle/>
          <a:p>
            <a:fld id="{CCEE625C-6726-4852-9901-D35944CDD243}" type="slidenum">
              <a:rPr lang="en-US" smtClean="0"/>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a:fillRect/>
          </a:stretch>
        </p:blipFill>
        <p:spPr>
          <a:xfrm>
            <a:off x="0" y="2863"/>
            <a:ext cx="12192000" cy="685859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a:fillRect/>
          </a:stretch>
        </p:blipFill>
        <p:spPr>
          <a:xfrm>
            <a:off x="0" y="-38099"/>
            <a:ext cx="12192000" cy="68961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3/16/2025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nk background with white leaves and black text&#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slide" Target="slide16.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46.png"/><Relationship Id="rId26" Type="http://schemas.openxmlformats.org/officeDocument/2006/relationships/image" Target="../media/image50.png"/><Relationship Id="rId3" Type="http://schemas.openxmlformats.org/officeDocument/2006/relationships/audio" Target="../media/audio1.wav"/><Relationship Id="rId21" Type="http://schemas.microsoft.com/office/2007/relationships/hdphoto" Target="../media/hdphoto14.wdp"/><Relationship Id="rId34" Type="http://schemas.openxmlformats.org/officeDocument/2006/relationships/slide" Target="slide22.xml"/><Relationship Id="rId7" Type="http://schemas.microsoft.com/office/2007/relationships/hdphoto" Target="../media/hdphoto7.wdp"/><Relationship Id="rId12" Type="http://schemas.openxmlformats.org/officeDocument/2006/relationships/image" Target="../media/image43.png"/><Relationship Id="rId17" Type="http://schemas.microsoft.com/office/2007/relationships/hdphoto" Target="../media/hdphoto12.wdp"/><Relationship Id="rId25" Type="http://schemas.microsoft.com/office/2007/relationships/hdphoto" Target="../media/hdphoto16.wdp"/><Relationship Id="rId33" Type="http://schemas.openxmlformats.org/officeDocument/2006/relationships/slide" Target="slide21.xml"/><Relationship Id="rId2" Type="http://schemas.openxmlformats.org/officeDocument/2006/relationships/notesSlide" Target="../notesSlides/notesSlide3.xml"/><Relationship Id="rId16" Type="http://schemas.openxmlformats.org/officeDocument/2006/relationships/image" Target="../media/image45.png"/><Relationship Id="rId20" Type="http://schemas.openxmlformats.org/officeDocument/2006/relationships/image" Target="../media/image47.png"/><Relationship Id="rId29" Type="http://schemas.openxmlformats.org/officeDocument/2006/relationships/slide" Target="slide20.xml"/><Relationship Id="rId1" Type="http://schemas.openxmlformats.org/officeDocument/2006/relationships/slideLayout" Target="../slideLayouts/slideLayout8.xml"/><Relationship Id="rId6" Type="http://schemas.openxmlformats.org/officeDocument/2006/relationships/image" Target="../media/image40.png"/><Relationship Id="rId11" Type="http://schemas.microsoft.com/office/2007/relationships/hdphoto" Target="../media/hdphoto9.wdp"/><Relationship Id="rId24" Type="http://schemas.openxmlformats.org/officeDocument/2006/relationships/image" Target="../media/image49.png"/><Relationship Id="rId32" Type="http://schemas.openxmlformats.org/officeDocument/2006/relationships/image" Target="../media/image52.GIF"/><Relationship Id="rId5" Type="http://schemas.microsoft.com/office/2007/relationships/hdphoto" Target="../media/hdphoto6.wdp"/><Relationship Id="rId15" Type="http://schemas.microsoft.com/office/2007/relationships/hdphoto" Target="../media/hdphoto11.wdp"/><Relationship Id="rId23" Type="http://schemas.microsoft.com/office/2007/relationships/hdphoto" Target="../media/hdphoto15.wdp"/><Relationship Id="rId28" Type="http://schemas.openxmlformats.org/officeDocument/2006/relationships/slide" Target="slide19.xml"/><Relationship Id="rId10" Type="http://schemas.openxmlformats.org/officeDocument/2006/relationships/image" Target="../media/image42.png"/><Relationship Id="rId19" Type="http://schemas.microsoft.com/office/2007/relationships/hdphoto" Target="../media/hdphoto13.wdp"/><Relationship Id="rId31" Type="http://schemas.openxmlformats.org/officeDocument/2006/relationships/image" Target="../media/image51.png"/><Relationship Id="rId4" Type="http://schemas.openxmlformats.org/officeDocument/2006/relationships/image" Target="../media/image39.png"/><Relationship Id="rId9" Type="http://schemas.microsoft.com/office/2007/relationships/hdphoto" Target="../media/hdphoto8.wdp"/><Relationship Id="rId14" Type="http://schemas.openxmlformats.org/officeDocument/2006/relationships/image" Target="../media/image44.png"/><Relationship Id="rId22" Type="http://schemas.openxmlformats.org/officeDocument/2006/relationships/image" Target="../media/image48.png"/><Relationship Id="rId27" Type="http://schemas.openxmlformats.org/officeDocument/2006/relationships/slide" Target="slide17.xml"/><Relationship Id="rId30" Type="http://schemas.openxmlformats.org/officeDocument/2006/relationships/slide" Target="slide18.xml"/><Relationship Id="rId8"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5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12" Type="http://schemas.openxmlformats.org/officeDocument/2006/relationships/image" Target="../media/image67.wmf"/><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61.png"/><Relationship Id="rId11" Type="http://schemas.openxmlformats.org/officeDocument/2006/relationships/image" Target="../media/image66.wmf"/><Relationship Id="rId5" Type="http://schemas.openxmlformats.org/officeDocument/2006/relationships/image" Target="../media/image60.png"/><Relationship Id="rId10" Type="http://schemas.openxmlformats.org/officeDocument/2006/relationships/image" Target="../media/image65.wmf"/><Relationship Id="rId4" Type="http://schemas.openxmlformats.org/officeDocument/2006/relationships/image" Target="../media/image59.png"/><Relationship Id="rId9" Type="http://schemas.openxmlformats.org/officeDocument/2006/relationships/image" Target="../media/image64.wmf"/></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18.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3EFEE-381F-6BC4-AC96-EF76F172441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2E40570-9692-A1AE-0840-4C4B5A7F5F57}"/>
              </a:ext>
            </a:extLst>
          </p:cNvPr>
          <p:cNvPicPr>
            <a:picLocks noChangeAspect="1"/>
          </p:cNvPicPr>
          <p:nvPr/>
        </p:nvPicPr>
        <p:blipFill>
          <a:blip r:embed="rId3"/>
          <a:stretch>
            <a:fillRect/>
          </a:stretch>
        </p:blipFill>
        <p:spPr>
          <a:xfrm>
            <a:off x="368489" y="132425"/>
            <a:ext cx="1076509" cy="1065851"/>
          </a:xfrm>
          <a:prstGeom prst="rect">
            <a:avLst/>
          </a:prstGeom>
        </p:spPr>
      </p:pic>
      <p:pic>
        <p:nvPicPr>
          <p:cNvPr id="25" name="Picture 24">
            <a:extLst>
              <a:ext uri="{FF2B5EF4-FFF2-40B4-BE49-F238E27FC236}">
                <a16:creationId xmlns:a16="http://schemas.microsoft.com/office/drawing/2014/main" id="{4596A89A-1734-8B9F-6B4B-8CF6C3105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a:extLst>
              <a:ext uri="{FF2B5EF4-FFF2-40B4-BE49-F238E27FC236}">
                <a16:creationId xmlns:a16="http://schemas.microsoft.com/office/drawing/2014/main" id="{F0E7B09B-3B00-7DC2-2B6F-21307C0F85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a:extLst>
              <a:ext uri="{FF2B5EF4-FFF2-40B4-BE49-F238E27FC236}">
                <a16:creationId xmlns:a16="http://schemas.microsoft.com/office/drawing/2014/main" id="{E9E75441-353B-09A4-36E8-EFA46430DF1B}"/>
              </a:ext>
            </a:extLst>
          </p:cNvPr>
          <p:cNvPicPr>
            <a:picLocks noChangeAspect="1"/>
          </p:cNvPicPr>
          <p:nvPr/>
        </p:nvPicPr>
        <p:blipFill>
          <a:blip r:embed="rId6"/>
          <a:stretch>
            <a:fillRect/>
          </a:stretch>
        </p:blipFill>
        <p:spPr>
          <a:xfrm>
            <a:off x="5086543" y="2456140"/>
            <a:ext cx="2993395" cy="2213040"/>
          </a:xfrm>
          <a:prstGeom prst="rect">
            <a:avLst/>
          </a:prstGeom>
        </p:spPr>
      </p:pic>
      <p:pic>
        <p:nvPicPr>
          <p:cNvPr id="10" name="Picture 9">
            <a:extLst>
              <a:ext uri="{FF2B5EF4-FFF2-40B4-BE49-F238E27FC236}">
                <a16:creationId xmlns:a16="http://schemas.microsoft.com/office/drawing/2014/main" id="{E11D42E1-AF94-C723-C293-9C023F185C16}"/>
              </a:ext>
            </a:extLst>
          </p:cNvPr>
          <p:cNvPicPr>
            <a:picLocks noChangeAspect="1"/>
          </p:cNvPicPr>
          <p:nvPr/>
        </p:nvPicPr>
        <p:blipFill>
          <a:blip r:embed="rId7"/>
          <a:stretch>
            <a:fillRect/>
          </a:stretch>
        </p:blipFill>
        <p:spPr>
          <a:xfrm>
            <a:off x="487241" y="4190143"/>
            <a:ext cx="12192000" cy="1485938"/>
          </a:xfrm>
          <a:prstGeom prst="rect">
            <a:avLst/>
          </a:prstGeom>
        </p:spPr>
      </p:pic>
      <p:sp>
        <p:nvSpPr>
          <p:cNvPr id="5" name="TextBox 4">
            <a:extLst>
              <a:ext uri="{FF2B5EF4-FFF2-40B4-BE49-F238E27FC236}">
                <a16:creationId xmlns:a16="http://schemas.microsoft.com/office/drawing/2014/main" id="{9FDC7FA0-E1D0-AA20-4FDB-3D438198A87C}"/>
              </a:ext>
            </a:extLst>
          </p:cNvPr>
          <p:cNvSpPr txBox="1"/>
          <p:nvPr/>
        </p:nvSpPr>
        <p:spPr>
          <a:xfrm>
            <a:off x="3048000" y="200384"/>
            <a:ext cx="6340510"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a:p>
        </p:txBody>
      </p:sp>
      <p:sp>
        <p:nvSpPr>
          <p:cNvPr id="7" name="TextBox 6">
            <a:extLst>
              <a:ext uri="{FF2B5EF4-FFF2-40B4-BE49-F238E27FC236}">
                <a16:creationId xmlns:a16="http://schemas.microsoft.com/office/drawing/2014/main" id="{E683F81C-E4B6-6EB1-300A-C39488B0ED7D}"/>
              </a:ext>
            </a:extLst>
          </p:cNvPr>
          <p:cNvSpPr txBox="1"/>
          <p:nvPr/>
        </p:nvSpPr>
        <p:spPr>
          <a:xfrm>
            <a:off x="3409741" y="1682724"/>
            <a:ext cx="6096000" cy="523220"/>
          </a:xfrm>
          <a:prstGeom prst="rect">
            <a:avLst/>
          </a:prstGeom>
          <a:noFill/>
        </p:spPr>
        <p:txBody>
          <a:bodyPr wrap="square">
            <a:spAutoFit/>
          </a:bodyPr>
          <a:lstStyle/>
          <a:p>
            <a:pPr marL="0" indent="0" algn="ctr">
              <a:buNone/>
            </a:pPr>
            <a:r>
              <a:rPr lang="en-US" sz="2800" b="1">
                <a:latin typeface="Times New Roman" panose="02020603050405020304" pitchFamily="18" charset="0"/>
                <a:cs typeface="Times New Roman" panose="02020603050405020304" pitchFamily="18" charset="0"/>
              </a:rPr>
              <a:t>TIẾNG VIỆT</a:t>
            </a:r>
          </a:p>
        </p:txBody>
      </p:sp>
    </p:spTree>
    <p:extLst>
      <p:ext uri="{BB962C8B-B14F-4D97-AF65-F5344CB8AC3E}">
        <p14:creationId xmlns:p14="http://schemas.microsoft.com/office/powerpoint/2010/main" val="119450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p:cNvGrpSpPr/>
            <p:nvPr/>
          </p:nvGrpSpPr>
          <p:grpSpPr>
            <a:xfrm>
              <a:off x="3173073" y="565468"/>
              <a:ext cx="5774983" cy="1265354"/>
              <a:chOff x="1006064" y="1522807"/>
              <a:chExt cx="9977377" cy="4656929"/>
            </a:xfrm>
          </p:grpSpPr>
          <p:sp>
            <p:nvSpPr>
              <p:cNvPr id="6"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p:cNvSpPr/>
          <p:nvPr/>
        </p:nvSpPr>
        <p:spPr>
          <a:xfrm>
            <a:off x="480671" y="1703979"/>
            <a:ext cx="8897008" cy="139482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p:cNvGrpSpPr/>
            <p:nvPr/>
          </p:nvGrpSpPr>
          <p:grpSpPr>
            <a:xfrm>
              <a:off x="3173073" y="565468"/>
              <a:ext cx="5774983" cy="1265354"/>
              <a:chOff x="1006064" y="1522807"/>
              <a:chExt cx="9977377" cy="4656929"/>
            </a:xfrm>
          </p:grpSpPr>
          <p:sp>
            <p:nvSpPr>
              <p:cNvPr id="6" name="矩形: 圆角 2"/>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p:cNvSpPr/>
          <p:nvPr/>
        </p:nvSpPr>
        <p:spPr>
          <a:xfrm>
            <a:off x="480671" y="1534161"/>
            <a:ext cx="8897008" cy="1564640"/>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p:cNvGrpSpPr/>
          <p:nvPr/>
        </p:nvGrpSpPr>
        <p:grpSpPr>
          <a:xfrm>
            <a:off x="1324896" y="595588"/>
            <a:ext cx="3962399" cy="684000"/>
            <a:chOff x="3521613" y="0"/>
            <a:chExt cx="3962399" cy="684000"/>
          </a:xfrm>
        </p:grpSpPr>
        <p:grpSp>
          <p:nvGrpSpPr>
            <p:cNvPr id="14" name="Group 13"/>
            <p:cNvGrpSpPr/>
            <p:nvPr/>
          </p:nvGrpSpPr>
          <p:grpSpPr>
            <a:xfrm>
              <a:off x="3521613" y="0"/>
              <a:ext cx="3962399" cy="684000"/>
              <a:chOff x="3770142" y="1493446"/>
              <a:chExt cx="3962399" cy="684000"/>
            </a:xfrm>
          </p:grpSpPr>
          <p:sp>
            <p:nvSpPr>
              <p:cNvPr id="16" name="Flowchart: Alternate Process 15"/>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a:cs typeface="+mn-cs"/>
                </a:endParaRPr>
              </a:p>
            </p:txBody>
          </p:sp>
          <p:pic>
            <p:nvPicPr>
              <p:cNvPr id="17" name="Picture 16"/>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3"/>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Luyện đọc nhóm</a:t>
              </a:r>
            </a:p>
          </p:txBody>
        </p:sp>
      </p:grpSp>
      <p:sp>
        <p:nvSpPr>
          <p:cNvPr id="18" name="Rectangle 17"/>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panose="020B0604020202020204"/>
              <a:buNone/>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panose="020B0604020202020204"/>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panose="020B0604020202020204"/>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panose="020B0604020202020204"/>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panose="020B0604020202020204"/>
              <a:buNone/>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panose="020B0604020202020204"/>
              <a:buNone/>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panose="020B0604020202020204"/>
              <a:buNone/>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panose="020B0604020202020204"/>
            </a:endParaRPr>
          </a:p>
        </p:txBody>
      </p:sp>
      <p:pic>
        <p:nvPicPr>
          <p:cNvPr id="19" name="Picture 18"/>
          <p:cNvPicPr>
            <a:picLocks noChangeAspect="1"/>
          </p:cNvPicPr>
          <p:nvPr/>
        </p:nvPicPr>
        <p:blipFill>
          <a:blip r:embed="rId4"/>
          <a:stretch>
            <a:fillRect/>
          </a:stretch>
        </p:blipFill>
        <p:spPr>
          <a:xfrm>
            <a:off x="6429916" y="1455740"/>
            <a:ext cx="5065398" cy="2548381"/>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p:cNvGrpSpPr/>
          <p:nvPr/>
        </p:nvGrpSpPr>
        <p:grpSpPr>
          <a:xfrm>
            <a:off x="1320511" y="544553"/>
            <a:ext cx="4291965" cy="683895"/>
            <a:chOff x="3521613" y="0"/>
            <a:chExt cx="4136573" cy="684000"/>
          </a:xfrm>
        </p:grpSpPr>
        <p:grpSp>
          <p:nvGrpSpPr>
            <p:cNvPr id="14" name="Group 13"/>
            <p:cNvGrpSpPr/>
            <p:nvPr/>
          </p:nvGrpSpPr>
          <p:grpSpPr>
            <a:xfrm>
              <a:off x="3521613" y="0"/>
              <a:ext cx="4136573" cy="684000"/>
              <a:chOff x="3770142" y="1493446"/>
              <a:chExt cx="4136573" cy="684000"/>
            </a:xfrm>
          </p:grpSpPr>
          <p:sp>
            <p:nvSpPr>
              <p:cNvPr id="16" name="Flowchart: Alternate Process 15"/>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a:cs typeface="+mn-cs"/>
                </a:endParaRPr>
              </a:p>
            </p:txBody>
          </p:sp>
          <p:pic>
            <p:nvPicPr>
              <p:cNvPr id="17" name="Picture 16"/>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14"/>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pitchFamily="34" charset="0"/>
                  <a:cs typeface="Calibri" panose="020F0502020204030204" pitchFamily="3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8" name="Group 17"/>
          <p:cNvGrpSpPr/>
          <p:nvPr/>
        </p:nvGrpSpPr>
        <p:grpSpPr>
          <a:xfrm>
            <a:off x="2064596" y="1552926"/>
            <a:ext cx="7868387" cy="3785037"/>
            <a:chOff x="2506327" y="1715940"/>
            <a:chExt cx="7868387" cy="3785037"/>
          </a:xfrm>
        </p:grpSpPr>
        <p:sp>
          <p:nvSpPr>
            <p:cNvPr id="19" name="Rounded Rectangle 22"/>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20" name="Rectangle 19"/>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panose="00000500000000000000" pitchFamily="2" charset="-122"/>
                  <a:cs typeface="Calibri" panose="020F0502020204030204" pitchFamily="34" charset="0"/>
                  <a:sym typeface="Arial" panose="020B0604020202020204"/>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panose="00000500000000000000"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panose="00000500000000000000" pitchFamily="2" charset="-122"/>
                  <a:cs typeface="Calibri" panose="020F0502020204030204" pitchFamily="34" charset="0"/>
                  <a:sym typeface="Arial" panose="020B0604020202020204"/>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panose="00000500000000000000"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panose="00000500000000000000" pitchFamily="2" charset="-122"/>
                  <a:cs typeface="Calibri" panose="020F0502020204030204" pitchFamily="34" charset="0"/>
                  <a:sym typeface="Arial" panose="020B0604020202020204"/>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panose="00000500000000000000"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panose="00000500000000000000" pitchFamily="2" charset="-122"/>
                  <a:cs typeface="Calibri" panose="020F0502020204030204" pitchFamily="34" charset="0"/>
                  <a:sym typeface="Arial" panose="020B0604020202020204"/>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panose="00000500000000000000" pitchFamily="2" charset="-122"/>
                <a:cs typeface="Calibri" panose="020F0502020204030204" pitchFamily="34" charset="0"/>
                <a:sym typeface="Arial" panose="020B0604020202020204"/>
              </a:endParaRPr>
            </a:p>
          </p:txBody>
        </p:sp>
        <p:sp>
          <p:nvSpPr>
            <p:cNvPr id="21" name="Rectangle 20"/>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endParaRPr>
            </a:p>
          </p:txBody>
        </p:sp>
        <p:sp>
          <p:nvSpPr>
            <p:cNvPr id="22" name="Oval 21"/>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23" name="Rounded Rectangle 28"/>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24" name="Rectangle 23"/>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endParaRPr>
            </a:p>
          </p:txBody>
        </p:sp>
        <p:sp>
          <p:nvSpPr>
            <p:cNvPr id="25" name="Oval 24"/>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sp>
          <p:nvSpPr>
            <p:cNvPr id="26" name="Rounded Rectangle 31"/>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27" name="Rectangle 26"/>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sp>
          <p:nvSpPr>
            <p:cNvPr id="28" name="Oval 27"/>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panose="00000500000000000000" pitchFamily="2" charset="-122"/>
                  <a:cs typeface="Calibri" panose="020F0502020204030204" pitchFamily="3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pic>
          <p:nvPicPr>
            <p:cNvPr id="29"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p:cNvPicPr>
            <a:picLocks noChangeAspect="1"/>
          </p:cNvPicPr>
          <p:nvPr/>
        </p:nvPicPr>
        <p:blipFill>
          <a:blip r:embed="rId2"/>
          <a:stretch>
            <a:fillRect/>
          </a:stretch>
        </p:blipFill>
        <p:spPr>
          <a:xfrm>
            <a:off x="522438" y="1427105"/>
            <a:ext cx="8093128" cy="44750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p:cNvPicPr>
            <a:picLocks noChangeAspect="1"/>
          </p:cNvPicPr>
          <p:nvPr/>
        </p:nvPicPr>
        <p:blipFill>
          <a:blip r:embed="rId4"/>
          <a:stretch>
            <a:fillRect/>
          </a:stretch>
        </p:blipFill>
        <p:spPr>
          <a:xfrm>
            <a:off x="1157939" y="2592739"/>
            <a:ext cx="6950042"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TRÒ CHƠI: TRỒNG CÂY XANH</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1524001" y="217546"/>
            <a:ext cx="9143999" cy="1729625"/>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1" name="Picture 1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a:fillRect/>
          </a:stretch>
        </p:blipFill>
        <p:spPr>
          <a:xfrm>
            <a:off x="6761708" y="3308375"/>
            <a:ext cx="2797951" cy="2937787"/>
          </a:xfrm>
          <a:prstGeom prst="rect">
            <a:avLst/>
          </a:prstGeom>
        </p:spPr>
      </p:pic>
      <p:pic>
        <p:nvPicPr>
          <p:cNvPr id="12" name="Picture 11"/>
          <p:cNvPicPr>
            <a:picLocks noChangeAspect="1"/>
          </p:cNvPicPr>
          <p:nvPr/>
        </p:nvPicPr>
        <p:blipFill>
          <a:blip r:embed="rId18" cstate="print">
            <a:extLst>
              <a:ext uri="{BEBA8EAE-BF5A-486C-A8C5-ECC9F3942E4B}">
                <a14:imgProps xmlns:a14="http://schemas.microsoft.com/office/drawing/2010/main">
                  <a14:imgLayer r:embed="rId19">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3" name="Picture 22"/>
          <p:cNvPicPr>
            <a:picLocks noChangeAspect="1"/>
          </p:cNvPicPr>
          <p:nvPr/>
        </p:nvPicPr>
        <p:blipFill rotWithShape="1">
          <a:blip r:embed="rId26">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a:fillRect/>
          </a:stretch>
        </p:blipFill>
        <p:spPr>
          <a:xfrm flipH="1">
            <a:off x="8308197" y="4382172"/>
            <a:ext cx="2269914" cy="2255858"/>
          </a:xfrm>
          <a:prstGeom prst="rect">
            <a:avLst/>
          </a:prstGeom>
        </p:spPr>
      </p:pic>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7"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1</a:t>
            </a:r>
          </a:p>
        </p:txBody>
      </p:sp>
      <p:sp>
        <p:nvSpPr>
          <p:cNvPr id="29" name="Oval 28">
            <a:hlinkClick r:id="rId28"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3</a:t>
            </a:r>
          </a:p>
        </p:txBody>
      </p:sp>
      <p:sp>
        <p:nvSpPr>
          <p:cNvPr id="31" name="Oval 30">
            <a:hlinkClick r:id="rId29"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4</a:t>
            </a:r>
          </a:p>
        </p:txBody>
      </p:sp>
      <p:sp>
        <p:nvSpPr>
          <p:cNvPr id="32" name="Oval 31">
            <a:hlinkClick r:id="rId30"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2</a:t>
            </a:r>
          </a:p>
        </p:txBody>
      </p:sp>
      <p:pic>
        <p:nvPicPr>
          <p:cNvPr id="33" name="Picture 32"/>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4" name="Picture 33"/>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7935957" y="4081651"/>
            <a:ext cx="1474126" cy="2189484"/>
          </a:xfrm>
          <a:prstGeom prst="rect">
            <a:avLst/>
          </a:prstGeom>
        </p:spPr>
      </p:pic>
      <p:pic>
        <p:nvPicPr>
          <p:cNvPr id="35" name="Picture 34"/>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33"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5</a:t>
            </a:r>
          </a:p>
        </p:txBody>
      </p:sp>
      <p:sp>
        <p:nvSpPr>
          <p:cNvPr id="2" name="Rectangle 1">
            <a:hlinkClick r:id="rId34" action="ppaction://hlinksldjump"/>
          </p:cNvPr>
          <p:cNvSpPr/>
          <p:nvPr/>
        </p:nvSpPr>
        <p:spPr>
          <a:xfrm>
            <a:off x="243840" y="111760"/>
            <a:ext cx="1371600" cy="4673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2" action="ppaction://hlinksldjump"/>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p:cNvSpPr/>
          <p:nvPr/>
        </p:nvSpPr>
        <p:spPr>
          <a:xfrm>
            <a:off x="965200" y="2625333"/>
            <a:ext cx="10377294"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Hình bóng ông không bao giờ phai nhạt trong lòng người thân vì vườn cây luôn xanh tốt, luôn gợi cảnh ông chăm sóc vườn cây;</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vườn cây, ông trồng luôn gợi hình bóng ông;</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người thân luôn nhớ công ơn của ông: ông đã trồng nên một vườn cây xanh tốt;….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1849" y="1041809"/>
            <a:ext cx="5791702" cy="52125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quả 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cháu con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5" name="Picture 4"/>
          <p:cNvPicPr>
            <a:picLocks noChangeAspect="1"/>
          </p:cNvPicPr>
          <p:nvPr/>
        </p:nvPicPr>
        <p:blipFill>
          <a:blip r:embed="rId5"/>
          <a:stretch>
            <a:fillRect/>
          </a:stretch>
        </p:blipFill>
        <p:spPr>
          <a:xfrm>
            <a:off x="3517131" y="1991224"/>
            <a:ext cx="6011177" cy="31397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Ã¬nh áº£nh Báº£ng Äen Há»c Sinh PNG , Sinh ViÃªn Clipart, Lá»p Há»c, GiÃ¡o Dá»¥c PNG vÃ   Vector vá»i ná»n trong suá»t Äá» táº£i xuá»ng miá»n phÃ­"/>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p:cNvSpPr txBox="1"/>
          <p:nvPr/>
        </p:nvSpPr>
        <p:spPr bwMode="auto">
          <a:xfrm>
            <a:off x="973986" y="620484"/>
            <a:ext cx="8518357" cy="5079276"/>
          </a:xfrm>
          <a:prstGeom prst="rect">
            <a:avLst/>
          </a:prstGeom>
          <a:solidFill>
            <a:schemeClr val="accent4">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Đọc diễn cảm với ngữ điệu chung</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Trầm ấm và tình cảm. </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ở những từ ngữ tả cảnh</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um tùm, cao vút, mọc tít ở ngoài ngõ </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hoặc từ ngữ thể hiện tâm trạng cảm xúc của nhân vật trong câu chuyện</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nhớ đến ông, tự hình dung ra ông, tưởng tượng, không thể phai nhạt, đỡ nhớ</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vào những từ ngữ gợi tả, gợi cảm xúc của các nhân vật.</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a:fillRect/>
          </a:stretch>
        </p:blipFill>
        <p:spPr>
          <a:xfrm>
            <a:off x="0" y="0"/>
            <a:ext cx="12192403" cy="6858000"/>
          </a:xfrm>
          <a:prstGeom prst="rect">
            <a:avLst/>
          </a:prstGeom>
        </p:spPr>
      </p:pic>
      <p:sp>
        <p:nvSpPr>
          <p:cNvPr id="4" name="矩形: 圆角 3"/>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p:cNvGrpSpPr/>
          <p:nvPr/>
        </p:nvGrpSpPr>
        <p:grpSpPr>
          <a:xfrm rot="207621">
            <a:off x="4398748" y="5094324"/>
            <a:ext cx="7399889" cy="1838192"/>
            <a:chOff x="1959630" y="2352678"/>
            <a:chExt cx="6167269" cy="1517767"/>
          </a:xfrm>
        </p:grpSpPr>
        <p:sp>
          <p:nvSpPr>
            <p:cNvPr id="8" name="Freeform: Shape 7"/>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id-ID"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
          <p:nvSpPr>
            <p:cNvPr id="9" name="TextBox 8"/>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6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Chấm điểm nào!</a:t>
              </a:r>
              <a:endParaRPr kumimoji="0" lang="vi-VN" sz="46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grpSp>
      <p:grpSp>
        <p:nvGrpSpPr>
          <p:cNvPr id="10" name="Group 9"/>
          <p:cNvGrpSpPr/>
          <p:nvPr/>
        </p:nvGrpSpPr>
        <p:grpSpPr>
          <a:xfrm>
            <a:off x="-643696" y="2017129"/>
            <a:ext cx="4351855" cy="2424167"/>
            <a:chOff x="-371806" y="1517769"/>
            <a:chExt cx="3479180" cy="1864745"/>
          </a:xfrm>
        </p:grpSpPr>
        <p:pic>
          <p:nvPicPr>
            <p:cNvPr id="11" name="图片 25"/>
            <p:cNvPicPr>
              <a:picLocks noChangeAspect="1"/>
            </p:cNvPicPr>
            <p:nvPr/>
          </p:nvPicPr>
          <p:blipFill>
            <a:blip r:embed="rId4"/>
            <a:stretch>
              <a:fillRect/>
            </a:stretch>
          </p:blipFill>
          <p:spPr>
            <a:xfrm>
              <a:off x="196251" y="1517769"/>
              <a:ext cx="2443093" cy="1722610"/>
            </a:xfrm>
            <a:prstGeom prst="rect">
              <a:avLst/>
            </a:prstGeom>
          </p:spPr>
        </p:pic>
        <p:sp>
          <p:nvSpPr>
            <p:cNvPr id="12" name="TextBox 11"/>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rPr>
                <a:t>Tổ</a:t>
              </a:r>
              <a:r>
                <a:rPr kumimoji="0" lang="en-US" sz="5865"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rPr>
                <a:t> 1</a:t>
              </a:r>
              <a:endParaRPr kumimoji="0" lang="vi-VN" sz="5865"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grpSp>
        <p:nvGrpSpPr>
          <p:cNvPr id="13" name="Group 12"/>
          <p:cNvGrpSpPr/>
          <p:nvPr/>
        </p:nvGrpSpPr>
        <p:grpSpPr>
          <a:xfrm rot="321486">
            <a:off x="2621658" y="1378021"/>
            <a:ext cx="3993971" cy="2304330"/>
            <a:chOff x="2509656" y="2424897"/>
            <a:chExt cx="3479180" cy="2012296"/>
          </a:xfrm>
        </p:grpSpPr>
        <p:pic>
          <p:nvPicPr>
            <p:cNvPr id="14" name="图片 23"/>
            <p:cNvPicPr>
              <a:picLocks noChangeAspect="1"/>
            </p:cNvPicPr>
            <p:nvPr/>
          </p:nvPicPr>
          <p:blipFill>
            <a:blip r:embed="rId5"/>
            <a:stretch>
              <a:fillRect/>
            </a:stretch>
          </p:blipFill>
          <p:spPr>
            <a:xfrm>
              <a:off x="2875042" y="2424897"/>
              <a:ext cx="2895682" cy="1998856"/>
            </a:xfrm>
            <a:prstGeom prst="rect">
              <a:avLst/>
            </a:prstGeom>
          </p:spPr>
        </p:pic>
        <p:sp>
          <p:nvSpPr>
            <p:cNvPr id="15" name="TextBox 14"/>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rPr>
                <a:t>Tổ 2</a:t>
              </a:r>
              <a:endParaRPr kumimoji="0" lang="vi-VN" sz="5865"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grpSp>
        <p:nvGrpSpPr>
          <p:cNvPr id="16" name="Group 15"/>
          <p:cNvGrpSpPr/>
          <p:nvPr/>
        </p:nvGrpSpPr>
        <p:grpSpPr>
          <a:xfrm>
            <a:off x="5599350" y="1531584"/>
            <a:ext cx="4351855" cy="2137507"/>
            <a:chOff x="4633453" y="1886839"/>
            <a:chExt cx="3479180" cy="1577911"/>
          </a:xfrm>
        </p:grpSpPr>
        <p:pic>
          <p:nvPicPr>
            <p:cNvPr id="17" name="图片 24"/>
            <p:cNvPicPr>
              <a:picLocks noChangeAspect="1"/>
            </p:cNvPicPr>
            <p:nvPr/>
          </p:nvPicPr>
          <p:blipFill>
            <a:blip r:embed="rId6"/>
            <a:stretch>
              <a:fillRect/>
            </a:stretch>
          </p:blipFill>
          <p:spPr>
            <a:xfrm>
              <a:off x="5028442" y="1886839"/>
              <a:ext cx="2378332" cy="1457485"/>
            </a:xfrm>
            <a:prstGeom prst="rect">
              <a:avLst/>
            </a:prstGeom>
          </p:spPr>
        </p:pic>
        <p:sp>
          <p:nvSpPr>
            <p:cNvPr id="18" name="TextBox 17"/>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rPr>
                <a:t>Tổ 3</a:t>
              </a:r>
              <a:endParaRPr kumimoji="0" lang="vi-VN" sz="5865"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grpSp>
        <p:nvGrpSpPr>
          <p:cNvPr id="19" name="Group 18"/>
          <p:cNvGrpSpPr/>
          <p:nvPr/>
        </p:nvGrpSpPr>
        <p:grpSpPr>
          <a:xfrm>
            <a:off x="8171597" y="1083126"/>
            <a:ext cx="4638907" cy="2259414"/>
            <a:chOff x="6327221" y="1535251"/>
            <a:chExt cx="3479180" cy="1694560"/>
          </a:xfrm>
        </p:grpSpPr>
        <p:pic>
          <p:nvPicPr>
            <p:cNvPr id="20" name="图片 26"/>
            <p:cNvPicPr>
              <a:picLocks noChangeAspect="1"/>
            </p:cNvPicPr>
            <p:nvPr/>
          </p:nvPicPr>
          <p:blipFill>
            <a:blip r:embed="rId7"/>
            <a:stretch>
              <a:fillRect/>
            </a:stretch>
          </p:blipFill>
          <p:spPr>
            <a:xfrm>
              <a:off x="7099533" y="1535251"/>
              <a:ext cx="2134614" cy="1651009"/>
            </a:xfrm>
            <a:prstGeom prst="rect">
              <a:avLst/>
            </a:prstGeom>
          </p:spPr>
        </p:pic>
        <p:sp>
          <p:nvSpPr>
            <p:cNvPr id="21" name="TextBox 20"/>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panose="020B0604020202020204"/>
                </a:rPr>
                <a:t>Tổ 4</a:t>
              </a:r>
              <a:endParaRPr kumimoji="0" lang="vi-VN" sz="5865"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panose="020B0604020202020204"/>
              </a:endParaRPr>
            </a:p>
          </p:txBody>
        </p:sp>
      </p:grpSp>
      <p:pic>
        <p:nvPicPr>
          <p:cNvPr id="22" name="Picture 21"/>
          <p:cNvPicPr>
            <a:picLocks noChangeAspect="1"/>
          </p:cNvPicPr>
          <p:nvPr/>
        </p:nvPicPr>
        <p:blipFill>
          <a:blip r:embed="rId8"/>
          <a:stretch>
            <a:fillRect/>
          </a:stretch>
        </p:blipFill>
        <p:spPr>
          <a:xfrm>
            <a:off x="-372843" y="95854"/>
            <a:ext cx="12160541" cy="3032007"/>
          </a:xfrm>
          <a:prstGeom prst="rect">
            <a:avLst/>
          </a:prstGeom>
        </p:spPr>
      </p:pic>
      <p:pic>
        <p:nvPicPr>
          <p:cNvPr id="6148" name="TextBox1">
            <a:extLst>
              <a:ext uri="{FF2B5EF4-FFF2-40B4-BE49-F238E27FC236}">
                <a16:creationId xmlns:a16="http://schemas.microsoft.com/office/drawing/2014/main" id="{CC3ED358-3592-755F-37AE-06D1804C2284}"/>
              </a:ext>
            </a:extLst>
          </p:cNvPr>
          <p:cNvPicPr>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611188" y="4492625"/>
            <a:ext cx="2093912" cy="1520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pic>
        <p:nvPicPr>
          <p:cNvPr id="6147" name="TextBox2">
            <a:extLst>
              <a:ext uri="{FF2B5EF4-FFF2-40B4-BE49-F238E27FC236}">
                <a16:creationId xmlns:a16="http://schemas.microsoft.com/office/drawing/2014/main" id="{16109B6A-A0CB-6A13-4E9C-3247AED60B5C}"/>
              </a:ext>
            </a:extLst>
          </p:cNvPr>
          <p:cNvPicPr>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3605213" y="3838575"/>
            <a:ext cx="2093912"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pic>
        <p:nvPicPr>
          <p:cNvPr id="6146" name="TextBox3">
            <a:extLst>
              <a:ext uri="{FF2B5EF4-FFF2-40B4-BE49-F238E27FC236}">
                <a16:creationId xmlns:a16="http://schemas.microsoft.com/office/drawing/2014/main" id="{E8354E11-4C03-B3B6-BF53-1B46F4464247}"/>
              </a:ext>
            </a:extLst>
          </p:cNvPr>
          <p:cNvPicPr>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6589713" y="3606800"/>
            <a:ext cx="2116137"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pic>
        <p:nvPicPr>
          <p:cNvPr id="6145" name="TextBox4">
            <a:extLst>
              <a:ext uri="{FF2B5EF4-FFF2-40B4-BE49-F238E27FC236}">
                <a16:creationId xmlns:a16="http://schemas.microsoft.com/office/drawing/2014/main" id="{AF46B062-7502-D038-BD87-32D11DB47A2A}"/>
              </a:ext>
            </a:extLst>
          </p:cNvPr>
          <p:cNvPicPr>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9459913" y="3525838"/>
            <a:ext cx="2239962" cy="15113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4" name="思想气泡: 云 15"/>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775"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SimSun" panose="02010600030101010101" pitchFamily="2" charset="-122"/>
            </a:endParaRPr>
          </a:p>
        </p:txBody>
      </p:sp>
      <p:pic>
        <p:nvPicPr>
          <p:cNvPr id="5"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3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23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p:cNvGrpSpPr/>
          <p:nvPr/>
        </p:nvGrpSpPr>
        <p:grpSpPr>
          <a:xfrm>
            <a:off x="3206466" y="1154564"/>
            <a:ext cx="7282588" cy="4376056"/>
            <a:chOff x="1719533" y="644142"/>
            <a:chExt cx="8168170" cy="5096200"/>
          </a:xfrm>
        </p:grpSpPr>
        <p:grpSp>
          <p:nvGrpSpPr>
            <p:cNvPr id="6" name="组合 17"/>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a:fillRect/>
              </a:stretch>
            </p:blipFill>
            <p:spPr>
              <a:xfrm rot="19268029">
                <a:off x="6000159" y="1974426"/>
                <a:ext cx="811846" cy="511558"/>
              </a:xfrm>
              <a:prstGeom prst="rect">
                <a:avLst/>
              </a:prstGeom>
            </p:spPr>
          </p:pic>
        </p:grpSp>
        <p:sp>
          <p:nvSpPr>
            <p:cNvPr id="7" name="任意多边形: 形状 38"/>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pic>
        <p:nvPicPr>
          <p:cNvPr id="4" name="Picture 3"/>
          <p:cNvPicPr>
            <a:picLocks noChangeAspect="1"/>
          </p:cNvPicPr>
          <p:nvPr/>
        </p:nvPicPr>
        <p:blipFill>
          <a:blip r:embed="rId8"/>
          <a:stretch>
            <a:fillRect/>
          </a:stretch>
        </p:blipFill>
        <p:spPr>
          <a:xfrm>
            <a:off x="4257807" y="1584789"/>
            <a:ext cx="574902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aturation sat="200000"/>
                    </a14:imgEffect>
                    <a14:imgEffect>
                      <a14:sharpenSoften amount="25000"/>
                    </a14:imgEffect>
                  </a14:imgLayer>
                </a14:imgProps>
              </a:ext>
            </a:extLst>
          </a:blip>
          <a:stretch>
            <a:fillRect/>
          </a:stretch>
        </p:blipFill>
        <p:spPr>
          <a:xfrm>
            <a:off x="530401" y="643257"/>
            <a:ext cx="1070816" cy="564349"/>
          </a:xfrm>
          <a:prstGeom prst="rect">
            <a:avLst/>
          </a:prstGeom>
        </p:spPr>
      </p:pic>
      <p:sp>
        <p:nvSpPr>
          <p:cNvPr id="6" name="TextBox 5"/>
          <p:cNvSpPr txBox="1"/>
          <p:nvPr/>
        </p:nvSpPr>
        <p:spPr>
          <a:xfrm>
            <a:off x="1552575" y="396607"/>
            <a:ext cx="10220325"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Vườn cây ăn quả trên sân thượng xanh tốt quanh năm của ông bố đảm Hà Nội |  Báo Dân tr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4" y="1834284"/>
            <a:ext cx="5200651" cy="3356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ườn cây ăn quả trên sân thượng xanh tốt quanh năm của ông bố đảm Hà Nội |  Báo Dân trí"/>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6925" y="1857278"/>
            <a:ext cx="5744565" cy="33338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8" name="Picture 7"/>
          <p:cNvPicPr>
            <a:picLocks noChangeAspect="1"/>
          </p:cNvPicPr>
          <p:nvPr/>
        </p:nvPicPr>
        <p:blipFill>
          <a:blip r:embed="rId6"/>
          <a:stretch>
            <a:fillRect/>
          </a:stretch>
        </p:blipFill>
        <p:spPr>
          <a:xfrm>
            <a:off x="386079" y="1007374"/>
            <a:ext cx="7244715" cy="5405173"/>
          </a:xfrm>
          <a:prstGeom prst="rect">
            <a:avLst/>
          </a:prstGeom>
        </p:spPr>
      </p:pic>
      <p:grpSp>
        <p:nvGrpSpPr>
          <p:cNvPr id="9" name="Group 8"/>
          <p:cNvGrpSpPr/>
          <p:nvPr/>
        </p:nvGrpSpPr>
        <p:grpSpPr>
          <a:xfrm>
            <a:off x="6739330" y="1579157"/>
            <a:ext cx="4822750" cy="798284"/>
            <a:chOff x="4168850" y="2828836"/>
            <a:chExt cx="7696200" cy="3605737"/>
          </a:xfrm>
        </p:grpSpPr>
        <p:sp>
          <p:nvSpPr>
            <p:cNvPr id="10" name="Rectangle 9"/>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p:cNvSpPr/>
            <p:nvPr/>
          </p:nvSpPr>
          <p:spPr>
            <a:xfrm>
              <a:off x="4274169" y="3108208"/>
              <a:ext cx="7485562" cy="2641347"/>
            </a:xfrm>
            <a:prstGeom prst="rect">
              <a:avLst/>
            </a:prstGeom>
          </p:spPr>
          <p:txBody>
            <a:bodyPr wrap="square">
              <a:spAutoFit/>
            </a:bodyPr>
            <a:lstStyle/>
            <a:p>
              <a:pPr algn="ctr">
                <a:spcAft>
                  <a:spcPts val="0"/>
                </a:spcAft>
              </a:pPr>
              <a:r>
                <a:rPr lang="en-US" sz="3200" b="1" i="1" dirty="0" err="1">
                  <a:latin typeface="Cambria" panose="02040503050406030204" pitchFamily="18" charset="0"/>
                  <a:ea typeface="Cambria" panose="02040503050406030204" pitchFamily="18" charset="0"/>
                </a:rPr>
                <a:t>Nêu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nội</a:t>
              </a:r>
              <a:r>
                <a:rPr lang="en-US" sz="3200" b="1" i="1" dirty="0">
                  <a:latin typeface="Cambria" panose="02040503050406030204" pitchFamily="18" charset="0"/>
                  <a:ea typeface="Cambria" panose="02040503050406030204" pitchFamily="18" charset="0"/>
                </a:rPr>
                <a:t> dung </a:t>
              </a:r>
              <a:r>
                <a:rPr lang="en-US" sz="3200" b="1" i="1" dirty="0" err="1">
                  <a:latin typeface="Cambria" panose="02040503050406030204" pitchFamily="18" charset="0"/>
                  <a:ea typeface="Cambria" panose="02040503050406030204" pitchFamily="18" charset="0"/>
                </a:rPr>
                <a:t>bức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tranh</a:t>
              </a:r>
              <a:endParaRPr lang="en-US" sz="3200" b="1" dirty="0">
                <a:effectLst/>
                <a:latin typeface="Cambria" panose="02040503050406030204" pitchFamily="18" charset="0"/>
                <a:ea typeface="Cambria" panose="02040503050406030204" pitchFamily="18" charset="0"/>
              </a:endParaRPr>
            </a:p>
          </p:txBody>
        </p:sp>
      </p:grpSp>
      <p:sp>
        <p:nvSpPr>
          <p:cNvPr id="12" name="Rounded Rectangle 4"/>
          <p:cNvSpPr/>
          <p:nvPr/>
        </p:nvSpPr>
        <p:spPr>
          <a:xfrm>
            <a:off x="5331687" y="3033826"/>
            <a:ext cx="6464073"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ysClr val="windowText" lastClr="000000"/>
                </a:solidFill>
                <a:latin typeface="Cambria" panose="02040503050406030204" pitchFamily="18" charset="0"/>
                <a:ea typeface="Cambria" panose="02040503050406030204" pitchFamily="18" charset="0"/>
              </a:rPr>
              <a:t>Tranh vẽ khung cảnh cậu bé đang được bà kể cho nghe về cây mít trong khu vườn ăn quả có rất nhiều loại cây khác nhau..</a:t>
            </a:r>
            <a:endParaRPr lang="en-US" sz="8000" dirty="0">
              <a:solidFill>
                <a:sysClr val="windowText" lastClr="0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8489" y="132425"/>
            <a:ext cx="1076509" cy="106585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p:cNvPicPr>
            <a:picLocks noChangeAspect="1"/>
          </p:cNvPicPr>
          <p:nvPr/>
        </p:nvPicPr>
        <p:blipFill>
          <a:blip r:embed="rId6"/>
          <a:stretch>
            <a:fillRect/>
          </a:stretch>
        </p:blipFill>
        <p:spPr>
          <a:xfrm>
            <a:off x="5256527" y="180975"/>
            <a:ext cx="2993395" cy="2213040"/>
          </a:xfrm>
          <a:prstGeom prst="rect">
            <a:avLst/>
          </a:prstGeom>
        </p:spPr>
      </p:pic>
      <p:pic>
        <p:nvPicPr>
          <p:cNvPr id="10" name="Picture 9"/>
          <p:cNvPicPr>
            <a:picLocks noChangeAspect="1"/>
          </p:cNvPicPr>
          <p:nvPr/>
        </p:nvPicPr>
        <p:blipFill>
          <a:blip r:embed="rId7"/>
          <a:stretch>
            <a:fillRect/>
          </a:stretch>
        </p:blipFill>
        <p:spPr>
          <a:xfrm>
            <a:off x="276225" y="1828781"/>
            <a:ext cx="12192000" cy="1485938"/>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5080" y="2849880"/>
            <a:ext cx="4353560" cy="4353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p:cNvPicPr>
            <a:picLocks noChangeAspect="1"/>
          </p:cNvPicPr>
          <p:nvPr/>
        </p:nvPicPr>
        <p:blipFill>
          <a:blip r:embed="rId2"/>
          <a:stretch>
            <a:fillRect/>
          </a:stretch>
        </p:blipFill>
        <p:spPr>
          <a:xfrm>
            <a:off x="522438" y="1427105"/>
            <a:ext cx="8093128" cy="44750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p:cNvPicPr>
            <a:picLocks noChangeAspect="1"/>
          </p:cNvPicPr>
          <p:nvPr/>
        </p:nvPicPr>
        <p:blipFill>
          <a:blip r:embed="rId4"/>
          <a:stretch>
            <a:fillRect/>
          </a:stretch>
        </p:blipFill>
        <p:spPr>
          <a:xfrm>
            <a:off x="1543055" y="2332239"/>
            <a:ext cx="5742930" cy="2213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p:cNvSpPr txBox="1"/>
          <p:nvPr/>
        </p:nvSpPr>
        <p:spPr>
          <a:xfrm>
            <a:off x="693961" y="25810"/>
            <a:ext cx="1419320" cy="6587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rcRect l="1772" t="2351" r="1"/>
          <a:stretch>
            <a:fillRect/>
          </a:stretch>
        </p:blipFill>
        <p:spPr>
          <a:xfrm>
            <a:off x="402806" y="132556"/>
            <a:ext cx="582308" cy="525172"/>
          </a:xfrm>
          <a:prstGeom prst="rect">
            <a:avLst/>
          </a:prstGeom>
        </p:spPr>
      </p:pic>
      <p:sp>
        <p:nvSpPr>
          <p:cNvPr id="6" name="TextBox 5"/>
          <p:cNvSpPr txBox="1"/>
          <p:nvPr/>
        </p:nvSpPr>
        <p:spPr>
          <a:xfrm>
            <a:off x="2315687" y="-106270"/>
            <a:ext cx="6578131" cy="8206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Vườn</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nội</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8972128" y="4584092"/>
            <a:ext cx="3047786" cy="2273908"/>
          </a:xfrm>
          <a:prstGeom prst="rect">
            <a:avLst/>
          </a:prstGeom>
        </p:spPr>
      </p:pic>
      <p:sp>
        <p:nvSpPr>
          <p:cNvPr id="10" name="TextBox 9"/>
          <p:cNvSpPr txBox="1"/>
          <p:nvPr/>
        </p:nvSpPr>
        <p:spPr>
          <a:xfrm>
            <a:off x="386079" y="703157"/>
            <a:ext cx="11646263" cy="452431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sinh ở thành phố. Bà nội tôi sống dưới quê. Lần đầu về quê, tôi được bà dẫn ra thăm vườn. Đến cạnh cái bề nước, bà chỉ vào cây mít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Ông mất từ ngày nó chưa ra quả.</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Tới giữa vườn, bà trỏ cây nhãn: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Lúc ông đi, nó mới cao bằng cháu.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Ra bờ ao, đến bên cây sung cành lá xoà xuống gần mặt nước, bà kể:</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Cây này ông trồng, rồi ông uốn nó xuống để cho cá ăn sung.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cả đều do ông trồng từ trước. Lụi cây nào, bà bảo các chú trồng lại cây ấy, đúng như khi ông còn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0" name="TextBox 9"/>
          <p:cNvSpPr txBox="1"/>
          <p:nvPr/>
        </p:nvSpPr>
        <p:spPr>
          <a:xfrm>
            <a:off x="355599" y="510117"/>
            <a:ext cx="11646263" cy="6001643"/>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Tết đến, hoa mận nở trắng. Sang xuân lại có hoa bưởi, hoa chanh, hoa nhãn. Mẫu đơn thì đơm bông cả bốn mùa. Đêm giao thừa nào bà tôi cũng làm một mâm cơm cúng đặt lên bể nước đ</a:t>
            </a:r>
            <a:r>
              <a:rPr lang="en-US" sz="3200" dirty="0">
                <a:latin typeface="Cambria" panose="02040503050406030204" pitchFamily="18" charset="0"/>
                <a:ea typeface="Cambria" panose="02040503050406030204" pitchFamily="18" charset="0"/>
              </a:rPr>
              <a:t>ể</a:t>
            </a:r>
            <a:r>
              <a:rPr lang="vi-VN" sz="3200" dirty="0">
                <a:latin typeface="Cambria" panose="02040503050406030204" pitchFamily="18" charset="0"/>
                <a:ea typeface="Cambria" panose="02040503050406030204" pitchFamily="18" charset="0"/>
              </a:rPr>
              <a:t> mời ông về vui với con cháu và để cho cây vườn đỡ nhớ.</a:t>
            </a:r>
          </a:p>
          <a:p>
            <a:pPr algn="r"/>
            <a:r>
              <a:rPr lang="vi-VN" sz="3200" dirty="0">
                <a:latin typeface="Cambria" panose="02040503050406030204" pitchFamily="18" charset="0"/>
                <a:ea typeface="Cambria" panose="02040503050406030204" pitchFamily="18" charset="0"/>
              </a:rPr>
              <a:t>(Theo Phong Thu)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p:cNvSpPr/>
          <p:nvPr/>
        </p:nvSpPr>
        <p:spPr>
          <a:xfrm>
            <a:off x="3382593" y="415408"/>
            <a:ext cx="6736767"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nl-NL" sz="4000" i="1" dirty="0">
                <a:solidFill>
                  <a:schemeClr val="tx1">
                    <a:lumMod val="95000"/>
                    <a:lumOff val="5000"/>
                  </a:schemeClr>
                </a:solidFill>
                <a:latin typeface="Cambria" panose="02040503050406030204" pitchFamily="18" charset="0"/>
                <a:ea typeface="Cambria" panose="02040503050406030204" pitchFamily="18" charset="0"/>
              </a:rPr>
              <a:t>cá ăn sung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4" name="Rounded Rectangle 10"/>
          <p:cNvSpPr/>
          <p:nvPr/>
        </p:nvSpPr>
        <p:spPr>
          <a:xfrm>
            <a:off x="3027680" y="1543167"/>
            <a:ext cx="89103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như khi ông còn sống.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stretch>
            <a:fillRect/>
          </a:stretch>
        </p:blipFill>
        <p:spPr>
          <a:xfrm>
            <a:off x="89995" y="181483"/>
            <a:ext cx="3194581" cy="2097206"/>
          </a:xfrm>
          <a:prstGeom prst="rect">
            <a:avLst/>
          </a:prstGeom>
        </p:spPr>
      </p:pic>
      <p:sp>
        <p:nvSpPr>
          <p:cNvPr id="7" name="Rounded Rectangle 10"/>
          <p:cNvSpPr/>
          <p:nvPr/>
        </p:nvSpPr>
        <p:spPr>
          <a:xfrm>
            <a:off x="3027680" y="2833487"/>
            <a:ext cx="756920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khoai sọ.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0"/>
          <p:cNvSpPr/>
          <p:nvPr/>
        </p:nvSpPr>
        <p:spPr>
          <a:xfrm>
            <a:off x="3738880" y="4042527"/>
            <a:ext cx="85547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còn mãi xanh tươi.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p:cNvSpPr/>
          <p:nvPr/>
        </p:nvSpPr>
        <p:spPr>
          <a:xfrm>
            <a:off x="4561840" y="5292207"/>
            <a:ext cx="491744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1650</Words>
  <Application>Microsoft Office PowerPoint</Application>
  <PresentationFormat>Widescreen</PresentationFormat>
  <Paragraphs>97</Paragraphs>
  <Slides>27</Slides>
  <Notes>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等线</vt:lpstr>
      <vt:lpstr>Arial</vt:lpstr>
      <vt:lpstr>Calibri</vt:lpstr>
      <vt:lpstr>Cambria</vt:lpstr>
      <vt:lpstr>iCiel Pony</vt:lpstr>
      <vt:lpstr>Open Sans</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TRỒNG CÂY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42</cp:revision>
  <dcterms:created xsi:type="dcterms:W3CDTF">2023-12-08T15:18:00Z</dcterms:created>
  <dcterms:modified xsi:type="dcterms:W3CDTF">2025-03-16T14:50:51Z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79F4FF25A10C43BAB598211E46EB9294_13</vt:lpwstr>
  </property>
  <property fmtid="{D5CDD505-2E9C-101B-9397-08002B2CF9AE}" pid="3" name="KSOProductBuildVer">
    <vt:lpwstr>1033-12.2.0.13489</vt:lpwstr>
  </property>
</Properties>
</file>