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76"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7"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D349E-E701-431A-99E8-D4A69605BB78}"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29213-23B3-4423-A761-3194B72DE925}" type="slidenum">
              <a:rPr lang="en-US" smtClean="0"/>
              <a:t>‹#›</a:t>
            </a:fld>
            <a:endParaRPr lang="en-US"/>
          </a:p>
        </p:txBody>
      </p:sp>
    </p:spTree>
    <p:extLst>
      <p:ext uri="{BB962C8B-B14F-4D97-AF65-F5344CB8AC3E}">
        <p14:creationId xmlns:p14="http://schemas.microsoft.com/office/powerpoint/2010/main" val="3785398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9B0D86-CA48-4787-855E-63B4005BD669}"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00712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9B0D86-CA48-4787-855E-63B4005BD669}"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36403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9B0D86-CA48-4787-855E-63B4005BD669}"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52826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2465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圆角矩形 22">
            <a:extLst>
              <a:ext uri="{FF2B5EF4-FFF2-40B4-BE49-F238E27FC236}">
                <a16:creationId xmlns:a16="http://schemas.microsoft.com/office/drawing/2014/main" id="{38E8AA26-7F27-4B9E-A66B-9F49C3D22CA8}"/>
              </a:ext>
            </a:extLst>
          </p:cNvPr>
          <p:cNvSpPr/>
          <p:nvPr userDrawn="1"/>
        </p:nvSpPr>
        <p:spPr>
          <a:xfrm>
            <a:off x="5145954" y="497908"/>
            <a:ext cx="1900091" cy="324982"/>
          </a:xfrm>
          <a:prstGeom prst="roundRect">
            <a:avLst>
              <a:gd name="adj" fmla="val 50000"/>
            </a:avLst>
          </a:prstGeom>
          <a:solidFill>
            <a:srgbClr val="45A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rPr>
              <a:t>PART 03</a:t>
            </a:r>
            <a:endParaRPr kumimoji="1" lang="zh-CN" altLang="en-US"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110711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圆角矩形 22">
            <a:extLst>
              <a:ext uri="{FF2B5EF4-FFF2-40B4-BE49-F238E27FC236}">
                <a16:creationId xmlns:a16="http://schemas.microsoft.com/office/drawing/2014/main" id="{38E8AA26-7F27-4B9E-A66B-9F49C3D22CA8}"/>
              </a:ext>
            </a:extLst>
          </p:cNvPr>
          <p:cNvSpPr/>
          <p:nvPr userDrawn="1"/>
        </p:nvSpPr>
        <p:spPr>
          <a:xfrm>
            <a:off x="5145954" y="497908"/>
            <a:ext cx="1900091" cy="324982"/>
          </a:xfrm>
          <a:prstGeom prst="roundRect">
            <a:avLst>
              <a:gd name="adj" fmla="val 50000"/>
            </a:avLst>
          </a:prstGeom>
          <a:solidFill>
            <a:srgbClr val="45A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rPr>
              <a:t>PART 02</a:t>
            </a:r>
            <a:endParaRPr kumimoji="1" lang="zh-CN" altLang="en-US" sz="2000" b="1"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233358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656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9B0D86-CA48-4787-855E-63B4005BD669}"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08911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9B0D86-CA48-4787-855E-63B4005BD669}"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044191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9B0D86-CA48-4787-855E-63B4005BD669}"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9288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9B0D86-CA48-4787-855E-63B4005BD669}" type="datetimeFigureOut">
              <a:rPr lang="en-US" smtClean="0"/>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30096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9B0D86-CA48-4787-855E-63B4005BD669}" type="datetimeFigureOut">
              <a:rPr lang="en-US" smtClean="0"/>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74621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B0D86-CA48-4787-855E-63B4005BD669}" type="datetimeFigureOut">
              <a:rPr lang="en-US" smtClean="0"/>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051289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9B0D86-CA48-4787-855E-63B4005BD669}"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449598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9B0D86-CA48-4787-855E-63B4005BD669}"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845466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B0D86-CA48-4787-855E-63B4005BD669}" type="datetimeFigureOut">
              <a:rPr lang="en-US" smtClean="0"/>
              <a:t>3/16/2025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4757E-6037-4188-8E71-323633840D24}" type="slidenum">
              <a:rPr lang="en-US" smtClean="0"/>
              <a:t>‹#›</a:t>
            </a:fld>
            <a:endParaRPr lang="en-US"/>
          </a:p>
        </p:txBody>
      </p:sp>
    </p:spTree>
    <p:extLst>
      <p:ext uri="{BB962C8B-B14F-4D97-AF65-F5344CB8AC3E}">
        <p14:creationId xmlns:p14="http://schemas.microsoft.com/office/powerpoint/2010/main" val="2014384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16104" y="409546"/>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7" name="Picture 6">
            <a:extLst>
              <a:ext uri="{FF2B5EF4-FFF2-40B4-BE49-F238E27FC236}">
                <a16:creationId xmlns:a16="http://schemas.microsoft.com/office/drawing/2014/main" id="{7ED4EE5A-2A9D-588F-DD6E-CBB819234B51}"/>
              </a:ext>
            </a:extLst>
          </p:cNvPr>
          <p:cNvPicPr>
            <a:picLocks noChangeAspect="1"/>
          </p:cNvPicPr>
          <p:nvPr/>
        </p:nvPicPr>
        <p:blipFill>
          <a:blip r:embed="rId8"/>
          <a:stretch>
            <a:fillRect/>
          </a:stretch>
        </p:blipFill>
        <p:spPr>
          <a:xfrm>
            <a:off x="-290659" y="2427267"/>
            <a:ext cx="6953711" cy="3918190"/>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12" name="Picture 11">
            <a:extLst>
              <a:ext uri="{FF2B5EF4-FFF2-40B4-BE49-F238E27FC236}">
                <a16:creationId xmlns:a16="http://schemas.microsoft.com/office/drawing/2014/main" id="{6339E057-5F1F-5A44-F74E-D2F52BD7F92E}"/>
              </a:ext>
            </a:extLst>
          </p:cNvPr>
          <p:cNvPicPr>
            <a:picLocks noChangeAspect="1"/>
          </p:cNvPicPr>
          <p:nvPr/>
        </p:nvPicPr>
        <p:blipFill>
          <a:blip r:embed="rId10"/>
          <a:stretch>
            <a:fillRect/>
          </a:stretch>
        </p:blipFill>
        <p:spPr>
          <a:xfrm>
            <a:off x="2134855" y="1690554"/>
            <a:ext cx="1844466" cy="960838"/>
          </a:xfrm>
          <a:prstGeom prst="rect">
            <a:avLst/>
          </a:prstGeom>
        </p:spPr>
      </p:pic>
      <p:sp>
        <p:nvSpPr>
          <p:cNvPr id="3" name="TextBox 2">
            <a:extLst>
              <a:ext uri="{FF2B5EF4-FFF2-40B4-BE49-F238E27FC236}">
                <a16:creationId xmlns:a16="http://schemas.microsoft.com/office/drawing/2014/main" id="{18F818A7-343C-90D4-826A-BC10B3641886}"/>
              </a:ext>
            </a:extLst>
          </p:cNvPr>
          <p:cNvSpPr txBox="1"/>
          <p:nvPr/>
        </p:nvSpPr>
        <p:spPr>
          <a:xfrm>
            <a:off x="205886" y="969352"/>
            <a:ext cx="6096000" cy="523220"/>
          </a:xfrm>
          <a:prstGeom prst="rect">
            <a:avLst/>
          </a:prstGeom>
          <a:noFill/>
        </p:spPr>
        <p:txBody>
          <a:bodyPr wrap="square">
            <a:spAutoFit/>
          </a:bodyPr>
          <a:lstStyle/>
          <a:p>
            <a:pPr marL="0" indent="0" algn="ctr">
              <a:buNone/>
            </a:pPr>
            <a:r>
              <a:rPr lang="en-US" sz="2800" b="1">
                <a:latin typeface="Times New Roman" panose="02020603050405020304" pitchFamily="18" charset="0"/>
                <a:cs typeface="Times New Roman" panose="02020603050405020304" pitchFamily="18" charset="0"/>
              </a:rPr>
              <a:t>TIẾNG VIỆT</a:t>
            </a:r>
          </a:p>
        </p:txBody>
      </p:sp>
      <p:sp>
        <p:nvSpPr>
          <p:cNvPr id="4" name="Title 1">
            <a:extLst>
              <a:ext uri="{FF2B5EF4-FFF2-40B4-BE49-F238E27FC236}">
                <a16:creationId xmlns:a16="http://schemas.microsoft.com/office/drawing/2014/main" id="{DA39A5E1-5797-493D-38ED-4E275ED9ECE0}"/>
              </a:ext>
            </a:extLst>
          </p:cNvPr>
          <p:cNvSpPr>
            <a:spLocks noGrp="1"/>
          </p:cNvSpPr>
          <p:nvPr>
            <p:ph type="ctrTitle"/>
          </p:nvPr>
        </p:nvSpPr>
        <p:spPr>
          <a:xfrm>
            <a:off x="2091052" y="-114866"/>
            <a:ext cx="9144000" cy="894582"/>
          </a:xfrm>
        </p:spPr>
        <p:txBody>
          <a:bodyPr>
            <a:normAutofit/>
          </a:bodyPr>
          <a:lstStyle/>
          <a:p>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a:t>
            </a:r>
            <a:r>
              <a:rPr lang="en-US" sz="2800" b="1" u="sng">
                <a:latin typeface="Times New Roman" panose="02020603050405020304" pitchFamily="18" charset="0"/>
                <a:cs typeface="Times New Roman" panose="02020603050405020304" pitchFamily="18" charset="0"/>
              </a:rPr>
              <a:t>TIỂU HỌC ANH </a:t>
            </a:r>
            <a:r>
              <a:rPr lang="en-US" sz="2800" b="1">
                <a:latin typeface="Times New Roman" panose="02020603050405020304" pitchFamily="18" charset="0"/>
                <a:cs typeface="Times New Roman" panose="02020603050405020304" pitchFamily="18" charset="0"/>
              </a:rPr>
              <a:t>DŨNG</a:t>
            </a:r>
            <a:endParaRPr lang="en-US" sz="2800"/>
          </a:p>
        </p:txBody>
      </p:sp>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727BAB-F30E-2C52-D2DE-B7AE6216466B}"/>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A05F95F8-9D3A-19C5-0F71-DB4BC5F1CE62}"/>
              </a:ext>
            </a:extLst>
          </p:cNvPr>
          <p:cNvSpPr txBox="1"/>
          <p:nvPr/>
        </p:nvSpPr>
        <p:spPr>
          <a:xfrm>
            <a:off x="321554" y="1352450"/>
            <a:ext cx="11548892"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Khởi hành chuyến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 chuyển đến khách sạn nghỉ ngơi, thu dọn đồ đạc và ăn 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Chuẩn bị đầy đủ quần áo, túi rác và dụng cụ dọn dẹp và di chuyển đến bờ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Một nhóm được giao cho công việc nhặt rác ở trên bờ biển.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Một nhóm phụ trách ra xa hơn để thu nhặt rác, đặc biệt là các đồ nhựa.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Đầu tiên, bọn em nhặt rác trên bãi cỏ gần bờ biển. Rác ở đây chủ yếu là cành cây, lá cây và một số vỏ bánh kẹo....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Sau đó, di chuyển đến bãi cát trắng. Ở đây có nhiều cành cây khô và các loại xác sinh vật biển.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Cuối cùng là nhặt chai nước, lọ thủy tinh,....trôi nổi trên mặt nước gần bờ.</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en-US" sz="2800" b="0" i="0" u="none" strike="noStrike" kern="1200" cap="none" spc="0" normalizeH="0" baseline="0" noProof="0" dirty="0">
              <a:ln>
                <a:noFill/>
              </a:ln>
              <a:solidFill>
                <a:srgbClr val="28692E"/>
              </a:solidFill>
              <a:effectLst>
                <a:outerShdw blurRad="12700" dist="38100" dir="240000" algn="tl">
                  <a:srgbClr val="92D050"/>
                </a:outerShdw>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6F0CBAE8-E9F6-4720-E752-4D0FC51A0C26}"/>
              </a:ext>
            </a:extLst>
          </p:cNvPr>
          <p:cNvSpPr txBox="1"/>
          <p:nvPr/>
        </p:nvSpPr>
        <p:spPr>
          <a:xfrm>
            <a:off x="946484" y="395416"/>
            <a:ext cx="1039528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Các</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việc</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đã</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làm</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theo</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trình</a:t>
            </a:r>
            <a:r>
              <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 </a:t>
            </a:r>
            <a:r>
              <a:rPr kumimoji="0" lang="en-US" sz="60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rPr>
              <a:t>tự</a:t>
            </a:r>
            <a:endParaRPr kumimoji="0" lang="en-US" sz="60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amp;S Graceland" panose="02040603050506020204" pitchFamily="18" charset="0"/>
              <a:ea typeface="+mn-ea"/>
              <a:cs typeface="+mn-cs"/>
            </a:endParaRPr>
          </a:p>
        </p:txBody>
      </p:sp>
    </p:spTree>
    <p:extLst>
      <p:ext uri="{BB962C8B-B14F-4D97-AF65-F5344CB8AC3E}">
        <p14:creationId xmlns:p14="http://schemas.microsoft.com/office/powerpoint/2010/main" val="1425309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6E8E0-46C1-C5E8-F747-E7744F714EF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063496" y="979803"/>
            <a:ext cx="8159578" cy="5481639"/>
          </a:xfrm>
          <a:prstGeom prst="rect">
            <a:avLst/>
          </a:prstGeom>
        </p:spPr>
      </p:pic>
      <p:sp>
        <p:nvSpPr>
          <p:cNvPr id="4" name="Rectangle 3">
            <a:extLst>
              <a:ext uri="{FF2B5EF4-FFF2-40B4-BE49-F238E27FC236}">
                <a16:creationId xmlns:a16="http://schemas.microsoft.com/office/drawing/2014/main" id="{A4172852-44F2-4028-AEBB-9FB95C68BFF9}"/>
              </a:ext>
            </a:extLst>
          </p:cNvPr>
          <p:cNvSpPr/>
          <p:nvPr/>
        </p:nvSpPr>
        <p:spPr>
          <a:xfrm>
            <a:off x="5016843" y="437247"/>
            <a:ext cx="2088292" cy="4030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图片 11">
            <a:extLst>
              <a:ext uri="{FF2B5EF4-FFF2-40B4-BE49-F238E27FC236}">
                <a16:creationId xmlns:a16="http://schemas.microsoft.com/office/drawing/2014/main" id="{324124CE-F910-2720-E02B-BEBD0635D4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111" t="19861" r="20417" b="57490"/>
          <a:stretch/>
        </p:blipFill>
        <p:spPr>
          <a:xfrm>
            <a:off x="4699413" y="128016"/>
            <a:ext cx="2245084" cy="864680"/>
          </a:xfrm>
          <a:prstGeom prst="rect">
            <a:avLst/>
          </a:prstGeom>
        </p:spPr>
      </p:pic>
      <p:sp>
        <p:nvSpPr>
          <p:cNvPr id="6" name="TextBox 5">
            <a:extLst>
              <a:ext uri="{FF2B5EF4-FFF2-40B4-BE49-F238E27FC236}">
                <a16:creationId xmlns:a16="http://schemas.microsoft.com/office/drawing/2014/main" id="{5BAC1D0B-7A39-4297-1CC0-55F27C086627}"/>
              </a:ext>
            </a:extLst>
          </p:cNvPr>
          <p:cNvSpPr txBox="1"/>
          <p:nvPr/>
        </p:nvSpPr>
        <p:spPr>
          <a:xfrm>
            <a:off x="5116137" y="164961"/>
            <a:ext cx="16519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ý</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38922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9" y="13932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53420" y="113019"/>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F39CB14E-F06D-4C8C-1819-2BAE9F63A8C0}"/>
              </a:ext>
            </a:extLst>
          </p:cNvPr>
          <p:cNvPicPr>
            <a:picLocks noChangeAspect="1"/>
          </p:cNvPicPr>
          <p:nvPr/>
        </p:nvPicPr>
        <p:blipFill>
          <a:blip r:embed="rId7"/>
          <a:stretch>
            <a:fillRect/>
          </a:stretch>
        </p:blipFill>
        <p:spPr>
          <a:xfrm>
            <a:off x="1342785" y="789530"/>
            <a:ext cx="11593445" cy="2414352"/>
          </a:xfrm>
          <a:prstGeom prst="rect">
            <a:avLst/>
          </a:prstGeom>
        </p:spPr>
      </p:pic>
    </p:spTree>
    <p:extLst>
      <p:ext uri="{BB962C8B-B14F-4D97-AF65-F5344CB8AC3E}">
        <p14:creationId xmlns:p14="http://schemas.microsoft.com/office/powerpoint/2010/main" val="23082335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EEDC0A31-7410-A496-C75F-71B81C016B7B}"/>
              </a:ext>
            </a:extLst>
          </p:cNvPr>
          <p:cNvSpPr txBox="1"/>
          <p:nvPr/>
        </p:nvSpPr>
        <p:spPr>
          <a:xfrm>
            <a:off x="345989" y="728921"/>
            <a:ext cx="11500022" cy="41857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Mở bài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Kì nghỉ hè năm nay, em đã có một trải nghiệm bổ ích cùng với các anh chị trong đoàn thanh niên. Đó là một chuyến tình nguyện dọn dẹp bờ biển. Điểm đến của chuyến đi chính là bãi biển Mỹ Khê xinh đẹp. </a:t>
            </a: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7" name="图片 18">
            <a:extLst>
              <a:ext uri="{FF2B5EF4-FFF2-40B4-BE49-F238E27FC236}">
                <a16:creationId xmlns:a16="http://schemas.microsoft.com/office/drawing/2014/main" id="{F94EF24F-528C-513A-72BE-9F3C75CE72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51" r="67100" b="7985"/>
          <a:stretch/>
        </p:blipFill>
        <p:spPr>
          <a:xfrm>
            <a:off x="-1036526" y="3919602"/>
            <a:ext cx="2272202" cy="1990160"/>
          </a:xfrm>
          <a:prstGeom prst="rect">
            <a:avLst/>
          </a:prstGeom>
        </p:spPr>
      </p:pic>
      <p:pic>
        <p:nvPicPr>
          <p:cNvPr id="38" name="Picture 37">
            <a:extLst>
              <a:ext uri="{FF2B5EF4-FFF2-40B4-BE49-F238E27FC236}">
                <a16:creationId xmlns:a16="http://schemas.microsoft.com/office/drawing/2014/main" id="{CE4A51B0-7B25-5563-718E-66E3A66E5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159" y="5150796"/>
            <a:ext cx="2268296" cy="1707204"/>
          </a:xfrm>
          <a:prstGeom prst="rect">
            <a:avLst/>
          </a:prstGeom>
        </p:spPr>
      </p:pic>
      <p:sp>
        <p:nvSpPr>
          <p:cNvPr id="40" name="TextBox 39">
            <a:extLst>
              <a:ext uri="{FF2B5EF4-FFF2-40B4-BE49-F238E27FC236}">
                <a16:creationId xmlns:a16="http://schemas.microsoft.com/office/drawing/2014/main" id="{824CE398-DEDD-D54A-9118-6D76BB4EC799}"/>
              </a:ext>
            </a:extLst>
          </p:cNvPr>
          <p:cNvSpPr txBox="1"/>
          <p:nvPr/>
        </p:nvSpPr>
        <p:spPr>
          <a:xfrm>
            <a:off x="1357183" y="3615037"/>
            <a:ext cx="10367320" cy="47705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 Thân bài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Chuyến xe khởi hành từ sáng sớm.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Đến nơi, mọi người đều đã mệt nên quyết định đến khách sạn nhận phòng. Sau khi thu dọn đồ đạc sẽ cùng nhau đi ăn uống rồi nghỉ ngơi.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Rectangle 40">
            <a:extLst>
              <a:ext uri="{FF2B5EF4-FFF2-40B4-BE49-F238E27FC236}">
                <a16:creationId xmlns:a16="http://schemas.microsoft.com/office/drawing/2014/main" id="{B5F81AE7-64BB-371B-33ED-AE03F71953E1}"/>
              </a:ext>
            </a:extLst>
          </p:cNvPr>
          <p:cNvSpPr/>
          <p:nvPr/>
        </p:nvSpPr>
        <p:spPr>
          <a:xfrm>
            <a:off x="4909751" y="492807"/>
            <a:ext cx="2372497" cy="42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2" name="图片 11">
            <a:extLst>
              <a:ext uri="{FF2B5EF4-FFF2-40B4-BE49-F238E27FC236}">
                <a16:creationId xmlns:a16="http://schemas.microsoft.com/office/drawing/2014/main" id="{E8D99C41-9F55-F0A6-C061-369EAFB28B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111" t="19861" r="20417" b="57490"/>
          <a:stretch/>
        </p:blipFill>
        <p:spPr>
          <a:xfrm>
            <a:off x="4699413" y="144145"/>
            <a:ext cx="3224324" cy="848551"/>
          </a:xfrm>
          <a:prstGeom prst="rect">
            <a:avLst/>
          </a:prstGeom>
        </p:spPr>
      </p:pic>
      <p:sp>
        <p:nvSpPr>
          <p:cNvPr id="43" name="TextBox 42">
            <a:extLst>
              <a:ext uri="{FF2B5EF4-FFF2-40B4-BE49-F238E27FC236}">
                <a16:creationId xmlns:a16="http://schemas.microsoft.com/office/drawing/2014/main" id="{BF1FBF43-D444-BAD9-B310-C2E04B3E73CE}"/>
              </a:ext>
            </a:extLst>
          </p:cNvPr>
          <p:cNvSpPr txBox="1"/>
          <p:nvPr/>
        </p:nvSpPr>
        <p:spPr>
          <a:xfrm>
            <a:off x="4912807" y="256693"/>
            <a:ext cx="28990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ý chi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tiết</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5669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3B8622B-A6AE-48CA-8932-50A60CF8E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0721" y="4959805"/>
            <a:ext cx="1454017" cy="1898195"/>
          </a:xfrm>
          <a:prstGeom prst="rect">
            <a:avLst/>
          </a:prstGeom>
        </p:spPr>
      </p:pic>
      <p:sp>
        <p:nvSpPr>
          <p:cNvPr id="21" name="Rectangle 20">
            <a:extLst>
              <a:ext uri="{FF2B5EF4-FFF2-40B4-BE49-F238E27FC236}">
                <a16:creationId xmlns:a16="http://schemas.microsoft.com/office/drawing/2014/main" id="{B0525AE2-AAE7-BCBE-CD64-421732F5344D}"/>
              </a:ext>
            </a:extLst>
          </p:cNvPr>
          <p:cNvSpPr/>
          <p:nvPr/>
        </p:nvSpPr>
        <p:spPr>
          <a:xfrm>
            <a:off x="4909751" y="492807"/>
            <a:ext cx="2372497" cy="42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DF12312C-5691-C158-27C5-4F45D1B15508}"/>
              </a:ext>
            </a:extLst>
          </p:cNvPr>
          <p:cNvSpPr txBox="1"/>
          <p:nvPr/>
        </p:nvSpPr>
        <p:spPr>
          <a:xfrm>
            <a:off x="465438" y="492807"/>
            <a:ext cx="11232291" cy="69865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Chúng em phân thành các nhóm với từng công việc cụ thể: Một nhóm được giao cho công việc nhặt rác ở trên bờ biển, một nhóm phụ trách ra xa hơn để thu nhặt rác trên mặt nước, đặc biệt là các đồ nhựa.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Em được giao nhiệm vụ nhặt rác trên bờ biển cùng với 9 bạn nữa.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Đầu tiên, bọn em nhặt rác trên bãi cỏ gần bờ biển. Rác ở đây chủ yếu là cành cây, lá cây và một số vỏ bánh kẹo....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Sau đó, di chuyển đến bãi cát trắng. Ở đây có nhiều cành cây khô và các loại xác sinh vật biển.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Cuối cùng là nhặt chai nước, lọ thủy tinh,....trôi nổi trên mặt nước gần bờ.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366775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4139EBE-BD29-8745-5251-1AF33692CE1E}"/>
              </a:ext>
            </a:extLst>
          </p:cNvPr>
          <p:cNvSpPr/>
          <p:nvPr/>
        </p:nvSpPr>
        <p:spPr>
          <a:xfrm>
            <a:off x="4909751" y="492807"/>
            <a:ext cx="2372497" cy="420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350DA96D-EB01-A526-9011-E74FDB98D1E2}"/>
              </a:ext>
            </a:extLst>
          </p:cNvPr>
          <p:cNvSpPr txBox="1"/>
          <p:nvPr/>
        </p:nvSpPr>
        <p:spPr>
          <a:xfrm>
            <a:off x="839517" y="638864"/>
            <a:ext cx="10663635" cy="36009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 Kết bài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Chuyến đi này là một trải nghiệm đẹp với em. Nhờ có sự nhiệt tình của mọi người, bãi biển đã trở nên rất sạch đẹp. Em mong rằng sẽ có thêm nhiều hơn những chuyến đi thú vị và bổ ích như vậy.</a:t>
            </a:r>
            <a:br>
              <a:rPr kumimoji="0" lang="vi-VN" sz="3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 name="Picture 29">
            <a:extLst>
              <a:ext uri="{FF2B5EF4-FFF2-40B4-BE49-F238E27FC236}">
                <a16:creationId xmlns:a16="http://schemas.microsoft.com/office/drawing/2014/main" id="{92848D7C-A40C-F293-ED29-E77BC73A4C5A}"/>
              </a:ext>
            </a:extLst>
          </p:cNvPr>
          <p:cNvPicPr>
            <a:picLocks noChangeAspect="1"/>
          </p:cNvPicPr>
          <p:nvPr/>
        </p:nvPicPr>
        <p:blipFill>
          <a:blip r:embed="rId2"/>
          <a:stretch>
            <a:fillRect/>
          </a:stretch>
        </p:blipFill>
        <p:spPr>
          <a:xfrm>
            <a:off x="9679588" y="4081977"/>
            <a:ext cx="2776023" cy="2776023"/>
          </a:xfrm>
          <a:prstGeom prst="rect">
            <a:avLst/>
          </a:prstGeom>
        </p:spPr>
      </p:pic>
      <p:grpSp>
        <p:nvGrpSpPr>
          <p:cNvPr id="31" name="Group 30">
            <a:extLst>
              <a:ext uri="{FF2B5EF4-FFF2-40B4-BE49-F238E27FC236}">
                <a16:creationId xmlns:a16="http://schemas.microsoft.com/office/drawing/2014/main" id="{2AA68E04-97FB-DD48-5599-99210C467F51}"/>
              </a:ext>
            </a:extLst>
          </p:cNvPr>
          <p:cNvGrpSpPr/>
          <p:nvPr/>
        </p:nvGrpSpPr>
        <p:grpSpPr>
          <a:xfrm>
            <a:off x="227288" y="3429000"/>
            <a:ext cx="3408091" cy="3310254"/>
            <a:chOff x="488751" y="3690298"/>
            <a:chExt cx="3408091" cy="3310254"/>
          </a:xfrm>
        </p:grpSpPr>
        <p:pic>
          <p:nvPicPr>
            <p:cNvPr id="32" name="Picture 31">
              <a:extLst>
                <a:ext uri="{FF2B5EF4-FFF2-40B4-BE49-F238E27FC236}">
                  <a16:creationId xmlns:a16="http://schemas.microsoft.com/office/drawing/2014/main" id="{31459405-0F8D-FEC5-4687-17957BC323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33" name="Picture 32">
              <a:extLst>
                <a:ext uri="{FF2B5EF4-FFF2-40B4-BE49-F238E27FC236}">
                  <a16:creationId xmlns:a16="http://schemas.microsoft.com/office/drawing/2014/main" id="{C056CE2A-3FAA-7301-B3E9-87B3A5B6B6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spTree>
    <p:extLst>
      <p:ext uri="{BB962C8B-B14F-4D97-AF65-F5344CB8AC3E}">
        <p14:creationId xmlns:p14="http://schemas.microsoft.com/office/powerpoint/2010/main" val="1571144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Effect transition="in" filter="barn(inVertical)">
                                      <p:cBhvr>
                                        <p:cTn id="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D08D74C7-88D3-AED2-2806-C1AB32D72A2F}"/>
              </a:ext>
            </a:extLst>
          </p:cNvPr>
          <p:cNvPicPr>
            <a:picLocks noChangeAspect="1"/>
          </p:cNvPicPr>
          <p:nvPr/>
        </p:nvPicPr>
        <p:blipFill>
          <a:blip r:embed="rId7"/>
          <a:stretch>
            <a:fillRect/>
          </a:stretch>
        </p:blipFill>
        <p:spPr>
          <a:xfrm>
            <a:off x="1982526" y="1130526"/>
            <a:ext cx="9943438" cy="1322947"/>
          </a:xfrm>
          <a:prstGeom prst="rect">
            <a:avLst/>
          </a:prstGeom>
        </p:spPr>
      </p:pic>
    </p:spTree>
    <p:extLst>
      <p:ext uri="{BB962C8B-B14F-4D97-AF65-F5344CB8AC3E}">
        <p14:creationId xmlns:p14="http://schemas.microsoft.com/office/powerpoint/2010/main" val="3968067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1771872"/>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Lập được dàn ý cho bài văn thuật lại một sự việc theo đúng yêu cầu của kiểu bài.</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802650"/>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Biết vận dụng bài học vào thực tiễn cuộc sống: Biết sử dụng câu văn đúng, hay và phù hợp với hoàn cảnh để thuật lại được sự việc đã chứng kiến hoặc tham gia</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956683" y="5598375"/>
            <a:ext cx="8315097" cy="523220"/>
          </a:xfrm>
          <a:prstGeom prst="rect">
            <a:avLst/>
          </a:prstGeom>
        </p:spPr>
        <p:txBody>
          <a:bodyPr wrap="none">
            <a:spAutoFit/>
          </a:bodyPr>
          <a:lstStyle/>
          <a:p>
            <a:pPr indent="228600" algn="just">
              <a:spcAft>
                <a:spcPts val="0"/>
              </a:spcAf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Có ý thức tự giác trong học tập, trò chơi và vận dụng.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60334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3">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8">
            <a:duotone>
              <a:prstClr val="black"/>
              <a:schemeClr val="accent3">
                <a:tint val="45000"/>
                <a:satMod val="400000"/>
              </a:schemeClr>
            </a:duotone>
            <a:extLst>
              <a:ext uri="{BEBA8EAE-BF5A-486C-A8C5-ECC9F3942E4B}">
                <a14:imgProps xmlns:a14="http://schemas.microsoft.com/office/drawing/2010/main">
                  <a14:imgLayer r:embed="rId9">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7"/>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02FA5EE-65CF-4F14-8FDE-CA8AB8EC5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728" y="3039762"/>
            <a:ext cx="3598462" cy="3598462"/>
          </a:xfrm>
          <a:prstGeom prst="rect">
            <a:avLst/>
          </a:prstGeom>
        </p:spPr>
      </p:pic>
      <p:sp>
        <p:nvSpPr>
          <p:cNvPr id="12" name="TextBox 11">
            <a:extLst>
              <a:ext uri="{FF2B5EF4-FFF2-40B4-BE49-F238E27FC236}">
                <a16:creationId xmlns:a16="http://schemas.microsoft.com/office/drawing/2014/main" id="{10F01412-5561-0947-C7DB-8BC520C1159C}"/>
              </a:ext>
            </a:extLst>
          </p:cNvPr>
          <p:cNvSpPr txBox="1"/>
          <p:nvPr/>
        </p:nvSpPr>
        <p:spPr>
          <a:xfrm>
            <a:off x="292609" y="922361"/>
            <a:ext cx="11528360" cy="707886"/>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A">
            <a:extLst>
              <a:ext uri="{FF2B5EF4-FFF2-40B4-BE49-F238E27FC236}">
                <a16:creationId xmlns:a16="http://schemas.microsoft.com/office/drawing/2014/main" id="{78FC0244-B415-565C-43BD-71D8E8D136AD}"/>
              </a:ext>
            </a:extLst>
          </p:cNvPr>
          <p:cNvGrpSpPr/>
          <p:nvPr/>
        </p:nvGrpSpPr>
        <p:grpSpPr>
          <a:xfrm>
            <a:off x="2868030" y="2467481"/>
            <a:ext cx="8821462" cy="2135201"/>
            <a:chOff x="1596682" y="2538781"/>
            <a:chExt cx="4308768" cy="2135201"/>
          </a:xfrm>
        </p:grpSpPr>
        <p:sp>
          <p:nvSpPr>
            <p:cNvPr id="14" name="Rounded Rectangle 10">
              <a:extLst>
                <a:ext uri="{FF2B5EF4-FFF2-40B4-BE49-F238E27FC236}">
                  <a16:creationId xmlns:a16="http://schemas.microsoft.com/office/drawing/2014/main" id="{FA415C99-3966-A475-E214-FAA891E0CE59}"/>
                </a:ext>
              </a:extLst>
            </p:cNvPr>
            <p:cNvSpPr/>
            <p:nvPr/>
          </p:nvSpPr>
          <p:spPr>
            <a:xfrm>
              <a:off x="1596682" y="2604435"/>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6" name="Rounded Rectangle 11">
              <a:extLst>
                <a:ext uri="{FF2B5EF4-FFF2-40B4-BE49-F238E27FC236}">
                  <a16:creationId xmlns:a16="http://schemas.microsoft.com/office/drawing/2014/main" id="{8320ECD1-337F-2CAD-0AF1-6AA09B5F28AC}"/>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Rectangle 17">
              <a:extLst>
                <a:ext uri="{FF2B5EF4-FFF2-40B4-BE49-F238E27FC236}">
                  <a16:creationId xmlns:a16="http://schemas.microsoft.com/office/drawing/2014/main" id="{A23E11E6-AAE4-EBFD-D475-90263B9A3859}"/>
                </a:ext>
              </a:extLst>
            </p:cNvPr>
            <p:cNvSpPr/>
            <p:nvPr/>
          </p:nvSpPr>
          <p:spPr>
            <a:xfrm>
              <a:off x="1600737" y="2688978"/>
              <a:ext cx="430471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văn</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thuật</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sự</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việc</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có</a:t>
              </a:r>
              <a:r>
                <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rPr>
                <a:t> 3 </a:t>
              </a:r>
              <a:r>
                <a:rPr kumimoji="0" lang="en-GB" sz="4000" b="1" i="0" u="none" strike="noStrike" kern="1200" cap="none" spc="0" normalizeH="0" baseline="0" noProof="0" dirty="0" err="1">
                  <a:ln>
                    <a:noFill/>
                  </a:ln>
                  <a:solidFill>
                    <a:srgbClr val="663300"/>
                  </a:solidFill>
                  <a:effectLst/>
                  <a:uLnTx/>
                  <a:uFillTx/>
                  <a:latin typeface="Cambria" panose="02040503050406030204" pitchFamily="18" charset="0"/>
                  <a:ea typeface="Cambria" panose="02040503050406030204" pitchFamily="18" charset="0"/>
                  <a:cs typeface="+mn-cs"/>
                </a:rPr>
                <a:t>phần</a:t>
              </a:r>
              <a:endParaRPr kumimoji="0" lang="en-GB" sz="4000" b="1" i="0" u="none" strike="noStrike" kern="1200" cap="none" spc="0" normalizeH="0" baseline="0" noProof="0" dirty="0">
                <a:ln>
                  <a:noFill/>
                </a:ln>
                <a:solidFill>
                  <a:srgbClr val="663300"/>
                </a:solidFill>
                <a:effectLst/>
                <a:uLnTx/>
                <a:uFillTx/>
                <a:latin typeface="Cambria" panose="02040503050406030204" pitchFamily="18" charset="0"/>
                <a:ea typeface="Cambria" panose="02040503050406030204" pitchFamily="18" charset="0"/>
                <a:cs typeface="+mn-cs"/>
              </a:endParaRPr>
            </a:p>
          </p:txBody>
        </p:sp>
        <p:sp>
          <p:nvSpPr>
            <p:cNvPr id="34" name="Rectangle 33">
              <a:extLst>
                <a:ext uri="{FF2B5EF4-FFF2-40B4-BE49-F238E27FC236}">
                  <a16:creationId xmlns:a16="http://schemas.microsoft.com/office/drawing/2014/main" id="{DF53F719-BC9A-F5C7-26FD-8EDBB174AC87}"/>
                </a:ext>
              </a:extLst>
            </p:cNvPr>
            <p:cNvSpPr/>
            <p:nvPr/>
          </p:nvSpPr>
          <p:spPr>
            <a:xfrm>
              <a:off x="1600737" y="3966096"/>
              <a:ext cx="430471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Mở</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Thân</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Kết</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p>
          </p:txBody>
        </p:sp>
      </p:grpSp>
      <p:pic>
        <p:nvPicPr>
          <p:cNvPr id="35" name="Picture 34">
            <a:extLst>
              <a:ext uri="{FF2B5EF4-FFF2-40B4-BE49-F238E27FC236}">
                <a16:creationId xmlns:a16="http://schemas.microsoft.com/office/drawing/2014/main" id="{C39521E0-02C8-208D-E0B3-2A355F99A5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4591" y="4709290"/>
            <a:ext cx="1905699" cy="1822325"/>
          </a:xfrm>
          <a:prstGeom prst="rect">
            <a:avLst/>
          </a:prstGeom>
        </p:spPr>
      </p:pic>
    </p:spTree>
    <p:extLst>
      <p:ext uri="{BB962C8B-B14F-4D97-AF65-F5344CB8AC3E}">
        <p14:creationId xmlns:p14="http://schemas.microsoft.com/office/powerpoint/2010/main" val="82925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42"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1771872"/>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Lập được dàn ý cho bài văn thuật lại một sự việc theo đúng yêu cầu của kiểu bài.</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802650"/>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Biết vận dụng bài học vào thực tiễn cuộc sống: Biết sử dụng câu văn đúng, hay và phù hợp với hoàn cảnh để thuật lại được sự việc đã chứng kiến hoặc tham gia</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956683" y="5598375"/>
            <a:ext cx="8315097" cy="523220"/>
          </a:xfrm>
          <a:prstGeom prst="rect">
            <a:avLst/>
          </a:prstGeom>
        </p:spPr>
        <p:txBody>
          <a:bodyPr wrap="none">
            <a:spAutoFit/>
          </a:bodyPr>
          <a:lstStyle/>
          <a:p>
            <a:pPr indent="228600" algn="just">
              <a:spcAft>
                <a:spcPts val="0"/>
              </a:spcAf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Có ý thức tự giác trong học tập, trò chơi và vận dụng.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97398" y="6458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a:extLst>
              <a:ext uri="{FF2B5EF4-FFF2-40B4-BE49-F238E27FC236}">
                <a16:creationId xmlns:a16="http://schemas.microsoft.com/office/drawing/2014/main" id="{A0C99451-AF0D-48FC-8018-2686636C3D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064" b="35213"/>
          <a:stretch/>
        </p:blipFill>
        <p:spPr>
          <a:xfrm>
            <a:off x="1084678" y="2993447"/>
            <a:ext cx="9662459" cy="2859617"/>
          </a:xfrm>
          <a:prstGeom prst="rect">
            <a:avLst/>
          </a:prstGeom>
        </p:spPr>
      </p:pic>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938992"/>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thuật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trải</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nghiệm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tham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chia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sẻ</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suy</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nghĩ</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xúc</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0" cap="none" spc="0" normalizeH="0" baseline="0" noProof="0" dirty="0" err="1">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altLang="en-US" sz="40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575164" y="2607715"/>
            <a:ext cx="1939598" cy="3163650"/>
            <a:chOff x="6575164" y="2607715"/>
            <a:chExt cx="1104351" cy="3163650"/>
          </a:xfrm>
        </p:grpSpPr>
        <p:sp>
          <p:nvSpPr>
            <p:cNvPr id="8" name="圆角矩形 54">
              <a:extLst>
                <a:ext uri="{FF2B5EF4-FFF2-40B4-BE49-F238E27FC236}">
                  <a16:creationId xmlns:a16="http://schemas.microsoft.com/office/drawing/2014/main" id="{9188892B-B4DD-4F38-B0D7-E530DA8FC16E}"/>
                </a:ext>
              </a:extLst>
            </p:cNvPr>
            <p:cNvSpPr/>
            <p:nvPr/>
          </p:nvSpPr>
          <p:spPr>
            <a:xfrm rot="21444755">
              <a:off x="6575164" y="2607715"/>
              <a:ext cx="1104351" cy="3163650"/>
            </a:xfrm>
            <a:prstGeom prst="roundRect">
              <a:avLst/>
            </a:prstGeom>
            <a:solidFill>
              <a:srgbClr val="45A08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9" name="圆角矩形 55">
              <a:extLst>
                <a:ext uri="{FF2B5EF4-FFF2-40B4-BE49-F238E27FC236}">
                  <a16:creationId xmlns:a16="http://schemas.microsoft.com/office/drawing/2014/main" id="{FEB49B05-AD9E-4E30-BD20-69AFEBF16F6F}"/>
                </a:ext>
              </a:extLst>
            </p:cNvPr>
            <p:cNvSpPr/>
            <p:nvPr/>
          </p:nvSpPr>
          <p:spPr>
            <a:xfrm rot="21436152">
              <a:off x="6642767" y="2673939"/>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0" name="椭圆 9">
              <a:extLst>
                <a:ext uri="{FF2B5EF4-FFF2-40B4-BE49-F238E27FC236}">
                  <a16:creationId xmlns:a16="http://schemas.microsoft.com/office/drawing/2014/main" id="{59ADC90D-CF5C-47FB-AD08-375F4AFA3774}"/>
                </a:ext>
              </a:extLst>
            </p:cNvPr>
            <p:cNvSpPr/>
            <p:nvPr/>
          </p:nvSpPr>
          <p:spPr>
            <a:xfrm>
              <a:off x="6912292" y="2644500"/>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1" name="文本框 10">
              <a:extLst>
                <a:ext uri="{FF2B5EF4-FFF2-40B4-BE49-F238E27FC236}">
                  <a16:creationId xmlns:a16="http://schemas.microsoft.com/office/drawing/2014/main" id="{C8FF575E-F71E-4F9E-B95C-23A99A98FADE}"/>
                </a:ext>
              </a:extLst>
            </p:cNvPr>
            <p:cNvSpPr txBox="1"/>
            <p:nvPr/>
          </p:nvSpPr>
          <p:spPr>
            <a:xfrm rot="21420000">
              <a:off x="6680458" y="2935466"/>
              <a:ext cx="7884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sym typeface="字魂36号-正文宋楷" panose="02000000000000000000" pitchFamily="2" charset="-122"/>
                </a:rPr>
                <a:t>03</a:t>
              </a:r>
              <a:endParaRPr kumimoji="0" lang="zh-CN" altLang="en-US" sz="3200" b="0"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sp>
          <p:nvSpPr>
            <p:cNvPr id="12" name="文本框 11">
              <a:extLst>
                <a:ext uri="{FF2B5EF4-FFF2-40B4-BE49-F238E27FC236}">
                  <a16:creationId xmlns:a16="http://schemas.microsoft.com/office/drawing/2014/main" id="{45CCE34B-F1B7-449C-A057-8579D57B42E5}"/>
                </a:ext>
              </a:extLst>
            </p:cNvPr>
            <p:cNvSpPr txBox="1"/>
            <p:nvPr/>
          </p:nvSpPr>
          <p:spPr>
            <a:xfrm rot="21420000">
              <a:off x="6634638" y="3646710"/>
              <a:ext cx="1033461" cy="156966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Góp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ý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chỉnh</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sửa</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grpSp>
        <p:nvGrpSpPr>
          <p:cNvPr id="33" name="组合 32"/>
          <p:cNvGrpSpPr/>
          <p:nvPr/>
        </p:nvGrpSpPr>
        <p:grpSpPr>
          <a:xfrm>
            <a:off x="1132395" y="2627361"/>
            <a:ext cx="2189926" cy="3163650"/>
            <a:chOff x="1933968" y="2627361"/>
            <a:chExt cx="1276252" cy="3163650"/>
          </a:xfrm>
        </p:grpSpPr>
        <p:sp>
          <p:nvSpPr>
            <p:cNvPr id="20" name="圆角矩形 40">
              <a:extLst>
                <a:ext uri="{FF2B5EF4-FFF2-40B4-BE49-F238E27FC236}">
                  <a16:creationId xmlns:a16="http://schemas.microsoft.com/office/drawing/2014/main" id="{E0AAC85C-937D-47AD-9365-07E31D747E85}"/>
                </a:ext>
              </a:extLst>
            </p:cNvPr>
            <p:cNvSpPr/>
            <p:nvPr/>
          </p:nvSpPr>
          <p:spPr>
            <a:xfrm rot="21420000">
              <a:off x="1973636" y="2652529"/>
              <a:ext cx="1080000" cy="3119868"/>
            </a:xfrm>
            <a:prstGeom prst="roundRect">
              <a:avLst/>
            </a:prstGeom>
            <a:solidFill>
              <a:srgbClr val="982B1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1" name="圆角矩形 42">
              <a:extLst>
                <a:ext uri="{FF2B5EF4-FFF2-40B4-BE49-F238E27FC236}">
                  <a16:creationId xmlns:a16="http://schemas.microsoft.com/office/drawing/2014/main" id="{CFFFA6B1-0BD3-4AAF-8107-B47F4D97CFEB}"/>
                </a:ext>
              </a:extLst>
            </p:cNvPr>
            <p:cNvSpPr/>
            <p:nvPr/>
          </p:nvSpPr>
          <p:spPr>
            <a:xfrm rot="21444755">
              <a:off x="1933968" y="2627361"/>
              <a:ext cx="1104351" cy="3163650"/>
            </a:xfrm>
            <a:prstGeom prst="roundRect">
              <a:avLst/>
            </a:prstGeom>
            <a:solidFill>
              <a:schemeClr val="accent5">
                <a:lumMod val="40000"/>
                <a:lumOff val="60000"/>
              </a:schemeClr>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2" name="圆角矩形 43">
              <a:extLst>
                <a:ext uri="{FF2B5EF4-FFF2-40B4-BE49-F238E27FC236}">
                  <a16:creationId xmlns:a16="http://schemas.microsoft.com/office/drawing/2014/main" id="{6A669D62-1FF9-4F44-B905-4A46C74F0AC9}"/>
                </a:ext>
              </a:extLst>
            </p:cNvPr>
            <p:cNvSpPr/>
            <p:nvPr/>
          </p:nvSpPr>
          <p:spPr>
            <a:xfrm rot="21436152">
              <a:off x="2001571" y="2693585"/>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3" name="椭圆 22">
              <a:extLst>
                <a:ext uri="{FF2B5EF4-FFF2-40B4-BE49-F238E27FC236}">
                  <a16:creationId xmlns:a16="http://schemas.microsoft.com/office/drawing/2014/main" id="{DDF1E2DF-23C2-4435-B89A-B391A90B3552}"/>
                </a:ext>
              </a:extLst>
            </p:cNvPr>
            <p:cNvSpPr/>
            <p:nvPr/>
          </p:nvSpPr>
          <p:spPr>
            <a:xfrm>
              <a:off x="2271097" y="2664146"/>
              <a:ext cx="216000" cy="216000"/>
            </a:xfrm>
            <a:prstGeom prst="ellipse">
              <a:avLst/>
            </a:prstGeom>
            <a:solidFill>
              <a:srgbClr val="F5EDE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4" name="文本框 23">
              <a:extLst>
                <a:ext uri="{FF2B5EF4-FFF2-40B4-BE49-F238E27FC236}">
                  <a16:creationId xmlns:a16="http://schemas.microsoft.com/office/drawing/2014/main" id="{949C8630-AB06-4F7B-BAC3-278E3B371314}"/>
                </a:ext>
              </a:extLst>
            </p:cNvPr>
            <p:cNvSpPr txBox="1"/>
            <p:nvPr/>
          </p:nvSpPr>
          <p:spPr>
            <a:xfrm rot="21420000">
              <a:off x="2219620" y="3180841"/>
              <a:ext cx="990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sym typeface="字魂36号-正文宋楷" panose="02000000000000000000" pitchFamily="2" charset="-122"/>
                </a:rPr>
                <a:t>01</a:t>
              </a:r>
              <a:endParaRPr kumimoji="0" lang="zh-CN" altLang="en-US" sz="3200" b="0"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sp>
          <p:nvSpPr>
            <p:cNvPr id="25" name="文本框 24">
              <a:extLst>
                <a:ext uri="{FF2B5EF4-FFF2-40B4-BE49-F238E27FC236}">
                  <a16:creationId xmlns:a16="http://schemas.microsoft.com/office/drawing/2014/main" id="{D90F935F-3B84-4497-AB40-F1A5216FBC2E}"/>
                </a:ext>
              </a:extLst>
            </p:cNvPr>
            <p:cNvSpPr txBox="1"/>
            <p:nvPr/>
          </p:nvSpPr>
          <p:spPr>
            <a:xfrm rot="21420000">
              <a:off x="1943717" y="3735176"/>
              <a:ext cx="1113409"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Chuẩn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bị</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grpSp>
        <p:nvGrpSpPr>
          <p:cNvPr id="34" name="组合 33"/>
          <p:cNvGrpSpPr/>
          <p:nvPr/>
        </p:nvGrpSpPr>
        <p:grpSpPr>
          <a:xfrm>
            <a:off x="3991507" y="2215455"/>
            <a:ext cx="1944127" cy="3163650"/>
            <a:chOff x="4253197" y="2057054"/>
            <a:chExt cx="1122406" cy="3163650"/>
          </a:xfrm>
        </p:grpSpPr>
        <p:grpSp>
          <p:nvGrpSpPr>
            <p:cNvPr id="13" name="组合 12">
              <a:extLst>
                <a:ext uri="{FF2B5EF4-FFF2-40B4-BE49-F238E27FC236}">
                  <a16:creationId xmlns:a16="http://schemas.microsoft.com/office/drawing/2014/main" id="{A6490C8D-5AA2-420E-AD44-82830B9C77A5}"/>
                </a:ext>
              </a:extLst>
            </p:cNvPr>
            <p:cNvGrpSpPr/>
            <p:nvPr/>
          </p:nvGrpSpPr>
          <p:grpSpPr>
            <a:xfrm>
              <a:off x="4253197" y="2057054"/>
              <a:ext cx="1122406" cy="3163650"/>
              <a:chOff x="4681669" y="2166879"/>
              <a:chExt cx="1122406" cy="3163650"/>
            </a:xfrm>
            <a:solidFill>
              <a:srgbClr val="FDD74D"/>
            </a:solidFill>
          </p:grpSpPr>
          <p:sp>
            <p:nvSpPr>
              <p:cNvPr id="14" name="圆角矩形 46">
                <a:extLst>
                  <a:ext uri="{FF2B5EF4-FFF2-40B4-BE49-F238E27FC236}">
                    <a16:creationId xmlns:a16="http://schemas.microsoft.com/office/drawing/2014/main" id="{C3A63DFB-EF7B-4A48-9FB3-C4B1BB952820}"/>
                  </a:ext>
                </a:extLst>
              </p:cNvPr>
              <p:cNvSpPr/>
              <p:nvPr/>
            </p:nvSpPr>
            <p:spPr>
              <a:xfrm>
                <a:off x="4796075" y="2178483"/>
                <a:ext cx="1008000" cy="3132000"/>
              </a:xfrm>
              <a:prstGeom prst="roundRect">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5" name="圆角矩形 48">
                <a:extLst>
                  <a:ext uri="{FF2B5EF4-FFF2-40B4-BE49-F238E27FC236}">
                    <a16:creationId xmlns:a16="http://schemas.microsoft.com/office/drawing/2014/main" id="{50C5D92D-E106-4DF4-9B91-024FBFF0BFA9}"/>
                  </a:ext>
                </a:extLst>
              </p:cNvPr>
              <p:cNvSpPr/>
              <p:nvPr/>
            </p:nvSpPr>
            <p:spPr>
              <a:xfrm rot="29136">
                <a:off x="4681669" y="2166879"/>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6" name="圆角矩形 49">
                <a:extLst>
                  <a:ext uri="{FF2B5EF4-FFF2-40B4-BE49-F238E27FC236}">
                    <a16:creationId xmlns:a16="http://schemas.microsoft.com/office/drawing/2014/main" id="{63DA6569-9633-4461-8F23-C29786E2837D}"/>
                  </a:ext>
                </a:extLst>
              </p:cNvPr>
              <p:cNvSpPr/>
              <p:nvPr/>
            </p:nvSpPr>
            <p:spPr>
              <a:xfrm rot="20533">
                <a:off x="4749536" y="2233044"/>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7" name="椭圆 16">
                <a:extLst>
                  <a:ext uri="{FF2B5EF4-FFF2-40B4-BE49-F238E27FC236}">
                    <a16:creationId xmlns:a16="http://schemas.microsoft.com/office/drawing/2014/main" id="{E74C8BA9-8D44-40BE-BBAA-306F88DBEA78}"/>
                  </a:ext>
                </a:extLst>
              </p:cNvPr>
              <p:cNvSpPr/>
              <p:nvPr/>
            </p:nvSpPr>
            <p:spPr>
              <a:xfrm rot="184381">
                <a:off x="5138374" y="2200809"/>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18" name="文本框 17">
                <a:extLst>
                  <a:ext uri="{FF2B5EF4-FFF2-40B4-BE49-F238E27FC236}">
                    <a16:creationId xmlns:a16="http://schemas.microsoft.com/office/drawing/2014/main" id="{9E30C227-4F5E-45DA-AAB3-1C231385D48D}"/>
                  </a:ext>
                </a:extLst>
              </p:cNvPr>
              <p:cNvSpPr txBox="1"/>
              <p:nvPr/>
            </p:nvSpPr>
            <p:spPr>
              <a:xfrm>
                <a:off x="4765979" y="2607730"/>
                <a:ext cx="904944"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02</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sp>
            <p:nvSpPr>
              <p:cNvPr id="19" name="文本框 18">
                <a:extLst>
                  <a:ext uri="{FF2B5EF4-FFF2-40B4-BE49-F238E27FC236}">
                    <a16:creationId xmlns:a16="http://schemas.microsoft.com/office/drawing/2014/main" id="{C96B2416-D361-483F-9DD4-1D467D614195}"/>
                  </a:ext>
                </a:extLst>
              </p:cNvPr>
              <p:cNvSpPr txBox="1"/>
              <p:nvPr/>
            </p:nvSpPr>
            <p:spPr>
              <a:xfrm>
                <a:off x="4755513" y="3362665"/>
                <a:ext cx="937060" cy="1077218"/>
              </a:xfrm>
              <a:prstGeom prst="rect">
                <a:avLst/>
              </a:prstGeom>
              <a:grp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Lập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dàn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rPr>
                  <a:t> ý</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sp>
          <p:nvSpPr>
            <p:cNvPr id="27" name="椭圆 26">
              <a:extLst>
                <a:ext uri="{FF2B5EF4-FFF2-40B4-BE49-F238E27FC236}">
                  <a16:creationId xmlns:a16="http://schemas.microsoft.com/office/drawing/2014/main" id="{F814FD24-BE0F-4C80-858F-9B87F8F34494}"/>
                </a:ext>
              </a:extLst>
            </p:cNvPr>
            <p:cNvSpPr/>
            <p:nvPr/>
          </p:nvSpPr>
          <p:spPr>
            <a:xfrm>
              <a:off x="4713681" y="2111745"/>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grpSp>
      <p:sp>
        <p:nvSpPr>
          <p:cNvPr id="29" name="任意多边形 66">
            <a:extLst>
              <a:ext uri="{FF2B5EF4-FFF2-40B4-BE49-F238E27FC236}">
                <a16:creationId xmlns:a16="http://schemas.microsoft.com/office/drawing/2014/main" id="{034DB4D5-09E6-47CA-82E9-35366BE4C27A}"/>
              </a:ext>
            </a:extLst>
          </p:cNvPr>
          <p:cNvSpPr/>
          <p:nvPr/>
        </p:nvSpPr>
        <p:spPr>
          <a:xfrm>
            <a:off x="7395440" y="2249953"/>
            <a:ext cx="2453851" cy="631187"/>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 name="connsiteX0" fmla="*/ 0 w 1723880"/>
              <a:gd name="connsiteY0" fmla="*/ 513114 h 513114"/>
              <a:gd name="connsiteX1" fmla="*/ 1034321 w 1723880"/>
              <a:gd name="connsiteY1" fmla="*/ 408183 h 513114"/>
              <a:gd name="connsiteX2" fmla="*/ 1723869 w 1723880"/>
              <a:gd name="connsiteY2" fmla="*/ 3448 h 513114"/>
              <a:gd name="connsiteX0" fmla="*/ 0 w 1723877"/>
              <a:gd name="connsiteY0" fmla="*/ 511809 h 654152"/>
              <a:gd name="connsiteX1" fmla="*/ 884419 w 1723877"/>
              <a:gd name="connsiteY1" fmla="*/ 646721 h 654152"/>
              <a:gd name="connsiteX2" fmla="*/ 1723869 w 1723877"/>
              <a:gd name="connsiteY2" fmla="*/ 2143 h 654152"/>
            </a:gdLst>
            <a:ahLst/>
            <a:cxnLst>
              <a:cxn ang="0">
                <a:pos x="connsiteX0" y="connsiteY0"/>
              </a:cxn>
              <a:cxn ang="0">
                <a:pos x="connsiteX1" y="connsiteY1"/>
              </a:cxn>
              <a:cxn ang="0">
                <a:pos x="connsiteX2" y="connsiteY2"/>
              </a:cxn>
            </a:cxnLst>
            <a:rect l="l" t="t" r="r" b="b"/>
            <a:pathLst>
              <a:path w="1723877" h="654152">
                <a:moveTo>
                  <a:pt x="0" y="511809"/>
                </a:moveTo>
                <a:cubicBezTo>
                  <a:pt x="508416" y="50861"/>
                  <a:pt x="597108" y="731665"/>
                  <a:pt x="884419" y="646721"/>
                </a:cubicBezTo>
                <a:cubicBezTo>
                  <a:pt x="1171730" y="561777"/>
                  <a:pt x="1726367" y="-40329"/>
                  <a:pt x="1723869" y="2143"/>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0" name="任意多边形 65">
            <a:extLst>
              <a:ext uri="{FF2B5EF4-FFF2-40B4-BE49-F238E27FC236}">
                <a16:creationId xmlns:a16="http://schemas.microsoft.com/office/drawing/2014/main" id="{77E4C0A4-03B4-477B-B970-DC36B944A8CF}"/>
              </a:ext>
            </a:extLst>
          </p:cNvPr>
          <p:cNvSpPr/>
          <p:nvPr/>
        </p:nvSpPr>
        <p:spPr>
          <a:xfrm>
            <a:off x="4873362" y="1958853"/>
            <a:ext cx="2510246" cy="876632"/>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1" name="任意多边形 64">
            <a:extLst>
              <a:ext uri="{FF2B5EF4-FFF2-40B4-BE49-F238E27FC236}">
                <a16:creationId xmlns:a16="http://schemas.microsoft.com/office/drawing/2014/main" id="{52959F35-B88F-45B8-9A2C-0A32928855ED}"/>
              </a:ext>
            </a:extLst>
          </p:cNvPr>
          <p:cNvSpPr/>
          <p:nvPr/>
        </p:nvSpPr>
        <p:spPr>
          <a:xfrm>
            <a:off x="1932192" y="1876221"/>
            <a:ext cx="2954229" cy="9282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708912"/>
              <a:gd name="connsiteY0" fmla="*/ 1013432 h 1013432"/>
              <a:gd name="connsiteX1" fmla="*/ 1289154 w 1708912"/>
              <a:gd name="connsiteY1" fmla="*/ 9091 h 1013432"/>
              <a:gd name="connsiteX2" fmla="*/ 1708879 w 1708912"/>
              <a:gd name="connsiteY2" fmla="*/ 503766 h 1013432"/>
            </a:gdLst>
            <a:ahLst/>
            <a:cxnLst>
              <a:cxn ang="0">
                <a:pos x="connsiteX0" y="connsiteY0"/>
              </a:cxn>
              <a:cxn ang="0">
                <a:pos x="connsiteX1" y="connsiteY1"/>
              </a:cxn>
              <a:cxn ang="0">
                <a:pos x="connsiteX2" y="connsiteY2"/>
              </a:cxn>
            </a:cxnLst>
            <a:rect l="l" t="t" r="r" b="b"/>
            <a:pathLst>
              <a:path w="1708912" h="1013432">
                <a:moveTo>
                  <a:pt x="0" y="1013432"/>
                </a:moveTo>
                <a:cubicBezTo>
                  <a:pt x="508416" y="552484"/>
                  <a:pt x="1004341" y="94035"/>
                  <a:pt x="1289154" y="9091"/>
                </a:cubicBezTo>
                <a:cubicBezTo>
                  <a:pt x="1573967" y="-75853"/>
                  <a:pt x="1711377" y="461294"/>
                  <a:pt x="1708879" y="50376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2" name="任意多边形 63">
            <a:extLst>
              <a:ext uri="{FF2B5EF4-FFF2-40B4-BE49-F238E27FC236}">
                <a16:creationId xmlns:a16="http://schemas.microsoft.com/office/drawing/2014/main" id="{9B87B025-2332-4112-9E24-DF3485F80865}"/>
              </a:ext>
            </a:extLst>
          </p:cNvPr>
          <p:cNvSpPr/>
          <p:nvPr/>
        </p:nvSpPr>
        <p:spPr>
          <a:xfrm>
            <a:off x="474940" y="2369678"/>
            <a:ext cx="1457252" cy="460532"/>
          </a:xfrm>
          <a:custGeom>
            <a:avLst/>
            <a:gdLst>
              <a:gd name="connsiteX0" fmla="*/ 0 w 1993691"/>
              <a:gd name="connsiteY0" fmla="*/ 0 h 974361"/>
              <a:gd name="connsiteX1" fmla="*/ 1993691 w 1993691"/>
              <a:gd name="connsiteY1" fmla="*/ 974361 h 974361"/>
              <a:gd name="connsiteX0" fmla="*/ 0 w 1993691"/>
              <a:gd name="connsiteY0" fmla="*/ 0 h 974361"/>
              <a:gd name="connsiteX1" fmla="*/ 1993691 w 1993691"/>
              <a:gd name="connsiteY1" fmla="*/ 974361 h 974361"/>
              <a:gd name="connsiteX0" fmla="*/ 0 w 1993691"/>
              <a:gd name="connsiteY0" fmla="*/ 0 h 1100308"/>
              <a:gd name="connsiteX1" fmla="*/ 1993691 w 1993691"/>
              <a:gd name="connsiteY1" fmla="*/ 974361 h 1100308"/>
              <a:gd name="connsiteX0" fmla="*/ 0 w 2413100"/>
              <a:gd name="connsiteY0" fmla="*/ 0 h 1100308"/>
              <a:gd name="connsiteX1" fmla="*/ 2413100 w 2413100"/>
              <a:gd name="connsiteY1" fmla="*/ 974361 h 1100308"/>
            </a:gdLst>
            <a:ahLst/>
            <a:cxnLst>
              <a:cxn ang="0">
                <a:pos x="connsiteX0" y="connsiteY0"/>
              </a:cxn>
              <a:cxn ang="0">
                <a:pos x="connsiteX1" y="connsiteY1"/>
              </a:cxn>
            </a:cxnLst>
            <a:rect l="l" t="t" r="r" b="b"/>
            <a:pathLst>
              <a:path w="2413100" h="1100308">
                <a:moveTo>
                  <a:pt x="0" y="0"/>
                </a:moveTo>
                <a:cubicBezTo>
                  <a:pt x="1079291" y="1833796"/>
                  <a:pt x="869114" y="774493"/>
                  <a:pt x="2413100" y="974361"/>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7" name="Rectangle 36">
            <a:extLst>
              <a:ext uri="{FF2B5EF4-FFF2-40B4-BE49-F238E27FC236}">
                <a16:creationId xmlns:a16="http://schemas.microsoft.com/office/drawing/2014/main" id="{4BAEF032-9BA3-DCEC-71F1-E4F41205C065}"/>
              </a:ext>
            </a:extLst>
          </p:cNvPr>
          <p:cNvSpPr/>
          <p:nvPr/>
        </p:nvSpPr>
        <p:spPr>
          <a:xfrm>
            <a:off x="5090984" y="383059"/>
            <a:ext cx="2038865" cy="501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8" name="Rectangle 3">
            <a:extLst>
              <a:ext uri="{FF2B5EF4-FFF2-40B4-BE49-F238E27FC236}">
                <a16:creationId xmlns:a16="http://schemas.microsoft.com/office/drawing/2014/main" id="{2D056089-37D5-EB56-4B0D-433D337B13BA}"/>
              </a:ext>
            </a:extLst>
          </p:cNvPr>
          <p:cNvSpPr>
            <a:spLocks noChangeArrowheads="1"/>
          </p:cNvSpPr>
          <p:nvPr/>
        </p:nvSpPr>
        <p:spPr bwMode="auto">
          <a:xfrm>
            <a:off x="3266587" y="704234"/>
            <a:ext cx="5687657" cy="769441"/>
          </a:xfrm>
          <a:custGeom>
            <a:avLst/>
            <a:gdLst>
              <a:gd name="connsiteX0" fmla="*/ 0 w 5687657"/>
              <a:gd name="connsiteY0" fmla="*/ 0 h 769441"/>
              <a:gd name="connsiteX1" fmla="*/ 5687657 w 5687657"/>
              <a:gd name="connsiteY1" fmla="*/ 0 h 769441"/>
              <a:gd name="connsiteX2" fmla="*/ 5687657 w 5687657"/>
              <a:gd name="connsiteY2" fmla="*/ 769441 h 769441"/>
              <a:gd name="connsiteX3" fmla="*/ 0 w 5687657"/>
              <a:gd name="connsiteY3" fmla="*/ 769441 h 769441"/>
              <a:gd name="connsiteX4" fmla="*/ 0 w 5687657"/>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657" h="769441" fill="none" extrusionOk="0">
                <a:moveTo>
                  <a:pt x="0" y="0"/>
                </a:moveTo>
                <a:cubicBezTo>
                  <a:pt x="1990371" y="34145"/>
                  <a:pt x="3679233" y="-125365"/>
                  <a:pt x="5687657" y="0"/>
                </a:cubicBezTo>
                <a:cubicBezTo>
                  <a:pt x="5724881" y="208819"/>
                  <a:pt x="5723832" y="534678"/>
                  <a:pt x="5687657" y="769441"/>
                </a:cubicBezTo>
                <a:cubicBezTo>
                  <a:pt x="4343788" y="704975"/>
                  <a:pt x="2554204" y="675215"/>
                  <a:pt x="0" y="769441"/>
                </a:cubicBezTo>
                <a:cubicBezTo>
                  <a:pt x="43983" y="407056"/>
                  <a:pt x="-44133" y="274431"/>
                  <a:pt x="0" y="0"/>
                </a:cubicBezTo>
                <a:close/>
              </a:path>
              <a:path w="5687657" h="769441" stroke="0" extrusionOk="0">
                <a:moveTo>
                  <a:pt x="0" y="0"/>
                </a:moveTo>
                <a:cubicBezTo>
                  <a:pt x="1977145" y="108135"/>
                  <a:pt x="3978534" y="-162209"/>
                  <a:pt x="5687657" y="0"/>
                </a:cubicBezTo>
                <a:cubicBezTo>
                  <a:pt x="5681568" y="281489"/>
                  <a:pt x="5698111" y="583097"/>
                  <a:pt x="5687657" y="769441"/>
                </a:cubicBezTo>
                <a:cubicBezTo>
                  <a:pt x="3558574" y="605181"/>
                  <a:pt x="1680277" y="704408"/>
                  <a:pt x="0" y="769441"/>
                </a:cubicBezTo>
                <a:cubicBezTo>
                  <a:pt x="36325" y="577120"/>
                  <a:pt x="-1786" y="330663"/>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C7E17"/>
                </a:solidFill>
                <a:effectLst/>
                <a:uLnTx/>
                <a:uFillTx/>
                <a:latin typeface="Cambria" panose="02040503050406030204" pitchFamily="18" charset="0"/>
                <a:ea typeface="Cambria" panose="02040503050406030204" pitchFamily="18" charset="0"/>
              </a:rPr>
              <a:t>TRÌNH TỰ VIẾT BÀI</a:t>
            </a:r>
          </a:p>
        </p:txBody>
      </p:sp>
      <p:grpSp>
        <p:nvGrpSpPr>
          <p:cNvPr id="46" name="Google Shape;594;p29">
            <a:extLst>
              <a:ext uri="{FF2B5EF4-FFF2-40B4-BE49-F238E27FC236}">
                <a16:creationId xmlns:a16="http://schemas.microsoft.com/office/drawing/2014/main" id="{8C62CD76-487F-90B3-4B2A-DB29653FC214}"/>
              </a:ext>
            </a:extLst>
          </p:cNvPr>
          <p:cNvGrpSpPr/>
          <p:nvPr/>
        </p:nvGrpSpPr>
        <p:grpSpPr>
          <a:xfrm>
            <a:off x="9604727" y="2550878"/>
            <a:ext cx="2937980" cy="3672943"/>
            <a:chOff x="5557534" y="1433350"/>
            <a:chExt cx="2994459" cy="3302266"/>
          </a:xfrm>
        </p:grpSpPr>
        <p:sp>
          <p:nvSpPr>
            <p:cNvPr id="47" name="Google Shape;595;p29">
              <a:extLst>
                <a:ext uri="{FF2B5EF4-FFF2-40B4-BE49-F238E27FC236}">
                  <a16:creationId xmlns:a16="http://schemas.microsoft.com/office/drawing/2014/main" id="{B08EB5CB-E3E9-3C94-FD59-03CBE2B0A5B1}"/>
                </a:ext>
              </a:extLst>
            </p:cNvPr>
            <p:cNvSpPr/>
            <p:nvPr/>
          </p:nvSpPr>
          <p:spPr>
            <a:xfrm>
              <a:off x="5557534" y="1433350"/>
              <a:ext cx="2222341" cy="2068153"/>
            </a:xfrm>
            <a:custGeom>
              <a:avLst/>
              <a:gdLst/>
              <a:ahLst/>
              <a:cxnLst/>
              <a:rect l="l" t="t" r="r" b="b"/>
              <a:pathLst>
                <a:path w="9359" h="8546" extrusionOk="0">
                  <a:moveTo>
                    <a:pt x="3496" y="0"/>
                  </a:moveTo>
                  <a:cubicBezTo>
                    <a:pt x="3487" y="0"/>
                    <a:pt x="3479" y="1"/>
                    <a:pt x="3470" y="2"/>
                  </a:cubicBezTo>
                  <a:cubicBezTo>
                    <a:pt x="3361" y="19"/>
                    <a:pt x="3255" y="43"/>
                    <a:pt x="3151" y="73"/>
                  </a:cubicBezTo>
                  <a:cubicBezTo>
                    <a:pt x="3144" y="74"/>
                    <a:pt x="3137" y="74"/>
                    <a:pt x="3130" y="76"/>
                  </a:cubicBezTo>
                  <a:cubicBezTo>
                    <a:pt x="3106" y="80"/>
                    <a:pt x="3089" y="86"/>
                    <a:pt x="3073" y="98"/>
                  </a:cubicBezTo>
                  <a:cubicBezTo>
                    <a:pt x="2313" y="341"/>
                    <a:pt x="1679" y="912"/>
                    <a:pt x="1203" y="1526"/>
                  </a:cubicBezTo>
                  <a:cubicBezTo>
                    <a:pt x="638" y="2254"/>
                    <a:pt x="270" y="3127"/>
                    <a:pt x="176" y="4038"/>
                  </a:cubicBezTo>
                  <a:cubicBezTo>
                    <a:pt x="0" y="5746"/>
                    <a:pt x="943" y="7549"/>
                    <a:pt x="2588" y="8228"/>
                  </a:cubicBezTo>
                  <a:cubicBezTo>
                    <a:pt x="3115" y="8446"/>
                    <a:pt x="3674" y="8546"/>
                    <a:pt x="4234" y="8546"/>
                  </a:cubicBezTo>
                  <a:cubicBezTo>
                    <a:pt x="5514" y="8546"/>
                    <a:pt x="6805" y="8026"/>
                    <a:pt x="7762" y="7210"/>
                  </a:cubicBezTo>
                  <a:cubicBezTo>
                    <a:pt x="8486" y="6595"/>
                    <a:pt x="9034" y="5765"/>
                    <a:pt x="9195" y="4830"/>
                  </a:cubicBezTo>
                  <a:cubicBezTo>
                    <a:pt x="9359" y="3863"/>
                    <a:pt x="9070" y="2946"/>
                    <a:pt x="8472" y="2175"/>
                  </a:cubicBezTo>
                  <a:cubicBezTo>
                    <a:pt x="7419" y="818"/>
                    <a:pt x="5684" y="14"/>
                    <a:pt x="3949" y="14"/>
                  </a:cubicBezTo>
                  <a:cubicBezTo>
                    <a:pt x="3890" y="14"/>
                    <a:pt x="3831" y="15"/>
                    <a:pt x="3772" y="17"/>
                  </a:cubicBezTo>
                  <a:cubicBezTo>
                    <a:pt x="3709" y="20"/>
                    <a:pt x="3646" y="26"/>
                    <a:pt x="3582" y="29"/>
                  </a:cubicBezTo>
                  <a:cubicBezTo>
                    <a:pt x="3559" y="12"/>
                    <a:pt x="3529" y="0"/>
                    <a:pt x="3496"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48" name="Google Shape;596;p29">
              <a:extLst>
                <a:ext uri="{FF2B5EF4-FFF2-40B4-BE49-F238E27FC236}">
                  <a16:creationId xmlns:a16="http://schemas.microsoft.com/office/drawing/2014/main" id="{C157BE10-2A8E-209C-B0C3-CC03AD856207}"/>
                </a:ext>
              </a:extLst>
            </p:cNvPr>
            <p:cNvGrpSpPr/>
            <p:nvPr/>
          </p:nvGrpSpPr>
          <p:grpSpPr>
            <a:xfrm>
              <a:off x="6844016" y="2784249"/>
              <a:ext cx="1707978" cy="1951367"/>
              <a:chOff x="3972400" y="4524725"/>
              <a:chExt cx="219800" cy="251125"/>
            </a:xfrm>
          </p:grpSpPr>
          <p:sp>
            <p:nvSpPr>
              <p:cNvPr id="49" name="Google Shape;597;p29">
                <a:extLst>
                  <a:ext uri="{FF2B5EF4-FFF2-40B4-BE49-F238E27FC236}">
                    <a16:creationId xmlns:a16="http://schemas.microsoft.com/office/drawing/2014/main" id="{E80DDF0A-7EB1-8F9E-75B4-4E30012FF318}"/>
                  </a:ext>
                </a:extLst>
              </p:cNvPr>
              <p:cNvSpPr/>
              <p:nvPr/>
            </p:nvSpPr>
            <p:spPr>
              <a:xfrm>
                <a:off x="3972400" y="4524725"/>
                <a:ext cx="87250" cy="101375"/>
              </a:xfrm>
              <a:custGeom>
                <a:avLst/>
                <a:gdLst/>
                <a:ahLst/>
                <a:cxnLst/>
                <a:rect l="l" t="t" r="r" b="b"/>
                <a:pathLst>
                  <a:path w="3490" h="4055" extrusionOk="0">
                    <a:moveTo>
                      <a:pt x="738" y="0"/>
                    </a:moveTo>
                    <a:cubicBezTo>
                      <a:pt x="513" y="0"/>
                      <a:pt x="1" y="679"/>
                      <a:pt x="40" y="1850"/>
                    </a:cubicBezTo>
                    <a:cubicBezTo>
                      <a:pt x="103" y="3719"/>
                      <a:pt x="2355" y="4055"/>
                      <a:pt x="2355" y="4055"/>
                    </a:cubicBezTo>
                    <a:lnTo>
                      <a:pt x="3288" y="3422"/>
                    </a:lnTo>
                    <a:cubicBezTo>
                      <a:pt x="3483" y="2835"/>
                      <a:pt x="3490" y="1441"/>
                      <a:pt x="2367" y="1104"/>
                    </a:cubicBezTo>
                    <a:cubicBezTo>
                      <a:pt x="1484" y="840"/>
                      <a:pt x="740" y="754"/>
                      <a:pt x="829" y="282"/>
                    </a:cubicBezTo>
                    <a:cubicBezTo>
                      <a:pt x="865" y="91"/>
                      <a:pt x="821" y="0"/>
                      <a:pt x="738" y="0"/>
                    </a:cubicBezTo>
                    <a:close/>
                  </a:path>
                </a:pathLst>
              </a:custGeom>
              <a:solidFill>
                <a:srgbClr val="FC7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98;p29">
                <a:extLst>
                  <a:ext uri="{FF2B5EF4-FFF2-40B4-BE49-F238E27FC236}">
                    <a16:creationId xmlns:a16="http://schemas.microsoft.com/office/drawing/2014/main" id="{54BDB09D-B400-1389-3779-97C257D94760}"/>
                  </a:ext>
                </a:extLst>
              </p:cNvPr>
              <p:cNvSpPr/>
              <p:nvPr/>
            </p:nvSpPr>
            <p:spPr>
              <a:xfrm>
                <a:off x="4027850" y="4605125"/>
                <a:ext cx="164350" cy="170725"/>
              </a:xfrm>
              <a:custGeom>
                <a:avLst/>
                <a:gdLst/>
                <a:ahLst/>
                <a:cxnLst/>
                <a:rect l="l" t="t" r="r" b="b"/>
                <a:pathLst>
                  <a:path w="6574" h="6829" extrusionOk="0">
                    <a:moveTo>
                      <a:pt x="1126" y="0"/>
                    </a:moveTo>
                    <a:cubicBezTo>
                      <a:pt x="1125" y="0"/>
                      <a:pt x="1124" y="1"/>
                      <a:pt x="1123" y="1"/>
                    </a:cubicBezTo>
                    <a:cubicBezTo>
                      <a:pt x="924" y="17"/>
                      <a:pt x="76" y="618"/>
                      <a:pt x="38" y="820"/>
                    </a:cubicBezTo>
                    <a:cubicBezTo>
                      <a:pt x="1" y="1021"/>
                      <a:pt x="977" y="3119"/>
                      <a:pt x="2268" y="4428"/>
                    </a:cubicBezTo>
                    <a:cubicBezTo>
                      <a:pt x="3534" y="5712"/>
                      <a:pt x="5414" y="6829"/>
                      <a:pt x="6057" y="6829"/>
                    </a:cubicBezTo>
                    <a:cubicBezTo>
                      <a:pt x="6139" y="6829"/>
                      <a:pt x="6200" y="6811"/>
                      <a:pt x="6238" y="6772"/>
                    </a:cubicBezTo>
                    <a:cubicBezTo>
                      <a:pt x="6574" y="6434"/>
                      <a:pt x="5277" y="4054"/>
                      <a:pt x="3976" y="2577"/>
                    </a:cubicBezTo>
                    <a:cubicBezTo>
                      <a:pt x="2573" y="982"/>
                      <a:pt x="1288" y="0"/>
                      <a:pt x="1126" y="0"/>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99;p29">
                <a:extLst>
                  <a:ext uri="{FF2B5EF4-FFF2-40B4-BE49-F238E27FC236}">
                    <a16:creationId xmlns:a16="http://schemas.microsoft.com/office/drawing/2014/main" id="{C76BBE69-5DA8-AE58-FD42-87D47032152C}"/>
                  </a:ext>
                </a:extLst>
              </p:cNvPr>
              <p:cNvSpPr/>
              <p:nvPr/>
            </p:nvSpPr>
            <p:spPr>
              <a:xfrm>
                <a:off x="4053425" y="4644400"/>
                <a:ext cx="58650" cy="45100"/>
              </a:xfrm>
              <a:custGeom>
                <a:avLst/>
                <a:gdLst/>
                <a:ahLst/>
                <a:cxnLst/>
                <a:rect l="l" t="t" r="r" b="b"/>
                <a:pathLst>
                  <a:path w="2346" h="1804" extrusionOk="0">
                    <a:moveTo>
                      <a:pt x="2010" y="1"/>
                    </a:moveTo>
                    <a:cubicBezTo>
                      <a:pt x="1343" y="425"/>
                      <a:pt x="675" y="844"/>
                      <a:pt x="0" y="1253"/>
                    </a:cubicBezTo>
                    <a:cubicBezTo>
                      <a:pt x="117" y="1436"/>
                      <a:pt x="241" y="1620"/>
                      <a:pt x="371" y="1803"/>
                    </a:cubicBezTo>
                    <a:cubicBezTo>
                      <a:pt x="1033" y="1321"/>
                      <a:pt x="1689" y="833"/>
                      <a:pt x="2345" y="344"/>
                    </a:cubicBezTo>
                    <a:cubicBezTo>
                      <a:pt x="2232" y="226"/>
                      <a:pt x="2119" y="110"/>
                      <a:pt x="2010" y="1"/>
                    </a:cubicBezTo>
                    <a:close/>
                  </a:path>
                </a:pathLst>
              </a:custGeom>
              <a:solidFill>
                <a:srgbClr val="FFEA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52" name="Google Shape;614;p29">
            <a:extLst>
              <a:ext uri="{FF2B5EF4-FFF2-40B4-BE49-F238E27FC236}">
                <a16:creationId xmlns:a16="http://schemas.microsoft.com/office/drawing/2014/main" id="{BA341002-C992-6237-7DBC-242E2399EBF5}"/>
              </a:ext>
            </a:extLst>
          </p:cNvPr>
          <p:cNvPicPr preferRelativeResize="0"/>
          <p:nvPr/>
        </p:nvPicPr>
        <p:blipFill>
          <a:blip r:embed="rId2">
            <a:alphaModFix/>
          </a:blip>
          <a:stretch>
            <a:fillRect/>
          </a:stretch>
        </p:blipFill>
        <p:spPr>
          <a:xfrm>
            <a:off x="9861123" y="2592256"/>
            <a:ext cx="1772268" cy="2156034"/>
          </a:xfrm>
          <a:prstGeom prst="rect">
            <a:avLst/>
          </a:prstGeom>
          <a:noFill/>
          <a:ln>
            <a:noFill/>
          </a:ln>
        </p:spPr>
      </p:pic>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68BCCCA-89DB-490C-A110-DEFA3896E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487" y="3731741"/>
            <a:ext cx="3126259" cy="3126259"/>
          </a:xfrm>
          <a:prstGeom prst="rect">
            <a:avLst/>
          </a:prstGeom>
        </p:spPr>
      </p:pic>
      <p:sp>
        <p:nvSpPr>
          <p:cNvPr id="20" name="Rectangle 19">
            <a:extLst>
              <a:ext uri="{FF2B5EF4-FFF2-40B4-BE49-F238E27FC236}">
                <a16:creationId xmlns:a16="http://schemas.microsoft.com/office/drawing/2014/main" id="{8CCC82E1-8A40-73A2-2F02-F3F5FA54A187}"/>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图片 11">
            <a:extLst>
              <a:ext uri="{FF2B5EF4-FFF2-40B4-BE49-F238E27FC236}">
                <a16:creationId xmlns:a16="http://schemas.microsoft.com/office/drawing/2014/main" id="{F6E886B6-1733-2F01-9BB0-5768EFACE2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695824" y="465072"/>
            <a:ext cx="2949419" cy="1261924"/>
          </a:xfrm>
          <a:prstGeom prst="rect">
            <a:avLst/>
          </a:prstGeom>
        </p:spPr>
      </p:pic>
      <p:sp>
        <p:nvSpPr>
          <p:cNvPr id="22" name="TextBox 21">
            <a:extLst>
              <a:ext uri="{FF2B5EF4-FFF2-40B4-BE49-F238E27FC236}">
                <a16:creationId xmlns:a16="http://schemas.microsoft.com/office/drawing/2014/main" id="{EE071518-A9C2-54A9-A4C2-B93B40F180F1}"/>
              </a:ext>
            </a:extLst>
          </p:cNvPr>
          <p:cNvSpPr txBox="1"/>
          <p:nvPr/>
        </p:nvSpPr>
        <p:spPr>
          <a:xfrm>
            <a:off x="918245" y="631888"/>
            <a:ext cx="2726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Chuẩn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bị</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23" name="组合 26">
            <a:extLst>
              <a:ext uri="{FF2B5EF4-FFF2-40B4-BE49-F238E27FC236}">
                <a16:creationId xmlns:a16="http://schemas.microsoft.com/office/drawing/2014/main" id="{AE734DDB-CEE7-6B02-2306-5E5945A8183F}"/>
              </a:ext>
            </a:extLst>
          </p:cNvPr>
          <p:cNvGrpSpPr/>
          <p:nvPr/>
        </p:nvGrpSpPr>
        <p:grpSpPr>
          <a:xfrm>
            <a:off x="2712034" y="1306516"/>
            <a:ext cx="9479966" cy="1535188"/>
            <a:chOff x="613391" y="3437823"/>
            <a:chExt cx="5869296" cy="1902470"/>
          </a:xfrm>
        </p:grpSpPr>
        <p:pic>
          <p:nvPicPr>
            <p:cNvPr id="24" name="图片 11">
              <a:extLst>
                <a:ext uri="{FF2B5EF4-FFF2-40B4-BE49-F238E27FC236}">
                  <a16:creationId xmlns:a16="http://schemas.microsoft.com/office/drawing/2014/main" id="{F2C55758-A41C-923D-F6C6-847F110AC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C7F48BEB-98AB-CE70-036E-D7F521FE5C94}"/>
                </a:ext>
              </a:extLst>
            </p:cNvPr>
            <p:cNvSpPr txBox="1"/>
            <p:nvPr/>
          </p:nvSpPr>
          <p:spPr>
            <a:xfrm>
              <a:off x="1371600" y="3847961"/>
              <a:ext cx="4070259" cy="87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Chọn</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hoạt</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động</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trải</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nghiệm</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37号-波纹乖乖体" panose="00000500000000000000" pitchFamily="2" charset="-122"/>
                <a:cs typeface="#9Slide07 Pattaya" panose="00000500000000000000" pitchFamily="2" charset="-34"/>
              </a:endParaRPr>
            </a:p>
          </p:txBody>
        </p:sp>
      </p:grpSp>
      <p:grpSp>
        <p:nvGrpSpPr>
          <p:cNvPr id="29" name="组合 25">
            <a:extLst>
              <a:ext uri="{FF2B5EF4-FFF2-40B4-BE49-F238E27FC236}">
                <a16:creationId xmlns:a16="http://schemas.microsoft.com/office/drawing/2014/main" id="{35EA9AA1-C402-1461-1B38-181BB6DA7C88}"/>
              </a:ext>
            </a:extLst>
          </p:cNvPr>
          <p:cNvGrpSpPr/>
          <p:nvPr/>
        </p:nvGrpSpPr>
        <p:grpSpPr>
          <a:xfrm>
            <a:off x="1912964" y="4343634"/>
            <a:ext cx="11318788" cy="2730842"/>
            <a:chOff x="6244928" y="3346515"/>
            <a:chExt cx="5869296" cy="2730842"/>
          </a:xfrm>
        </p:grpSpPr>
        <p:pic>
          <p:nvPicPr>
            <p:cNvPr id="30" name="图片 16">
              <a:extLst>
                <a:ext uri="{FF2B5EF4-FFF2-40B4-BE49-F238E27FC236}">
                  <a16:creationId xmlns:a16="http://schemas.microsoft.com/office/drawing/2014/main" id="{E861157A-7B55-0C76-5023-0B2AAF7A0C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31" name="文本框 21">
              <a:extLst>
                <a:ext uri="{FF2B5EF4-FFF2-40B4-BE49-F238E27FC236}">
                  <a16:creationId xmlns:a16="http://schemas.microsoft.com/office/drawing/2014/main" id="{2D96C038-5D33-E4A6-2302-463E55BAD69D}"/>
                </a:ext>
              </a:extLst>
            </p:cNvPr>
            <p:cNvSpPr txBox="1"/>
            <p:nvPr/>
          </p:nvSpPr>
          <p:spPr>
            <a:xfrm>
              <a:off x="6922510" y="3522812"/>
              <a:ext cx="422180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Liệt</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kê</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các</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việc</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đã</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làm</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và</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sắp</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xếp</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theo</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trình</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tự</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hợp</a:t>
              </a:r>
              <a:r>
                <a:rPr kumimoji="0" lang="en-US"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 </a:t>
              </a:r>
              <a:r>
                <a:rPr kumimoji="0" lang="en-US" altLang="zh-CN"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9Slide07 Pattaya" panose="00000500000000000000" pitchFamily="2" charset="-34"/>
                </a:rPr>
                <a:t>lí</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37号-波纹乖乖体" panose="00000500000000000000" pitchFamily="2" charset="-122"/>
                <a:cs typeface="#9Slide07 Pattaya" panose="00000500000000000000" pitchFamily="2" charset="-34"/>
              </a:endParaRPr>
            </a:p>
          </p:txBody>
        </p:sp>
      </p:grpSp>
      <p:sp>
        <p:nvSpPr>
          <p:cNvPr id="32" name="TextBox 31">
            <a:extLst>
              <a:ext uri="{FF2B5EF4-FFF2-40B4-BE49-F238E27FC236}">
                <a16:creationId xmlns:a16="http://schemas.microsoft.com/office/drawing/2014/main" id="{10033FFB-1977-D8A4-DA72-236B9C3BE285}"/>
              </a:ext>
            </a:extLst>
          </p:cNvPr>
          <p:cNvSpPr txBox="1"/>
          <p:nvPr/>
        </p:nvSpPr>
        <p:spPr>
          <a:xfrm>
            <a:off x="3435177" y="2931556"/>
            <a:ext cx="850689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Tham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quan</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làng</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nghề</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truyền</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thống</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làm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sản</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phẩm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thủ</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công</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tham</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gia</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lạc</a:t>
            </a:r>
            <a:r>
              <a:rPr kumimoji="0" lang="en-US"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bộ</a:t>
            </a:r>
            <a:endParaRPr kumimoji="0" lang="vi-VN" sz="35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749053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5B187C-C1D3-4E7C-A4DA-D76FBA8E7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050738"/>
            <a:ext cx="5448437" cy="3891741"/>
          </a:xfrm>
          <a:prstGeom prst="rect">
            <a:avLst/>
          </a:prstGeom>
        </p:spPr>
      </p:pic>
      <p:sp>
        <p:nvSpPr>
          <p:cNvPr id="3" name="Rectangle 2">
            <a:extLst>
              <a:ext uri="{FF2B5EF4-FFF2-40B4-BE49-F238E27FC236}">
                <a16:creationId xmlns:a16="http://schemas.microsoft.com/office/drawing/2014/main" id="{3DD7643F-CA62-99A2-AB02-B44076C5555E}"/>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椭圆形标注 3">
            <a:extLst>
              <a:ext uri="{FF2B5EF4-FFF2-40B4-BE49-F238E27FC236}">
                <a16:creationId xmlns:a16="http://schemas.microsoft.com/office/drawing/2014/main" id="{75D26EE0-B291-F1CE-9A2E-E0F0F9898E54}"/>
              </a:ext>
            </a:extLst>
          </p:cNvPr>
          <p:cNvSpPr/>
          <p:nvPr/>
        </p:nvSpPr>
        <p:spPr>
          <a:xfrm flipH="1">
            <a:off x="441046" y="852615"/>
            <a:ext cx="5448435" cy="5140411"/>
          </a:xfrm>
          <a:custGeom>
            <a:avLst/>
            <a:gdLst>
              <a:gd name="connsiteX0" fmla="*/ 3158326 w 10828422"/>
              <a:gd name="connsiteY0" fmla="*/ 6957261 h 6184232"/>
              <a:gd name="connsiteX1" fmla="*/ 2753500 w 10828422"/>
              <a:gd name="connsiteY1" fmla="*/ 5785091 h 6184232"/>
              <a:gd name="connsiteX2" fmla="*/ 2121939 w 10828422"/>
              <a:gd name="connsiteY2" fmla="*/ 637359 h 6184232"/>
              <a:gd name="connsiteX3" fmla="*/ 7033773 w 10828422"/>
              <a:gd name="connsiteY3" fmla="*/ 141582 h 6184232"/>
              <a:gd name="connsiteX4" fmla="*/ 9921091 w 10828422"/>
              <a:gd name="connsiteY4" fmla="*/ 4805610 h 6184232"/>
              <a:gd name="connsiteX5" fmla="*/ 4713634 w 10828422"/>
              <a:gd name="connsiteY5" fmla="*/ 6158236 h 6184232"/>
              <a:gd name="connsiteX6" fmla="*/ 3158326 w 10828422"/>
              <a:gd name="connsiteY6" fmla="*/ 6957261 h 6184232"/>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713847 w 10831468"/>
              <a:gd name="connsiteY5" fmla="*/ 6158265 h 7390427"/>
              <a:gd name="connsiteX6" fmla="*/ 4634412 w 10831468"/>
              <a:gd name="connsiteY6" fmla="*/ 7390427 h 7390427"/>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232584 w 10831468"/>
              <a:gd name="connsiteY5" fmla="*/ 5773254 h 7390427"/>
              <a:gd name="connsiteX6" fmla="*/ 4634412 w 10831468"/>
              <a:gd name="connsiteY6" fmla="*/ 7390427 h 7390427"/>
              <a:gd name="connsiteX0" fmla="*/ 4330644 w 10527700"/>
              <a:gd name="connsiteY0" fmla="*/ 7526425 h 7526425"/>
              <a:gd name="connsiteX1" fmla="*/ 2449945 w 10527700"/>
              <a:gd name="connsiteY1" fmla="*/ 5921118 h 7526425"/>
              <a:gd name="connsiteX2" fmla="*/ 1818384 w 10527700"/>
              <a:gd name="connsiteY2" fmla="*/ 773386 h 7526425"/>
              <a:gd name="connsiteX3" fmla="*/ 6730218 w 10527700"/>
              <a:gd name="connsiteY3" fmla="*/ 277609 h 7526425"/>
              <a:gd name="connsiteX4" fmla="*/ 9617536 w 10527700"/>
              <a:gd name="connsiteY4" fmla="*/ 4941637 h 7526425"/>
              <a:gd name="connsiteX5" fmla="*/ 3928816 w 10527700"/>
              <a:gd name="connsiteY5" fmla="*/ 5909252 h 7526425"/>
              <a:gd name="connsiteX6" fmla="*/ 4330644 w 10527700"/>
              <a:gd name="connsiteY6" fmla="*/ 7526425 h 7526425"/>
              <a:gd name="connsiteX0" fmla="*/ 4441919 w 10638975"/>
              <a:gd name="connsiteY0" fmla="*/ 7461680 h 7461680"/>
              <a:gd name="connsiteX1" fmla="*/ 2561220 w 10638975"/>
              <a:gd name="connsiteY1" fmla="*/ 5856373 h 7461680"/>
              <a:gd name="connsiteX2" fmla="*/ 1929659 w 10638975"/>
              <a:gd name="connsiteY2" fmla="*/ 708641 h 7461680"/>
              <a:gd name="connsiteX3" fmla="*/ 6841493 w 10638975"/>
              <a:gd name="connsiteY3" fmla="*/ 212864 h 7461680"/>
              <a:gd name="connsiteX4" fmla="*/ 9728811 w 10638975"/>
              <a:gd name="connsiteY4" fmla="*/ 4876892 h 7461680"/>
              <a:gd name="connsiteX5" fmla="*/ 4040091 w 10638975"/>
              <a:gd name="connsiteY5" fmla="*/ 5844507 h 7461680"/>
              <a:gd name="connsiteX6" fmla="*/ 4441919 w 10638975"/>
              <a:gd name="connsiteY6" fmla="*/ 7461680 h 7461680"/>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4040091 w 10638975"/>
              <a:gd name="connsiteY5" fmla="*/ 5844507 h 6418943"/>
              <a:gd name="connsiteX6" fmla="*/ 3720025 w 10638975"/>
              <a:gd name="connsiteY6" fmla="*/ 6418943 h 6418943"/>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3847585 w 10638975"/>
              <a:gd name="connsiteY5" fmla="*/ 5684086 h 6418943"/>
              <a:gd name="connsiteX6" fmla="*/ 3720025 w 10638975"/>
              <a:gd name="connsiteY6" fmla="*/ 6418943 h 6418943"/>
              <a:gd name="connsiteX0" fmla="*/ 3009670 w 9928620"/>
              <a:gd name="connsiteY0" fmla="*/ 6424433 h 6424433"/>
              <a:gd name="connsiteX1" fmla="*/ 1915033 w 9928620"/>
              <a:gd name="connsiteY1" fmla="*/ 5685399 h 6424433"/>
              <a:gd name="connsiteX2" fmla="*/ 1219304 w 9928620"/>
              <a:gd name="connsiteY2" fmla="*/ 714131 h 6424433"/>
              <a:gd name="connsiteX3" fmla="*/ 6131138 w 9928620"/>
              <a:gd name="connsiteY3" fmla="*/ 218354 h 6424433"/>
              <a:gd name="connsiteX4" fmla="*/ 9018456 w 9928620"/>
              <a:gd name="connsiteY4" fmla="*/ 4882382 h 6424433"/>
              <a:gd name="connsiteX5" fmla="*/ 3137230 w 9928620"/>
              <a:gd name="connsiteY5" fmla="*/ 5689576 h 6424433"/>
              <a:gd name="connsiteX6" fmla="*/ 3009670 w 9928620"/>
              <a:gd name="connsiteY6" fmla="*/ 6424433 h 6424433"/>
              <a:gd name="connsiteX0" fmla="*/ 3178730 w 10097680"/>
              <a:gd name="connsiteY0" fmla="*/ 6338637 h 6338637"/>
              <a:gd name="connsiteX1" fmla="*/ 2084093 w 10097680"/>
              <a:gd name="connsiteY1" fmla="*/ 5599603 h 6338637"/>
              <a:gd name="connsiteX2" fmla="*/ 1388364 w 10097680"/>
              <a:gd name="connsiteY2" fmla="*/ 628335 h 6338637"/>
              <a:gd name="connsiteX3" fmla="*/ 6300198 w 10097680"/>
              <a:gd name="connsiteY3" fmla="*/ 132558 h 6338637"/>
              <a:gd name="connsiteX4" fmla="*/ 9187516 w 10097680"/>
              <a:gd name="connsiteY4" fmla="*/ 4796586 h 6338637"/>
              <a:gd name="connsiteX5" fmla="*/ 3306290 w 10097680"/>
              <a:gd name="connsiteY5" fmla="*/ 5603780 h 6338637"/>
              <a:gd name="connsiteX6" fmla="*/ 3178730 w 10097680"/>
              <a:gd name="connsiteY6" fmla="*/ 6338637 h 633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7680" h="6338637">
                <a:moveTo>
                  <a:pt x="3178730" y="6338637"/>
                </a:moveTo>
                <a:cubicBezTo>
                  <a:pt x="3043788" y="5947914"/>
                  <a:pt x="2219035" y="5990326"/>
                  <a:pt x="2084093" y="5599603"/>
                </a:cubicBezTo>
                <a:cubicBezTo>
                  <a:pt x="-1298140" y="4509645"/>
                  <a:pt x="172333" y="1314919"/>
                  <a:pt x="1388364" y="628335"/>
                </a:cubicBezTo>
                <a:cubicBezTo>
                  <a:pt x="2390340" y="62609"/>
                  <a:pt x="4619195" y="-168401"/>
                  <a:pt x="6300198" y="132558"/>
                </a:cubicBezTo>
                <a:cubicBezTo>
                  <a:pt x="9743893" y="749101"/>
                  <a:pt x="11187410" y="3080886"/>
                  <a:pt x="9187516" y="4796586"/>
                </a:cubicBezTo>
                <a:cubicBezTo>
                  <a:pt x="8044534" y="5777146"/>
                  <a:pt x="5351538" y="5756203"/>
                  <a:pt x="3306290" y="5603780"/>
                </a:cubicBezTo>
                <a:lnTo>
                  <a:pt x="3178730" y="6338637"/>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TextBox 8">
            <a:extLst>
              <a:ext uri="{FF2B5EF4-FFF2-40B4-BE49-F238E27FC236}">
                <a16:creationId xmlns:a16="http://schemas.microsoft.com/office/drawing/2014/main" id="{F88D279D-3E10-89B5-68AF-3BC8B19E7D18}"/>
              </a:ext>
            </a:extLst>
          </p:cNvPr>
          <p:cNvSpPr txBox="1"/>
          <p:nvPr/>
        </p:nvSpPr>
        <p:spPr>
          <a:xfrm>
            <a:off x="1049160" y="1387660"/>
            <a:ext cx="4488187" cy="3554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Lựa</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chọn</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hoạt</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động</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trải</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mn-cs"/>
              </a:rPr>
              <a:t>nghiệm</a:t>
            </a:r>
            <a:r>
              <a:rPr kumimoji="0" lang="en-US" sz="4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Chuyến</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du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lịch</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đoàn</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thanh</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niên</a:t>
            </a:r>
            <a:endPar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14101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778</Words>
  <Application>Microsoft Office PowerPoint</Application>
  <PresentationFormat>Widescreen</PresentationFormat>
  <Paragraphs>54</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等线</vt:lpstr>
      <vt:lpstr>Arial</vt:lpstr>
      <vt:lpstr>Calibri</vt:lpstr>
      <vt:lpstr>Calibri Light</vt:lpstr>
      <vt:lpstr>Cambria</vt:lpstr>
      <vt:lpstr>Times New Roman</vt:lpstr>
      <vt:lpstr>UTM A&amp;S Graceland</vt:lpstr>
      <vt:lpstr>UTM Avo</vt:lpstr>
      <vt:lpstr>字魂107号-萌趣欢乐体</vt:lpstr>
      <vt:lpstr>Office Theme</vt:lpstr>
      <vt:lpstr>UBND QUẬN DƯƠNG KINH TRƯỜNG TIỂU HỌC ANH DŨNG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Pham Dung</cp:lastModifiedBy>
  <cp:revision>5</cp:revision>
  <dcterms:created xsi:type="dcterms:W3CDTF">2023-09-08T03:50:04Z</dcterms:created>
  <dcterms:modified xsi:type="dcterms:W3CDTF">2025-03-16T15:19:34Z</dcterms:modified>
</cp:coreProperties>
</file>