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72" r:id="rId2"/>
    <p:sldId id="520" r:id="rId3"/>
    <p:sldId id="614" r:id="rId4"/>
    <p:sldId id="615" r:id="rId5"/>
    <p:sldId id="61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0FF00"/>
    <a:srgbClr val="00CC00"/>
    <a:srgbClr val="00FF99"/>
    <a:srgbClr val="FF9933"/>
    <a:srgbClr val="FF0066"/>
    <a:srgbClr val="CC0066"/>
    <a:srgbClr val="66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000" autoAdjust="0"/>
  </p:normalViewPr>
  <p:slideViewPr>
    <p:cSldViewPr snapToGrid="0">
      <p:cViewPr varScale="1">
        <p:scale>
          <a:sx n="77" d="100"/>
          <a:sy n="77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1E69-519C-4C68-B8DD-8C2377E251B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4A927-A71E-4114-A86E-23E52F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9EDD-55DB-4A37-8015-24D1A8E75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A927-A71E-4114-A86E-23E52FD33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C01A-DA11-4451-8F94-65EDA60B954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7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day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977900" y="828143"/>
            <a:ext cx="1016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1800">
                <a:latin typeface=".VnArialH" panose="020B7200000000000000" pitchFamily="34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2857500" y="30480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(TIẾT 3)</a:t>
            </a:r>
          </a:p>
        </p:txBody>
      </p:sp>
      <p:pic>
        <p:nvPicPr>
          <p:cNvPr id="5" name="Picture 19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41">
            <a:off x="-283891" y="5535620"/>
            <a:ext cx="206798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513">
            <a:off x="10710139" y="9082"/>
            <a:ext cx="1550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XMASCA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8" y="5778500"/>
            <a:ext cx="712893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lgboo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19" y="5389190"/>
            <a:ext cx="1399281" cy="7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286" flipH="1">
            <a:off x="1413907" y="3068416"/>
            <a:ext cx="1416734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69">
            <a:off x="8837091" y="3746573"/>
            <a:ext cx="129751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3165">
            <a:off x="10525696" y="2317033"/>
            <a:ext cx="2067984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B85B4-C562-2795-4B29-2DE28450CAE2}"/>
              </a:ext>
            </a:extLst>
          </p:cNvPr>
          <p:cNvSpPr txBox="1"/>
          <p:nvPr/>
        </p:nvSpPr>
        <p:spPr>
          <a:xfrm>
            <a:off x="3009900" y="202122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9656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0.14867 C 0.0427 0.14728 0.04479 0.14543 0.04704 0.14428 C 0.04913 0.14335 0.05139 0.14335 0.05329 0.14219 C 0.05746 0.13942 0.06128 0.12971 0.06441 0.12532 C 0.06649 0.11491 0.06805 0.10659 0.06927 0.09572 C 0.0684 0.0867 0.06614 0.04693 0.05972 0.03653 C 0.05868 0.03491 0.05659 0.03514 0.05503 0.03445 C 0.04652 0.02358 0.0302 0.01387 0.0184 0.0111 C 0.01007 2.31214E-6 0.01788 0.00809 0.00573 0.00277 C -0.00035 2.31214E-6 -0.00591 -0.00625 -0.01164 -0.00994 C -0.01268 -0.01203 -0.01355 -0.01434 -0.01493 -0.01619 C -0.01632 -0.01804 -0.01893 -0.01827 -0.01962 -0.02058 C -0.02118 -0.0259 -0.02032 -0.03191 -0.02118 -0.03746 C -0.02188 -0.04185 -0.02344 -0.04601 -0.02448 -0.05018 C -0.02605 -0.08671 -0.02674 -0.1207 -0.01806 -0.15584 C -0.01615 -0.16347 -0.00955 -0.16717 -0.00539 -0.17272 C 0.00937 -0.19237 0.03663 -0.21064 0.05659 -0.21919 C 0.06475 -0.22775 0.07639 -0.2333 0.08663 -0.23607 C 0.09826 -0.24393 0.10902 -0.24625 0.1217 -0.25087 C 0.14635 -0.26035 0.17066 -0.27006 0.19618 -0.27422 C 0.2085 -0.27954 0.21788 -0.28093 0.23107 -0.28255 C 0.24392 -0.28717 0.25746 -0.28763 0.27083 -0.28902 C 0.33229 -0.28763 0.39201 -0.28486 0.45329 -0.28694 C 0.48107 -0.29087 0.50816 -0.29873 0.53593 -0.30382 C 0.61319 -0.30266 0.66788 -0.30127 0.7375 -0.29526 C 0.74948 -0.29133 0.76163 -0.29041 0.77395 -0.28902 C 0.78368 -0.28578 0.7927 -0.28255 0.8026 -0.28046 C 0.80416 -0.27977 0.80573 -0.27931 0.80729 -0.27838 C 0.80902 -0.27723 0.81041 -0.27515 0.81215 -0.27422 C 0.81562 -0.27214 0.81961 -0.27168 0.82326 -0.27006 C 0.82864 -0.26451 0.83264 -0.26012 0.83906 -0.25734 C 0.84514 -0.24879 0.85364 -0.24833 0.85816 -0.23607 C 0.8625 -0.22451 0.86944 -0.21249 0.87239 -0.20023 C 0.87465 -0.19122 0.87482 -0.18174 0.87725 -0.17272 C 0.88194 -0.12809 0.87795 -0.07653 0.85329 -0.0437 C 0.85121 -0.03515 0.84861 -0.03168 0.84218 -0.0289 C 0.83906 -0.01619 0.81996 -0.01133 0.81059 -0.00578 C 0.79722 0.00231 0.78368 0.00347 0.76927 0.00693 C 0.75173 0.0111 0.73628 0.01942 0.7184 0.02173 C 0.70364 0.02959 0.70173 0.02821 0.68194 0.03029 C 0.66979 0.03144 0.64548 0.03445 0.64548 0.03468 C 0.58663 0.03329 0.52934 0.03121 0.47083 0.02821 C 0.43975 0.02266 0.4085 0.02312 0.37725 0.01965 C 0.35954 0.01295 0.34166 0.01086 0.32326 0.00902 C 0.30989 0.00323 0.29566 0.00208 0.28194 -0.00139 C 0.26753 -0.00486 0.25399 -0.00948 0.24027 -0.01203 C 0.22656 -0.02127 0.20711 -0.02266 0.19149 -0.02682 C 0.18194 -0.02937 0.17413 -0.03538 0.16441 -0.03746 C 0.15295 -0.04255 0.15816 -0.0407 0.14861 -0.0437 C 0.1335 -0.05411 0.11701 -0.06058 0.10225 -0.0733 C 0.10156 -0.07607 0.10086 -0.07931 0.09948 -0.08185 C 0.09861 -0.08347 0.09687 -0.08416 0.09618 -0.08601 C 0.09409 -0.09133 0.09323 -0.09757 0.09149 -0.10289 C 0.08993 -0.11122 0.08958 -0.11607 0.08507 -0.12208 C 0.08559 -0.13064 0.08454 -0.14613 0.08836 -0.15584 C 0.0927 -0.1674 0.1052 -0.18104 0.11527 -0.18127 C 0.15868 -0.18266 0.20208 -0.18266 0.24496 -0.18335 C 0.30434 -0.19029 0.3625 -0.19954 0.4217 -0.20231 C 0.45329 -0.2074 0.47118 -0.20555 0.50885 -0.2044 C 0.52222 -0.19862 0.50746 -0.2044 0.5375 -0.20023 C 0.55139 -0.19838 0.56475 -0.1933 0.57882 -0.19168 C 0.59166 -0.18752 0.60364 -0.1852 0.61684 -0.18335 C 0.6184 -0.18266 0.62014 -0.18243 0.6217 -0.18127 C 0.62291 -0.18012 0.62343 -0.17757 0.62482 -0.17688 C 0.62829 -0.17526 0.63229 -0.17549 0.63593 -0.1748 C 0.64218 -0.17064 0.64861 -0.16763 0.65503 -0.16416 C 0.65816 -0.16255 0.66441 -0.16 0.66441 -0.15977 C 0.66684 -0.15122 0.67204 -0.14682 0.67552 -0.13896 C 0.67882 -0.13156 0.68073 -0.12347 0.6835 -0.11561 C 0.68454 -0.08694 0.69079 -0.04023 0.68194 -0.01203 C 0.67239 0.01826 0.6559 0.04185 0.63593 0.05988 C 0.63142 0.06381 0.62604 0.06589 0.6217 0.07029 C 0.60989 0.08208 0.62083 0.07699 0.60885 0.08092 C 0.5967 0.0911 0.58194 0.09526 0.5677 0.0978 C 0.54982 0.10821 0.56059 0.10358 0.53437 0.10844 C 0.53055 0.10913 0.52326 0.11052 0.52326 0.11075 C 0.50468 0.12 0.48576 0.11884 0.46614 0.12115 C 0.45503 0.12462 0.44375 0.1237 0.43281 0.1274 C 0.42586 0.13364 0.41701 0.13549 0.40885 0.13803 C 0.39722 0.15375 0.40382 0.14982 0.38993 0.15283 C 0.38836 0.15491 0.38698 0.15745 0.38507 0.15907 C 0.38229 0.16162 0.37795 0.16023 0.37552 0.16347 C 0.37482 0.16439 0.37777 0.16347 0.37882 0.16347 " pathEditMode="relative" rAng="0" ptsTypes="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18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4 -0.02732 C -0.07361 -0.02917 -0.075 -0.03125 -0.07674 -0.03195 C -0.07795 -0.0331 -0.07969 -0.0331 -0.08108 -0.03403 C -0.08403 -0.03681 -0.08663 -0.04653 -0.08889 -0.05116 C -0.0901 -0.06134 -0.09149 -0.06945 -0.09236 -0.08056 C -0.09184 -0.09005 -0.0901 -0.12986 -0.08542 -0.14028 C -0.0849 -0.14213 -0.08316 -0.14213 -0.08229 -0.14213 C -0.07622 -0.15278 -0.06493 -0.16297 -0.0566 -0.16574 C -0.05052 -0.17662 -0.05625 -0.16852 -0.04757 -0.17384 C -0.04323 -0.17662 -0.03924 -0.18287 -0.03542 -0.18681 C -0.03455 -0.18959 -0.03403 -0.19121 -0.03316 -0.19352 C -0.03194 -0.19514 -0.03021 -0.1956 -0.02969 -0.19769 C -0.02882 -0.20324 -0.02934 -0.20949 -0.02882 -0.21505 C -0.02795 -0.21898 -0.02708 -0.22315 -0.02622 -0.22755 C -0.02535 -0.26459 -0.02483 -0.29861 -0.03108 -0.3338 C -0.03229 -0.34167 -0.03663 -0.34514 -0.03976 -0.3507 C -0.05017 -0.37084 -0.06927 -0.38912 -0.08316 -0.39746 C -0.08924 -0.40625 -0.09705 -0.41181 -0.10451 -0.41459 C -0.11267 -0.42292 -0.12014 -0.42477 -0.12934 -0.42963 C -0.1467 -0.43935 -0.16372 -0.44861 -0.1816 -0.45347 C -0.1901 -0.45834 -0.19705 -0.45926 -0.20625 -0.46111 C -0.21545 -0.46597 -0.225 -0.46667 -0.23403 -0.46783 C -0.2776 -0.46667 -0.31927 -0.46389 -0.36285 -0.46597 C -0.38229 -0.46945 -0.40104 -0.47778 -0.42066 -0.48195 C -0.475 -0.48172 -0.51372 -0.47986 -0.56285 -0.47431 C -0.57101 -0.4706 -0.57986 -0.46945 -0.58854 -0.46783 C -0.59497 -0.46505 -0.60156 -0.46111 -0.60851 -0.45926 C -0.60972 -0.45834 -0.61059 -0.45834 -0.61198 -0.45764 C -0.61319 -0.45625 -0.61406 -0.45417 -0.61545 -0.45347 C -0.61771 -0.45139 -0.62066 -0.4507 -0.62326 -0.44861 C -0.62674 -0.44283 -0.62986 -0.43843 -0.6342 -0.43565 C -0.63854 -0.42755 -0.64462 -0.42685 -0.64757 -0.41459 C -0.65069 -0.40301 -0.65538 -0.39074 -0.65764 -0.37871 C -0.65938 -0.36991 -0.65938 -0.35972 -0.66111 -0.3507 C -0.66458 -0.30556 -0.66146 -0.25417 -0.6441 -0.2206 C -0.64288 -0.21227 -0.64115 -0.2088 -0.63628 -0.20602 C -0.6342 -0.19352 -0.62066 -0.18843 -0.61406 -0.18287 C -0.60451 -0.17454 -0.59497 -0.17384 -0.58507 -0.16991 C -0.57292 -0.16574 -0.56198 -0.15741 -0.54931 -0.15463 C -0.53889 -0.14722 -0.53767 -0.14792 -0.52361 -0.1463 C -0.51493 -0.14514 -0.49809 -0.14213 -0.49809 -0.14097 C -0.45625 -0.14352 -0.41632 -0.14514 -0.375 -0.14792 C -0.3533 -0.15347 -0.33108 -0.15347 -0.30938 -0.15741 C -0.2967 -0.16412 -0.28403 -0.16574 -0.27101 -0.16759 C -0.26146 -0.17384 -0.25139 -0.17454 -0.24184 -0.17847 C -0.23194 -0.18218 -0.2224 -0.18681 -0.21285 -0.18959 C -0.2033 -0.19838 -0.18924 -0.19931 -0.17847 -0.20394 C -0.17153 -0.20672 -0.16632 -0.21227 -0.1592 -0.21505 C -0.15104 -0.21991 -0.15486 -0.21783 -0.14792 -0.2206 C -0.1375 -0.23148 -0.12587 -0.2382 -0.11528 -0.2507 C -0.11493 -0.25347 -0.11441 -0.25695 -0.11354 -0.25903 C -0.11267 -0.26088 -0.11181 -0.26181 -0.11146 -0.26366 C -0.10972 -0.26922 -0.1092 -0.27523 -0.10799 -0.28009 C -0.1066 -0.28912 -0.1066 -0.29398 -0.10365 -0.29954 C -0.10365 -0.30834 -0.10313 -0.32408 -0.10573 -0.3338 C -0.10885 -0.34514 -0.11753 -0.3588 -0.12448 -0.35972 C -0.15538 -0.36042 -0.18576 -0.36042 -0.2158 -0.36158 C -0.25764 -0.36875 -0.29913 -0.37801 -0.3401 -0.38079 C -0.36285 -0.38519 -0.37535 -0.38357 -0.40191 -0.38241 C -0.41111 -0.37732 -0.40069 -0.38241 -0.42188 -0.37871 C -0.43142 -0.37662 -0.44115 -0.37153 -0.45104 -0.36991 C -0.46024 -0.36597 -0.4684 -0.3632 -0.4776 -0.36158 C -0.47882 -0.36042 -0.48021 -0.36042 -0.48108 -0.35972 C -0.48194 -0.35764 -0.48247 -0.35602 -0.48333 -0.35486 C -0.48594 -0.35301 -0.48854 -0.35301 -0.49115 -0.35301 C -0.49549 -0.34884 -0.50017 -0.34607 -0.50451 -0.34236 C -0.50677 -0.34051 -0.51111 -0.33773 -0.51111 -0.33658 C -0.51285 -0.3294 -0.51667 -0.32523 -0.51892 -0.31667 C -0.52153 -0.30949 -0.52274 -0.30093 -0.52448 -0.29306 C -0.52535 -0.26459 -0.52986 -0.21783 -0.52361 -0.18959 C -0.51667 -0.15857 -0.50538 -0.13472 -0.49115 -0.11644 C -0.48802 -0.11273 -0.4842 -0.11088 -0.48108 -0.10602 C -0.47274 -0.09422 -0.48073 -0.09977 -0.47188 -0.09491 C -0.46372 -0.08519 -0.4533 -0.08148 -0.44323 -0.07871 C -0.43056 -0.06829 -0.43802 -0.07315 -0.41979 -0.06759 C -0.41719 -0.06759 -0.41198 -0.06551 -0.41198 -0.06482 C -0.39896 -0.05672 -0.38542 -0.05787 -0.37153 -0.05509 C -0.36372 -0.05232 -0.3559 -0.05301 -0.34809 -0.04838 C -0.34323 -0.04283 -0.33715 -0.04097 -0.33142 -0.03866 C -0.32326 -0.02176 -0.32795 -0.02639 -0.31806 -0.02292 C -0.31719 -0.02084 -0.3158 -0.01806 -0.31458 -0.01736 C -0.31285 -0.01459 -0.30972 -0.01528 -0.30799 -0.01227 C -0.30764 -0.01204 -0.30938 -0.01227 -0.31024 -0.01227 " pathEditMode="relative" rAng="0" ptsTypes="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478252" y="1288294"/>
            <a:ext cx="43434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: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534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29 tháng 3 năm 2022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208954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muôn màu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trong những tuần nào ?</a:t>
            </a:r>
          </a:p>
        </p:txBody>
      </p:sp>
    </p:spTree>
    <p:extLst>
      <p:ext uri="{BB962C8B-B14F-4D97-AF65-F5344CB8AC3E}">
        <p14:creationId xmlns:p14="http://schemas.microsoft.com/office/powerpoint/2010/main" val="13363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93136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II (Tiết 3)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475510"/>
            <a:ext cx="8340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1. Ôn luyện tập đọc và học thuộc lòng.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998730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2. Nêu tên các bài tập đọc thuộc chủ điểm “Vẻ đẹp muôn màu”. Cho biết nội dung chính của mỗi bài là gì.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534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29 tháng 3 năm 2022</a:t>
            </a:r>
          </a:p>
        </p:txBody>
      </p:sp>
    </p:spTree>
    <p:extLst>
      <p:ext uri="{BB962C8B-B14F-4D97-AF65-F5344CB8AC3E}">
        <p14:creationId xmlns:p14="http://schemas.microsoft.com/office/powerpoint/2010/main" val="8016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463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97284"/>
              </p:ext>
            </p:extLst>
          </p:nvPr>
        </p:nvGraphicFramePr>
        <p:xfrm>
          <a:off x="28725" y="159327"/>
          <a:ext cx="12123037" cy="6378143"/>
        </p:xfrm>
        <a:graphic>
          <a:graphicData uri="http://schemas.openxmlformats.org/drawingml/2006/table">
            <a:tbl>
              <a:tblPr/>
              <a:tblGrid>
                <a:gridCol w="271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1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475903" y="844215"/>
            <a:ext cx="1582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Sầu riêng</a:t>
            </a:r>
          </a:p>
        </p:txBody>
      </p:sp>
      <p:sp>
        <p:nvSpPr>
          <p:cNvPr id="229419" name="Text Box 43"/>
          <p:cNvSpPr txBox="1">
            <a:spLocks noChangeArrowheads="1"/>
          </p:cNvSpPr>
          <p:nvPr/>
        </p:nvSpPr>
        <p:spPr bwMode="auto">
          <a:xfrm>
            <a:off x="2740889" y="631838"/>
            <a:ext cx="9397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Giá trị và vẻ đặc sắc của sầu riêng-loại cây ăn quả đặc sản của miền Nam nước ta.</a:t>
            </a:r>
          </a:p>
        </p:txBody>
      </p:sp>
      <p:sp>
        <p:nvSpPr>
          <p:cNvPr id="229420" name="Text Box 44"/>
          <p:cNvSpPr txBox="1">
            <a:spLocks noChangeArrowheads="1"/>
          </p:cNvSpPr>
          <p:nvPr/>
        </p:nvSpPr>
        <p:spPr bwMode="auto">
          <a:xfrm>
            <a:off x="475903" y="1711270"/>
            <a:ext cx="1364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Chợ Tết</a:t>
            </a:r>
          </a:p>
        </p:txBody>
      </p:sp>
      <p:sp>
        <p:nvSpPr>
          <p:cNvPr id="229421" name="Text Box 45"/>
          <p:cNvSpPr txBox="1">
            <a:spLocks noChangeArrowheads="1"/>
          </p:cNvSpPr>
          <p:nvPr/>
        </p:nvSpPr>
        <p:spPr bwMode="auto">
          <a:xfrm>
            <a:off x="475903" y="2532275"/>
            <a:ext cx="187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Hoa học trò</a:t>
            </a:r>
          </a:p>
        </p:txBody>
      </p:sp>
      <p:sp>
        <p:nvSpPr>
          <p:cNvPr id="229422" name="Text Box 46"/>
          <p:cNvSpPr txBox="1">
            <a:spLocks noChangeArrowheads="1"/>
          </p:cNvSpPr>
          <p:nvPr/>
        </p:nvSpPr>
        <p:spPr bwMode="auto">
          <a:xfrm>
            <a:off x="14870" y="3170664"/>
            <a:ext cx="27484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Khúc hát ru những em bé lớn trên lưng mẹ.</a:t>
            </a:r>
          </a:p>
        </p:txBody>
      </p:sp>
      <p:sp>
        <p:nvSpPr>
          <p:cNvPr id="229423" name="Text Box 47"/>
          <p:cNvSpPr txBox="1">
            <a:spLocks noChangeArrowheads="1"/>
          </p:cNvSpPr>
          <p:nvPr/>
        </p:nvSpPr>
        <p:spPr bwMode="auto">
          <a:xfrm>
            <a:off x="113608" y="4482275"/>
            <a:ext cx="25961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Vẽ về cuộc sống an toàn</a:t>
            </a:r>
          </a:p>
        </p:txBody>
      </p:sp>
      <p:sp>
        <p:nvSpPr>
          <p:cNvPr id="229424" name="Text Box 48"/>
          <p:cNvSpPr txBox="1">
            <a:spLocks noChangeArrowheads="1"/>
          </p:cNvSpPr>
          <p:nvPr/>
        </p:nvSpPr>
        <p:spPr bwMode="auto">
          <a:xfrm>
            <a:off x="113608" y="5682604"/>
            <a:ext cx="2380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Đoàn thuyền đánh cá</a:t>
            </a:r>
          </a:p>
        </p:txBody>
      </p:sp>
      <p:sp>
        <p:nvSpPr>
          <p:cNvPr id="229425" name="Text Box 49"/>
          <p:cNvSpPr txBox="1">
            <a:spLocks noChangeArrowheads="1"/>
          </p:cNvSpPr>
          <p:nvPr/>
        </p:nvSpPr>
        <p:spPr bwMode="auto">
          <a:xfrm>
            <a:off x="2725823" y="1498285"/>
            <a:ext cx="9412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Bức tranh chợ Tết miền trung du nhiều màu sắc và vô cùng sinh động, nói lên cuộc sống nhộn nhịp ở thôn quê vào dịp Tết.</a:t>
            </a:r>
          </a:p>
        </p:txBody>
      </p:sp>
      <p:sp>
        <p:nvSpPr>
          <p:cNvPr id="229426" name="Text Box 50"/>
          <p:cNvSpPr txBox="1">
            <a:spLocks noChangeArrowheads="1"/>
          </p:cNvSpPr>
          <p:nvPr/>
        </p:nvSpPr>
        <p:spPr bwMode="auto">
          <a:xfrm>
            <a:off x="2725823" y="2359873"/>
            <a:ext cx="9412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Ca ngợi vẻ độc đáo của hoa phượng vĩ, một loài hoa gắn với tuổi học trò.</a:t>
            </a:r>
          </a:p>
        </p:txBody>
      </p:sp>
      <p:sp>
        <p:nvSpPr>
          <p:cNvPr id="229427" name="Text Box 51"/>
          <p:cNvSpPr txBox="1">
            <a:spLocks noChangeArrowheads="1"/>
          </p:cNvSpPr>
          <p:nvPr/>
        </p:nvSpPr>
        <p:spPr bwMode="auto">
          <a:xfrm>
            <a:off x="2709786" y="3170665"/>
            <a:ext cx="94281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Ca ngợi tình yêu nước, yêu con sâu sắc của người phụ nữ Tây Nguyên cần cù lao động, góp sức mình vào công cuộc kháng chiến chống Mĩ cứu nước.</a:t>
            </a:r>
          </a:p>
        </p:txBody>
      </p:sp>
      <p:sp>
        <p:nvSpPr>
          <p:cNvPr id="229428" name="Text Box 52"/>
          <p:cNvSpPr txBox="1">
            <a:spLocks noChangeArrowheads="1"/>
          </p:cNvSpPr>
          <p:nvPr/>
        </p:nvSpPr>
        <p:spPr bwMode="auto">
          <a:xfrm>
            <a:off x="2740889" y="4414180"/>
            <a:ext cx="93970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Kết quả cuộc thi vẽ tranh với chủ đề Em muốn sống an toàn cho thấy: Thiếu nhi VN có nhận thức đúng về an toàn, biết thể hiện nhận thức bằng ngôn ngữ hội họa sáng tạo đến bất ngờ.</a:t>
            </a:r>
          </a:p>
        </p:txBody>
      </p:sp>
      <p:sp>
        <p:nvSpPr>
          <p:cNvPr id="229429" name="Text Box 53"/>
          <p:cNvSpPr txBox="1">
            <a:spLocks noChangeArrowheads="1"/>
          </p:cNvSpPr>
          <p:nvPr/>
        </p:nvSpPr>
        <p:spPr bwMode="auto">
          <a:xfrm>
            <a:off x="2763299" y="5653271"/>
            <a:ext cx="9412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Ca ngợi vẻ đẹp huy hoàng của biển cả, vẻ đẹp lao động của người dân biển.</a:t>
            </a:r>
          </a:p>
        </p:txBody>
      </p:sp>
    </p:spTree>
    <p:extLst>
      <p:ext uri="{BB962C8B-B14F-4D97-AF65-F5344CB8AC3E}">
        <p14:creationId xmlns:p14="http://schemas.microsoft.com/office/powerpoint/2010/main" val="34423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3" grpId="0"/>
      <p:bldP spid="229419" grpId="0"/>
      <p:bldP spid="229420" grpId="0"/>
      <p:bldP spid="229421" grpId="0"/>
      <p:bldP spid="229422" grpId="0"/>
      <p:bldP spid="229423" grpId="0"/>
      <p:bldP spid="229424" grpId="0"/>
      <p:bldP spid="229425" grpId="0"/>
      <p:bldP spid="229426" grpId="0"/>
      <p:bldP spid="229427" grpId="0"/>
      <p:bldP spid="229428" grpId="0"/>
      <p:bldP spid="229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0" y="110837"/>
            <a:ext cx="3325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  3. Nghe – viết :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1523998" y="634057"/>
            <a:ext cx="8368147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Cô Tấm của mẹ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Ngỡ từ quả thị bước ra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Bé làm cô Tấm giúp bà xâu kim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Thổi cơm, nấu nước, bế em,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Mẹ về khen bé : “Cô tiên xuống trần”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Bao nhiêu công việc lặng thầm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Bàn tay của bé đỡ đần mẹ cha,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Bé học giỏi, bé nết na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Bé là cô Tấm, bé là con ngoan.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Lê Hồng Thiện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136073"/>
            <a:ext cx="70658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35783" y="2092035"/>
            <a:ext cx="135774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70910" y="3075708"/>
            <a:ext cx="135774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82836" y="3075708"/>
            <a:ext cx="123305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t>GV: Lê Thị Xuân Huyền</a:t>
            </a:r>
          </a:p>
        </p:txBody>
      </p:sp>
      <p:pic>
        <p:nvPicPr>
          <p:cNvPr id="111619" name="Picture 2" descr="B07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38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247900" y="1427473"/>
            <a:ext cx="7696200" cy="4379603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fromWordArt="1">
            <a:prstTxWarp prst="textCanUp">
              <a:avLst>
                <a:gd name="adj" fmla="val 76616"/>
              </a:avLst>
            </a:prstTxWarp>
            <a:scene3d>
              <a:camera prst="legacyPerspectiveBottom">
                <a:rot lat="1500000" lon="600000" rev="0"/>
              </a:camera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 CÁC EM</a:t>
            </a:r>
          </a:p>
          <a:p>
            <a:pPr algn="ctr"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HỌC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</p:txBody>
      </p:sp>
    </p:spTree>
    <p:extLst>
      <p:ext uri="{BB962C8B-B14F-4D97-AF65-F5344CB8AC3E}">
        <p14:creationId xmlns:p14="http://schemas.microsoft.com/office/powerpoint/2010/main" val="22767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57150">
          <a:solidFill>
            <a:srgbClr val="FF0000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406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.VnArialH</vt:lpstr>
      <vt:lpstr>.VnTifani HeavyH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2171</cp:revision>
  <dcterms:created xsi:type="dcterms:W3CDTF">2022-02-24T03:25:18Z</dcterms:created>
  <dcterms:modified xsi:type="dcterms:W3CDTF">2025-03-30T14:51:39Z</dcterms:modified>
</cp:coreProperties>
</file>