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9" r:id="rId3"/>
    <p:sldId id="276" r:id="rId4"/>
    <p:sldId id="271" r:id="rId5"/>
    <p:sldId id="275" r:id="rId6"/>
    <p:sldId id="273" r:id="rId7"/>
    <p:sldId id="260"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2" d="100"/>
          <a:sy n="62" d="100"/>
        </p:scale>
        <p:origin x="667" y="6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382EB5-FAE3-41F0-B5CD-C7C886B6167A}" type="datetimeFigureOut">
              <a:rPr lang="en-US" smtClean="0"/>
              <a:t>4/2/2025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48E19-2A20-4731-8C78-9FEC8FD4197A}" type="slidenum">
              <a:rPr lang="en-US" smtClean="0"/>
              <a:t>‹#›</a:t>
            </a:fld>
            <a:endParaRPr lang="en-US"/>
          </a:p>
        </p:txBody>
      </p:sp>
    </p:spTree>
    <p:extLst>
      <p:ext uri="{BB962C8B-B14F-4D97-AF65-F5344CB8AC3E}">
        <p14:creationId xmlns:p14="http://schemas.microsoft.com/office/powerpoint/2010/main" val="358646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2</a:t>
            </a:fld>
            <a:endParaRPr lang="en-US"/>
          </a:p>
        </p:txBody>
      </p:sp>
    </p:spTree>
    <p:extLst>
      <p:ext uri="{BB962C8B-B14F-4D97-AF65-F5344CB8AC3E}">
        <p14:creationId xmlns:p14="http://schemas.microsoft.com/office/powerpoint/2010/main" val="145269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3</a:t>
            </a:fld>
            <a:endParaRPr lang="en-US"/>
          </a:p>
        </p:txBody>
      </p:sp>
    </p:spTree>
    <p:extLst>
      <p:ext uri="{BB962C8B-B14F-4D97-AF65-F5344CB8AC3E}">
        <p14:creationId xmlns:p14="http://schemas.microsoft.com/office/powerpoint/2010/main" val="145269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4</a:t>
            </a:fld>
            <a:endParaRPr lang="en-US"/>
          </a:p>
        </p:txBody>
      </p:sp>
    </p:spTree>
    <p:extLst>
      <p:ext uri="{BB962C8B-B14F-4D97-AF65-F5344CB8AC3E}">
        <p14:creationId xmlns:p14="http://schemas.microsoft.com/office/powerpoint/2010/main" val="190978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5</a:t>
            </a:fld>
            <a:endParaRPr lang="en-US"/>
          </a:p>
        </p:txBody>
      </p:sp>
    </p:spTree>
    <p:extLst>
      <p:ext uri="{BB962C8B-B14F-4D97-AF65-F5344CB8AC3E}">
        <p14:creationId xmlns:p14="http://schemas.microsoft.com/office/powerpoint/2010/main" val="3672355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6</a:t>
            </a:fld>
            <a:endParaRPr lang="en-US"/>
          </a:p>
        </p:txBody>
      </p:sp>
    </p:spTree>
    <p:extLst>
      <p:ext uri="{BB962C8B-B14F-4D97-AF65-F5344CB8AC3E}">
        <p14:creationId xmlns:p14="http://schemas.microsoft.com/office/powerpoint/2010/main" val="46142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149300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86112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01377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353736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83521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8AF170-4D71-4C5F-9ACA-B2E7201C87F2}"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355414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8AF170-4D71-4C5F-9ACA-B2E7201C87F2}"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213070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8AF170-4D71-4C5F-9ACA-B2E7201C87F2}"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25610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AF170-4D71-4C5F-9ACA-B2E7201C87F2}"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228613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08AF170-4D71-4C5F-9ACA-B2E7201C87F2}"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36606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08AF170-4D71-4C5F-9ACA-B2E7201C87F2}"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00329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08AF170-4D71-4C5F-9ACA-B2E7201C87F2}" type="datetimeFigureOut">
              <a:rPr lang="en-US" smtClean="0"/>
              <a:t>4/2/2025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6CEC6805-A47B-4B35-A708-86C3E0204DBA}" type="slidenum">
              <a:rPr lang="en-US" smtClean="0"/>
              <a:t>‹#›</a:t>
            </a:fld>
            <a:endParaRPr lang="en-US"/>
          </a:p>
        </p:txBody>
      </p:sp>
    </p:spTree>
    <p:extLst>
      <p:ext uri="{BB962C8B-B14F-4D97-AF65-F5344CB8AC3E}">
        <p14:creationId xmlns:p14="http://schemas.microsoft.com/office/powerpoint/2010/main" val="118335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hyperlink" Target="Cau%20hoi/Cau%201.pptx" TargetMode="External"/><Relationship Id="rId12" Type="http://schemas.openxmlformats.org/officeDocument/2006/relationships/hyperlink" Target="Cau%20hoi/Cau%204.ppt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Cau%20hoi/Cau%203.pptx" TargetMode="External"/><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Cau%20hoi/Cau%202.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2269089" y="2813745"/>
            <a:ext cx="11940068" cy="180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5240" tIns="72620" rIns="145240" bIns="726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2431"/>
              </a:spcBef>
              <a:defRPr/>
            </a:pPr>
            <a:r>
              <a:rPr lang="en-US" sz="40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TOÁN LỚP 4</a:t>
            </a:r>
          </a:p>
          <a:p>
            <a:pPr algn="ctr" eaLnBrk="1" hangingPunct="1">
              <a:spcBef>
                <a:spcPts val="2431"/>
              </a:spcBef>
              <a:defRPr/>
            </a:pP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51: LUYỆN TẬP</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 Box 18"/>
          <p:cNvSpPr txBox="1">
            <a:spLocks noChangeArrowheads="1"/>
          </p:cNvSpPr>
          <p:nvPr/>
        </p:nvSpPr>
        <p:spPr bwMode="auto">
          <a:xfrm>
            <a:off x="8341757" y="7680958"/>
            <a:ext cx="58674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5240" tIns="72620" rIns="145240" bIns="7262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i="1" dirty="0" err="1">
                <a:solidFill>
                  <a:srgbClr val="FF3399"/>
                </a:solidFill>
                <a:effectLst>
                  <a:outerShdw blurRad="38100" dist="38100" dir="2700000" algn="tl">
                    <a:srgbClr val="000000">
                      <a:alpha val="43137"/>
                    </a:srgbClr>
                  </a:outerShdw>
                </a:effectLst>
                <a:latin typeface="Times New Roman" pitchFamily="18" charset="0"/>
              </a:rPr>
              <a:t>Giáo</a:t>
            </a:r>
            <a:r>
              <a:rPr lang="en-US" altLang="en-US" sz="3600"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3600" b="1" i="1" dirty="0" err="1">
                <a:solidFill>
                  <a:srgbClr val="FF3399"/>
                </a:solidFill>
                <a:effectLst>
                  <a:outerShdw blurRad="38100" dist="38100" dir="2700000" algn="tl">
                    <a:srgbClr val="000000">
                      <a:alpha val="43137"/>
                    </a:srgbClr>
                  </a:outerShdw>
                </a:effectLst>
                <a:latin typeface="Times New Roman" pitchFamily="18" charset="0"/>
              </a:rPr>
              <a:t>viên</a:t>
            </a:r>
            <a:r>
              <a:rPr lang="en-US" altLang="en-US" sz="3600" b="1" i="1" dirty="0">
                <a:solidFill>
                  <a:srgbClr val="FF3399"/>
                </a:solidFill>
                <a:effectLst>
                  <a:outerShdw blurRad="38100" dist="38100" dir="2700000" algn="tl">
                    <a:srgbClr val="000000">
                      <a:alpha val="43137"/>
                    </a:srgbClr>
                  </a:outerShdw>
                </a:effectLst>
                <a:latin typeface="Times New Roman" pitchFamily="18" charset="0"/>
              </a:rPr>
              <a:t>: ………………….</a:t>
            </a:r>
          </a:p>
        </p:txBody>
      </p:sp>
      <p:pic>
        <p:nvPicPr>
          <p:cNvPr id="1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276" y="730964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5360705" y="1826549"/>
            <a:ext cx="5425546"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864505" y="1914035"/>
            <a:ext cx="439856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8"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398187" y="598172"/>
            <a:ext cx="1930400" cy="215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B2E0EB5-4558-50AC-32A3-284157DD3625}"/>
              </a:ext>
            </a:extLst>
          </p:cNvPr>
          <p:cNvSpPr txBox="1"/>
          <p:nvPr/>
        </p:nvSpPr>
        <p:spPr>
          <a:xfrm>
            <a:off x="5014119" y="486619"/>
            <a:ext cx="8136924" cy="1077218"/>
          </a:xfrm>
          <a:prstGeom prst="rect">
            <a:avLst/>
          </a:prstGeom>
          <a:noFill/>
        </p:spPr>
        <p:txBody>
          <a:bodyPr wrap="square">
            <a:spAutoFit/>
          </a:bodyPr>
          <a:lstStyle/>
          <a:p>
            <a:pPr algn="ctr"/>
            <a:r>
              <a:rPr lang="en-US" sz="3200" b="1">
                <a:latin typeface="Times New Roman" panose="02020603050405020304" pitchFamily="18" charset="0"/>
                <a:cs typeface="Times New Roman" panose="02020603050405020304" pitchFamily="18" charset="0"/>
              </a:rPr>
              <a:t>UBND QUẬN DƯƠNG KINH</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TRƯỜNG </a:t>
            </a:r>
            <a:r>
              <a:rPr lang="en-US" sz="3200" b="1" u="sng">
                <a:latin typeface="Times New Roman" panose="02020603050405020304" pitchFamily="18" charset="0"/>
                <a:cs typeface="Times New Roman" panose="02020603050405020304" pitchFamily="18" charset="0"/>
              </a:rPr>
              <a:t>TIỂU HỌC ANH </a:t>
            </a:r>
            <a:r>
              <a:rPr lang="en-US" sz="32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13991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 y="0"/>
            <a:ext cx="16272669" cy="9146230"/>
          </a:xfrm>
          <a:prstGeom prst="rect">
            <a:avLst/>
          </a:prstGeom>
        </p:spPr>
      </p:pic>
      <p:grpSp>
        <p:nvGrpSpPr>
          <p:cNvPr id="113" name="Group 112"/>
          <p:cNvGrpSpPr/>
          <p:nvPr/>
        </p:nvGrpSpPr>
        <p:grpSpPr>
          <a:xfrm>
            <a:off x="10620767" y="6400800"/>
            <a:ext cx="1879253" cy="1938993"/>
            <a:chOff x="5856442" y="5226411"/>
            <a:chExt cx="1407653" cy="1454244"/>
          </a:xfrm>
        </p:grpSpPr>
        <p:sp>
          <p:nvSpPr>
            <p:cNvPr id="114" name="Rounded Rectangle 113"/>
            <p:cNvSpPr/>
            <p:nvPr/>
          </p:nvSpPr>
          <p:spPr>
            <a:xfrm>
              <a:off x="5856442" y="5259760"/>
              <a:ext cx="1407653" cy="140765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b="1"/>
            </a:p>
          </p:txBody>
        </p:sp>
        <p:sp>
          <p:nvSpPr>
            <p:cNvPr id="115" name="TextBox 114"/>
            <p:cNvSpPr txBox="1"/>
            <p:nvPr/>
          </p:nvSpPr>
          <p:spPr>
            <a:xfrm>
              <a:off x="6128408" y="5226411"/>
              <a:ext cx="779513" cy="1454244"/>
            </a:xfrm>
            <a:prstGeom prst="rect">
              <a:avLst/>
            </a:prstGeom>
            <a:noFill/>
          </p:spPr>
          <p:txBody>
            <a:bodyPr wrap="none" rtlCol="0">
              <a:spAutoFit/>
            </a:bodyPr>
            <a:lstStyle/>
            <a:p>
              <a:r>
                <a:rPr lang="en-US" sz="12000" b="1">
                  <a:solidFill>
                    <a:schemeClr val="bg1"/>
                  </a:solidFill>
                </a:rPr>
                <a:t>4</a:t>
              </a:r>
            </a:p>
          </p:txBody>
        </p:sp>
      </p:grpSp>
      <p:pic>
        <p:nvPicPr>
          <p:cNvPr id="116" name="Google Shape;207;p2"/>
          <p:cNvPicPr preferRelativeResize="0"/>
          <p:nvPr/>
        </p:nvPicPr>
        <p:blipFill rotWithShape="1">
          <a:blip r:embed="rId4">
            <a:alphaModFix/>
          </a:blip>
          <a:srcRect/>
          <a:stretch/>
        </p:blipFill>
        <p:spPr>
          <a:xfrm>
            <a:off x="10851667" y="362584"/>
            <a:ext cx="1805649" cy="1803360"/>
          </a:xfrm>
          <a:prstGeom prst="rect">
            <a:avLst/>
          </a:prstGeom>
          <a:noFill/>
          <a:ln>
            <a:noFill/>
          </a:ln>
        </p:spPr>
      </p:pic>
      <p:pic>
        <p:nvPicPr>
          <p:cNvPr id="117" name="Google Shape;203;p2"/>
          <p:cNvPicPr preferRelativeResize="0"/>
          <p:nvPr/>
        </p:nvPicPr>
        <p:blipFill rotWithShape="1">
          <a:blip r:embed="rId5">
            <a:alphaModFix/>
          </a:blip>
          <a:srcRect/>
          <a:stretch/>
        </p:blipFill>
        <p:spPr>
          <a:xfrm>
            <a:off x="3541231" y="397087"/>
            <a:ext cx="1842531" cy="1840195"/>
          </a:xfrm>
          <a:prstGeom prst="rect">
            <a:avLst/>
          </a:prstGeom>
          <a:noFill/>
          <a:ln>
            <a:noFill/>
          </a:ln>
        </p:spPr>
      </p:pic>
      <p:pic>
        <p:nvPicPr>
          <p:cNvPr id="118" name="Google Shape;167;p1"/>
          <p:cNvPicPr preferRelativeResize="0"/>
          <p:nvPr/>
        </p:nvPicPr>
        <p:blipFill rotWithShape="1">
          <a:blip r:embed="rId6">
            <a:alphaModFix/>
          </a:blip>
          <a:srcRect/>
          <a:stretch/>
        </p:blipFill>
        <p:spPr>
          <a:xfrm>
            <a:off x="5513492" y="2133600"/>
            <a:ext cx="6185343" cy="4775200"/>
          </a:xfrm>
          <a:prstGeom prst="rect">
            <a:avLst/>
          </a:prstGeom>
          <a:noFill/>
          <a:ln>
            <a:noFill/>
          </a:ln>
        </p:spPr>
      </p:pic>
      <p:sp>
        <p:nvSpPr>
          <p:cNvPr id="119" name="Google Shape;180;p2">
            <a:hlinkClick r:id="rId7" action="ppaction://hlinkpres?slideindex=1&amp;slidetitle="/>
          </p:cNvPr>
          <p:cNvSpPr/>
          <p:nvPr/>
        </p:nvSpPr>
        <p:spPr>
          <a:xfrm>
            <a:off x="2091333" y="234951"/>
            <a:ext cx="4419323" cy="2417565"/>
          </a:xfrm>
          <a:prstGeom prst="rect">
            <a:avLst/>
          </a:prstGeom>
          <a:solidFill>
            <a:srgbClr val="008CF5">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0" name="Google Shape;181;p2"/>
          <p:cNvGrpSpPr/>
          <p:nvPr/>
        </p:nvGrpSpPr>
        <p:grpSpPr>
          <a:xfrm>
            <a:off x="7047161" y="3184341"/>
            <a:ext cx="2008720" cy="1997259"/>
            <a:chOff x="3778320" y="2704692"/>
            <a:chExt cx="1679506" cy="1672042"/>
          </a:xfrm>
        </p:grpSpPr>
        <p:pic>
          <p:nvPicPr>
            <p:cNvPr id="121" name="Google Shape;182;p2"/>
            <p:cNvPicPr preferRelativeResize="0"/>
            <p:nvPr/>
          </p:nvPicPr>
          <p:blipFill rotWithShape="1">
            <a:blip r:embed="rId8">
              <a:alphaModFix/>
            </a:blip>
            <a:srcRect/>
            <a:stretch/>
          </p:blipFill>
          <p:spPr>
            <a:xfrm>
              <a:off x="3778320" y="2704692"/>
              <a:ext cx="1679506" cy="1672042"/>
            </a:xfrm>
            <a:prstGeom prst="rect">
              <a:avLst/>
            </a:prstGeom>
            <a:noFill/>
            <a:ln>
              <a:noFill/>
            </a:ln>
          </p:spPr>
        </p:pic>
        <p:sp>
          <p:nvSpPr>
            <p:cNvPr id="122" name="Google Shape;183;p2"/>
            <p:cNvSpPr/>
            <p:nvPr/>
          </p:nvSpPr>
          <p:spPr>
            <a:xfrm>
              <a:off x="4412457" y="3318095"/>
              <a:ext cx="413300" cy="429290"/>
            </a:xfrm>
            <a:prstGeom prst="ellipse">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3" name="Google Shape;184;p2"/>
            <p:cNvSpPr/>
            <p:nvPr/>
          </p:nvSpPr>
          <p:spPr>
            <a:xfrm>
              <a:off x="4483170" y="3401441"/>
              <a:ext cx="269806" cy="269806"/>
            </a:xfrm>
            <a:prstGeom prst="ellipse">
              <a:avLst/>
            </a:prstGeom>
            <a:solidFill>
              <a:srgbClr val="008C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4" name="Google Shape;185;p2"/>
          <p:cNvGrpSpPr/>
          <p:nvPr/>
        </p:nvGrpSpPr>
        <p:grpSpPr>
          <a:xfrm>
            <a:off x="8542361" y="3293727"/>
            <a:ext cx="337476" cy="337048"/>
            <a:chOff x="457200" y="3895493"/>
            <a:chExt cx="327574" cy="327574"/>
          </a:xfrm>
        </p:grpSpPr>
        <p:sp>
          <p:nvSpPr>
            <p:cNvPr id="125" name="Google Shape;186;p2"/>
            <p:cNvSpPr/>
            <p:nvPr/>
          </p:nvSpPr>
          <p:spPr>
            <a:xfrm>
              <a:off x="457200" y="3895493"/>
              <a:ext cx="327574" cy="327574"/>
            </a:xfrm>
            <a:prstGeom prst="ellipse">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6" name="Google Shape;187;p2"/>
            <p:cNvSpPr/>
            <p:nvPr/>
          </p:nvSpPr>
          <p:spPr>
            <a:xfrm>
              <a:off x="550827" y="3984862"/>
              <a:ext cx="140318" cy="140318"/>
            </a:xfrm>
            <a:prstGeom prst="ellipse">
              <a:avLst/>
            </a:prstGeom>
            <a:solidFill>
              <a:srgbClr val="008C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7" name="Google Shape;188;p2"/>
          <p:cNvGrpSpPr/>
          <p:nvPr/>
        </p:nvGrpSpPr>
        <p:grpSpPr>
          <a:xfrm>
            <a:off x="7196553" y="4639227"/>
            <a:ext cx="337476" cy="337048"/>
            <a:chOff x="457200" y="3895493"/>
            <a:chExt cx="327574" cy="327574"/>
          </a:xfrm>
        </p:grpSpPr>
        <p:sp>
          <p:nvSpPr>
            <p:cNvPr id="128" name="Google Shape;189;p2"/>
            <p:cNvSpPr/>
            <p:nvPr/>
          </p:nvSpPr>
          <p:spPr>
            <a:xfrm>
              <a:off x="457200" y="3895493"/>
              <a:ext cx="327574" cy="327574"/>
            </a:xfrm>
            <a:prstGeom prst="ellipse">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9" name="Google Shape;190;p2"/>
            <p:cNvSpPr/>
            <p:nvPr/>
          </p:nvSpPr>
          <p:spPr>
            <a:xfrm>
              <a:off x="550827" y="3984862"/>
              <a:ext cx="140318" cy="140318"/>
            </a:xfrm>
            <a:prstGeom prst="ellipse">
              <a:avLst/>
            </a:prstGeom>
            <a:solidFill>
              <a:srgbClr val="008C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0" name="Google Shape;191;p2"/>
          <p:cNvGrpSpPr/>
          <p:nvPr/>
        </p:nvGrpSpPr>
        <p:grpSpPr>
          <a:xfrm>
            <a:off x="7247855" y="3293727"/>
            <a:ext cx="337476" cy="337048"/>
            <a:chOff x="457200" y="3895493"/>
            <a:chExt cx="327574" cy="327574"/>
          </a:xfrm>
        </p:grpSpPr>
        <p:sp>
          <p:nvSpPr>
            <p:cNvPr id="131" name="Google Shape;192;p2"/>
            <p:cNvSpPr/>
            <p:nvPr/>
          </p:nvSpPr>
          <p:spPr>
            <a:xfrm>
              <a:off x="457200" y="3895493"/>
              <a:ext cx="327574" cy="327574"/>
            </a:xfrm>
            <a:prstGeom prst="ellipse">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2" name="Google Shape;193;p2"/>
            <p:cNvSpPr/>
            <p:nvPr/>
          </p:nvSpPr>
          <p:spPr>
            <a:xfrm>
              <a:off x="550827" y="3984862"/>
              <a:ext cx="140318" cy="140318"/>
            </a:xfrm>
            <a:prstGeom prst="ellipse">
              <a:avLst/>
            </a:prstGeom>
            <a:solidFill>
              <a:srgbClr val="008C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3" name="Google Shape;194;p2"/>
          <p:cNvGrpSpPr/>
          <p:nvPr/>
        </p:nvGrpSpPr>
        <p:grpSpPr>
          <a:xfrm>
            <a:off x="2213342" y="2946402"/>
            <a:ext cx="7332525" cy="2821215"/>
            <a:chOff x="47478" y="2359000"/>
            <a:chExt cx="5419246" cy="3504141"/>
          </a:xfrm>
        </p:grpSpPr>
        <p:cxnSp>
          <p:nvCxnSpPr>
            <p:cNvPr id="134" name="Google Shape;195;p2"/>
            <p:cNvCxnSpPr>
              <a:endCxn id="125" idx="7"/>
            </p:cNvCxnSpPr>
            <p:nvPr/>
          </p:nvCxnSpPr>
          <p:spPr>
            <a:xfrm flipH="1">
              <a:off x="4937956" y="2359000"/>
              <a:ext cx="528768" cy="492712"/>
            </a:xfrm>
            <a:prstGeom prst="straightConnector1">
              <a:avLst/>
            </a:prstGeom>
            <a:noFill/>
            <a:ln w="12700" cap="flat" cmpd="sng">
              <a:solidFill>
                <a:srgbClr val="008CF5"/>
              </a:solidFill>
              <a:prstDash val="solid"/>
              <a:miter lim="800000"/>
              <a:headEnd type="none" w="sm" len="sm"/>
              <a:tailEnd type="none" w="sm" len="sm"/>
            </a:ln>
          </p:spPr>
        </p:cxnSp>
        <p:cxnSp>
          <p:nvCxnSpPr>
            <p:cNvPr id="135" name="Google Shape;196;p2"/>
            <p:cNvCxnSpPr/>
            <p:nvPr/>
          </p:nvCxnSpPr>
          <p:spPr>
            <a:xfrm rot="10800000">
              <a:off x="47478" y="5863141"/>
              <a:ext cx="3251200" cy="0"/>
            </a:xfrm>
            <a:prstGeom prst="straightConnector1">
              <a:avLst/>
            </a:prstGeom>
            <a:noFill/>
            <a:ln w="12700" cap="flat" cmpd="sng">
              <a:solidFill>
                <a:srgbClr val="008CF5"/>
              </a:solidFill>
              <a:prstDash val="solid"/>
              <a:miter lim="800000"/>
              <a:headEnd type="none" w="sm" len="sm"/>
              <a:tailEnd type="none" w="sm" len="sm"/>
            </a:ln>
          </p:spPr>
        </p:cxnSp>
      </p:grpSp>
      <p:grpSp>
        <p:nvGrpSpPr>
          <p:cNvPr id="136" name="Google Shape;197;p2"/>
          <p:cNvGrpSpPr/>
          <p:nvPr/>
        </p:nvGrpSpPr>
        <p:grpSpPr>
          <a:xfrm>
            <a:off x="2072885" y="2786203"/>
            <a:ext cx="5224395" cy="556891"/>
            <a:chOff x="472440" y="2506341"/>
            <a:chExt cx="3787642" cy="300728"/>
          </a:xfrm>
        </p:grpSpPr>
        <p:cxnSp>
          <p:nvCxnSpPr>
            <p:cNvPr id="137" name="Google Shape;198;p2"/>
            <p:cNvCxnSpPr>
              <a:stCxn id="131" idx="1"/>
            </p:cNvCxnSpPr>
            <p:nvPr/>
          </p:nvCxnSpPr>
          <p:spPr>
            <a:xfrm flipH="1" flipV="1">
              <a:off x="3643707" y="2506341"/>
              <a:ext cx="616375" cy="300728"/>
            </a:xfrm>
            <a:prstGeom prst="straightConnector1">
              <a:avLst/>
            </a:prstGeom>
            <a:noFill/>
            <a:ln w="12700" cap="flat" cmpd="sng">
              <a:solidFill>
                <a:srgbClr val="008CF5"/>
              </a:solidFill>
              <a:prstDash val="solid"/>
              <a:miter lim="800000"/>
              <a:headEnd type="none" w="sm" len="sm"/>
              <a:tailEnd type="none" w="sm" len="sm"/>
            </a:ln>
          </p:spPr>
        </p:cxnSp>
        <p:cxnSp>
          <p:nvCxnSpPr>
            <p:cNvPr id="138" name="Google Shape;199;p2"/>
            <p:cNvCxnSpPr/>
            <p:nvPr/>
          </p:nvCxnSpPr>
          <p:spPr>
            <a:xfrm rot="10800000">
              <a:off x="472440" y="2514600"/>
              <a:ext cx="3169562" cy="0"/>
            </a:xfrm>
            <a:prstGeom prst="straightConnector1">
              <a:avLst/>
            </a:prstGeom>
            <a:noFill/>
            <a:ln w="12700" cap="flat" cmpd="sng">
              <a:solidFill>
                <a:srgbClr val="008CF5"/>
              </a:solidFill>
              <a:prstDash val="solid"/>
              <a:miter lim="800000"/>
              <a:headEnd type="none" w="sm" len="sm"/>
              <a:tailEnd type="none" w="sm" len="sm"/>
            </a:ln>
          </p:spPr>
        </p:cxnSp>
      </p:grpSp>
      <p:sp>
        <p:nvSpPr>
          <p:cNvPr id="139" name="Google Shape;200;p2"/>
          <p:cNvSpPr txBox="1"/>
          <p:nvPr/>
        </p:nvSpPr>
        <p:spPr>
          <a:xfrm>
            <a:off x="2004074" y="2302248"/>
            <a:ext cx="440825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FF4E"/>
                </a:solidFill>
                <a:latin typeface="Arial"/>
                <a:ea typeface="Arial"/>
                <a:cs typeface="Arial"/>
                <a:sym typeface="Arial"/>
              </a:rPr>
              <a:t>     Câu hỏi số 1</a:t>
            </a:r>
            <a:endParaRPr sz="2000" b="1" i="0" u="none" strike="noStrike" cap="none">
              <a:solidFill>
                <a:srgbClr val="00FF4E"/>
              </a:solidFill>
              <a:latin typeface="Arial"/>
              <a:ea typeface="Arial"/>
              <a:cs typeface="Arial"/>
              <a:sym typeface="Arial"/>
            </a:endParaRPr>
          </a:p>
        </p:txBody>
      </p:sp>
      <p:sp>
        <p:nvSpPr>
          <p:cNvPr id="140" name="Google Shape;201;p2"/>
          <p:cNvSpPr txBox="1"/>
          <p:nvPr/>
        </p:nvSpPr>
        <p:spPr>
          <a:xfrm>
            <a:off x="9809497" y="2334955"/>
            <a:ext cx="4408256" cy="400069"/>
          </a:xfrm>
          <a:prstGeom prst="rect">
            <a:avLst/>
          </a:prstGeom>
          <a:noFill/>
          <a:ln>
            <a:noFill/>
          </a:ln>
        </p:spPr>
        <p:txBody>
          <a:bodyPr spcFirstLastPara="1" wrap="square" lIns="91425" tIns="45700" rIns="91425" bIns="45700" anchor="t" anchorCtr="0">
            <a:spAutoFit/>
          </a:bodyPr>
          <a:lstStyle/>
          <a:p>
            <a:pPr lvl="0" algn="ctr">
              <a:buSzPts val="2000"/>
            </a:pPr>
            <a:r>
              <a:rPr lang="en-US" sz="2000" b="1">
                <a:solidFill>
                  <a:srgbClr val="00FF4E"/>
                </a:solidFill>
              </a:rPr>
              <a:t>Câu hỏi số 2</a:t>
            </a:r>
          </a:p>
        </p:txBody>
      </p:sp>
      <p:sp>
        <p:nvSpPr>
          <p:cNvPr id="141" name="Google Shape;202;p2"/>
          <p:cNvSpPr txBox="1"/>
          <p:nvPr/>
        </p:nvSpPr>
        <p:spPr>
          <a:xfrm>
            <a:off x="2098923" y="5823184"/>
            <a:ext cx="4408256" cy="400069"/>
          </a:xfrm>
          <a:prstGeom prst="rect">
            <a:avLst/>
          </a:prstGeom>
          <a:noFill/>
          <a:ln>
            <a:noFill/>
          </a:ln>
        </p:spPr>
        <p:txBody>
          <a:bodyPr spcFirstLastPara="1" wrap="square" lIns="91425" tIns="45700" rIns="91425" bIns="45700" anchor="t" anchorCtr="0">
            <a:spAutoFit/>
          </a:bodyPr>
          <a:lstStyle/>
          <a:p>
            <a:pPr lvl="0" algn="ctr">
              <a:buSzPts val="2000"/>
            </a:pPr>
            <a:r>
              <a:rPr lang="en-US" sz="2000" b="1">
                <a:solidFill>
                  <a:srgbClr val="00FF4E"/>
                </a:solidFill>
              </a:rPr>
              <a:t>Câu hỏi số 3</a:t>
            </a:r>
          </a:p>
        </p:txBody>
      </p:sp>
      <p:sp>
        <p:nvSpPr>
          <p:cNvPr id="142" name="Google Shape;204;p2"/>
          <p:cNvSpPr/>
          <p:nvPr/>
        </p:nvSpPr>
        <p:spPr>
          <a:xfrm rot="-5400000">
            <a:off x="4232524" y="493274"/>
            <a:ext cx="148117" cy="4326661"/>
          </a:xfrm>
          <a:prstGeom prst="leftBracket">
            <a:avLst>
              <a:gd name="adj" fmla="val 8333"/>
            </a:avLst>
          </a:prstGeom>
          <a:noFill/>
          <a:ln w="12700" cap="flat" cmpd="sng">
            <a:solidFill>
              <a:srgbClr val="008C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205;p2"/>
          <p:cNvSpPr/>
          <p:nvPr/>
        </p:nvSpPr>
        <p:spPr>
          <a:xfrm rot="-5400000" flipH="1">
            <a:off x="4222042" y="174328"/>
            <a:ext cx="140372" cy="4326662"/>
          </a:xfrm>
          <a:prstGeom prst="leftBracket">
            <a:avLst>
              <a:gd name="adj" fmla="val 8333"/>
            </a:avLst>
          </a:prstGeom>
          <a:noFill/>
          <a:ln w="12700" cap="flat" cmpd="sng">
            <a:solidFill>
              <a:srgbClr val="008C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 name="Google Shape;206;p2">
            <a:hlinkClick r:id="rId9" action="ppaction://hlinkpres?slideindex=1&amp;slidetitle="/>
          </p:cNvPr>
          <p:cNvSpPr/>
          <p:nvPr/>
        </p:nvSpPr>
        <p:spPr>
          <a:xfrm>
            <a:off x="9582350" y="234953"/>
            <a:ext cx="4349814" cy="2589772"/>
          </a:xfrm>
          <a:prstGeom prst="rect">
            <a:avLst/>
          </a:prstGeom>
          <a:solidFill>
            <a:srgbClr val="008CF5">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 name="Google Shape;208;p2"/>
          <p:cNvSpPr/>
          <p:nvPr/>
        </p:nvSpPr>
        <p:spPr>
          <a:xfrm rot="5400000" flipH="1">
            <a:off x="11662559" y="591206"/>
            <a:ext cx="140372" cy="4326662"/>
          </a:xfrm>
          <a:prstGeom prst="leftBracket">
            <a:avLst>
              <a:gd name="adj" fmla="val 8333"/>
            </a:avLst>
          </a:prstGeom>
          <a:noFill/>
          <a:ln w="12700" cap="flat" cmpd="sng">
            <a:solidFill>
              <a:srgbClr val="008C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46" name="Google Shape;209;p2"/>
          <p:cNvPicPr preferRelativeResize="0"/>
          <p:nvPr/>
        </p:nvPicPr>
        <p:blipFill rotWithShape="1">
          <a:blip r:embed="rId10">
            <a:alphaModFix/>
          </a:blip>
          <a:srcRect/>
          <a:stretch/>
        </p:blipFill>
        <p:spPr>
          <a:xfrm>
            <a:off x="3464351" y="6603906"/>
            <a:ext cx="1879253" cy="1876871"/>
          </a:xfrm>
          <a:prstGeom prst="rect">
            <a:avLst/>
          </a:prstGeom>
          <a:noFill/>
          <a:ln>
            <a:noFill/>
          </a:ln>
        </p:spPr>
      </p:pic>
      <p:sp>
        <p:nvSpPr>
          <p:cNvPr id="147" name="Google Shape;210;p2">
            <a:hlinkClick r:id="rId11" action="ppaction://hlinkpres?slideindex=1&amp;slidetitle="/>
          </p:cNvPr>
          <p:cNvSpPr/>
          <p:nvPr/>
        </p:nvSpPr>
        <p:spPr>
          <a:xfrm>
            <a:off x="2227288" y="6322608"/>
            <a:ext cx="4275680" cy="2274245"/>
          </a:xfrm>
          <a:prstGeom prst="rect">
            <a:avLst/>
          </a:prstGeom>
          <a:solidFill>
            <a:srgbClr val="008CF5">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 name="Google Shape;211;p2"/>
          <p:cNvSpPr/>
          <p:nvPr/>
        </p:nvSpPr>
        <p:spPr>
          <a:xfrm rot="-5400000">
            <a:off x="4273264" y="4068175"/>
            <a:ext cx="148117" cy="4326661"/>
          </a:xfrm>
          <a:prstGeom prst="leftBracket">
            <a:avLst>
              <a:gd name="adj" fmla="val 8333"/>
            </a:avLst>
          </a:prstGeom>
          <a:noFill/>
          <a:ln w="12700" cap="flat" cmpd="sng">
            <a:solidFill>
              <a:srgbClr val="008C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212;p2"/>
          <p:cNvSpPr/>
          <p:nvPr/>
        </p:nvSpPr>
        <p:spPr>
          <a:xfrm rot="-5400000" flipH="1">
            <a:off x="4277139" y="3698056"/>
            <a:ext cx="140372" cy="4326662"/>
          </a:xfrm>
          <a:prstGeom prst="leftBracket">
            <a:avLst>
              <a:gd name="adj" fmla="val 8333"/>
            </a:avLst>
          </a:prstGeom>
          <a:noFill/>
          <a:ln w="12700" cap="flat" cmpd="sng">
            <a:solidFill>
              <a:srgbClr val="008C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 name="Google Shape;213;p2"/>
          <p:cNvSpPr/>
          <p:nvPr/>
        </p:nvSpPr>
        <p:spPr>
          <a:xfrm rot="-5400000" flipH="1">
            <a:off x="11662560" y="250334"/>
            <a:ext cx="140372" cy="4326662"/>
          </a:xfrm>
          <a:prstGeom prst="leftBracket">
            <a:avLst>
              <a:gd name="adj" fmla="val 8333"/>
            </a:avLst>
          </a:prstGeom>
          <a:noFill/>
          <a:ln w="12700" cap="flat" cmpd="sng">
            <a:solidFill>
              <a:srgbClr val="008C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 name="Google Shape;202;p2"/>
          <p:cNvSpPr txBox="1"/>
          <p:nvPr/>
        </p:nvSpPr>
        <p:spPr>
          <a:xfrm>
            <a:off x="9460796" y="5822147"/>
            <a:ext cx="4408256" cy="400069"/>
          </a:xfrm>
          <a:prstGeom prst="rect">
            <a:avLst/>
          </a:prstGeom>
          <a:noFill/>
          <a:ln>
            <a:noFill/>
          </a:ln>
        </p:spPr>
        <p:txBody>
          <a:bodyPr spcFirstLastPara="1" wrap="square" lIns="91425" tIns="45700" rIns="91425" bIns="45700" anchor="t" anchorCtr="0">
            <a:spAutoFit/>
          </a:bodyPr>
          <a:lstStyle/>
          <a:p>
            <a:pPr lvl="0" algn="ctr">
              <a:buSzPts val="2000"/>
            </a:pPr>
            <a:r>
              <a:rPr lang="en-US" sz="2000" b="1">
                <a:solidFill>
                  <a:srgbClr val="00FF4E"/>
                </a:solidFill>
              </a:rPr>
              <a:t>Câu hỏi số 4</a:t>
            </a:r>
          </a:p>
        </p:txBody>
      </p:sp>
      <p:sp>
        <p:nvSpPr>
          <p:cNvPr id="152" name="Google Shape;210;p2">
            <a:hlinkClick r:id="rId12" action="ppaction://hlinkpres?slideindex=1&amp;slidetitle="/>
          </p:cNvPr>
          <p:cNvSpPr/>
          <p:nvPr/>
        </p:nvSpPr>
        <p:spPr>
          <a:xfrm>
            <a:off x="9598975" y="6355627"/>
            <a:ext cx="4275680" cy="2274245"/>
          </a:xfrm>
          <a:prstGeom prst="rect">
            <a:avLst/>
          </a:prstGeom>
          <a:solidFill>
            <a:srgbClr val="008CF5">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3" name="Google Shape;211;p2"/>
          <p:cNvSpPr/>
          <p:nvPr/>
        </p:nvSpPr>
        <p:spPr>
          <a:xfrm rot="-5400000">
            <a:off x="11635137" y="4067138"/>
            <a:ext cx="148117" cy="4326661"/>
          </a:xfrm>
          <a:prstGeom prst="leftBracket">
            <a:avLst>
              <a:gd name="adj" fmla="val 8333"/>
            </a:avLst>
          </a:prstGeom>
          <a:noFill/>
          <a:ln w="12700" cap="flat" cmpd="sng">
            <a:solidFill>
              <a:srgbClr val="008C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212;p2"/>
          <p:cNvSpPr/>
          <p:nvPr/>
        </p:nvSpPr>
        <p:spPr>
          <a:xfrm rot="-5400000" flipH="1">
            <a:off x="11639012" y="3697018"/>
            <a:ext cx="140372" cy="4326662"/>
          </a:xfrm>
          <a:prstGeom prst="leftBracket">
            <a:avLst>
              <a:gd name="adj" fmla="val 8333"/>
            </a:avLst>
          </a:prstGeom>
          <a:noFill/>
          <a:ln w="12700" cap="flat" cmpd="sng">
            <a:solidFill>
              <a:srgbClr val="008C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55" name="Google Shape;188;p2"/>
          <p:cNvGrpSpPr/>
          <p:nvPr/>
        </p:nvGrpSpPr>
        <p:grpSpPr>
          <a:xfrm>
            <a:off x="8542358" y="4639227"/>
            <a:ext cx="337476" cy="337048"/>
            <a:chOff x="457200" y="3895493"/>
            <a:chExt cx="327574" cy="327574"/>
          </a:xfrm>
        </p:grpSpPr>
        <p:sp>
          <p:nvSpPr>
            <p:cNvPr id="156" name="Google Shape;189;p2"/>
            <p:cNvSpPr/>
            <p:nvPr/>
          </p:nvSpPr>
          <p:spPr>
            <a:xfrm>
              <a:off x="457200" y="3895493"/>
              <a:ext cx="327574" cy="327574"/>
            </a:xfrm>
            <a:prstGeom prst="ellipse">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7" name="Google Shape;190;p2"/>
            <p:cNvSpPr/>
            <p:nvPr/>
          </p:nvSpPr>
          <p:spPr>
            <a:xfrm>
              <a:off x="550827" y="3984862"/>
              <a:ext cx="140318" cy="140318"/>
            </a:xfrm>
            <a:prstGeom prst="ellipse">
              <a:avLst/>
            </a:prstGeom>
            <a:solidFill>
              <a:srgbClr val="008C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cxnSp>
        <p:nvCxnSpPr>
          <p:cNvPr id="158" name="Google Shape;195;p2"/>
          <p:cNvCxnSpPr>
            <a:stCxn id="128" idx="3"/>
          </p:cNvCxnSpPr>
          <p:nvPr/>
        </p:nvCxnSpPr>
        <p:spPr>
          <a:xfrm flipH="1">
            <a:off x="6548518" y="4926917"/>
            <a:ext cx="697458" cy="840700"/>
          </a:xfrm>
          <a:prstGeom prst="straightConnector1">
            <a:avLst/>
          </a:prstGeom>
          <a:noFill/>
          <a:ln w="12700" cap="flat" cmpd="sng">
            <a:solidFill>
              <a:srgbClr val="008CF5"/>
            </a:solidFill>
            <a:prstDash val="solid"/>
            <a:miter lim="800000"/>
            <a:headEnd type="none" w="sm" len="sm"/>
            <a:tailEnd type="none" w="sm" len="sm"/>
          </a:ln>
        </p:spPr>
      </p:cxnSp>
      <p:cxnSp>
        <p:nvCxnSpPr>
          <p:cNvPr id="159" name="Google Shape;196;p2"/>
          <p:cNvCxnSpPr/>
          <p:nvPr/>
        </p:nvCxnSpPr>
        <p:spPr>
          <a:xfrm rot="10800000">
            <a:off x="9492747" y="5689600"/>
            <a:ext cx="4340437" cy="0"/>
          </a:xfrm>
          <a:prstGeom prst="straightConnector1">
            <a:avLst/>
          </a:prstGeom>
          <a:noFill/>
          <a:ln w="12700" cap="flat" cmpd="sng">
            <a:solidFill>
              <a:srgbClr val="008CF5"/>
            </a:solidFill>
            <a:prstDash val="solid"/>
            <a:miter lim="800000"/>
            <a:headEnd type="none" w="sm" len="sm"/>
            <a:tailEnd type="none" w="sm" len="sm"/>
          </a:ln>
        </p:spPr>
      </p:cxnSp>
      <p:cxnSp>
        <p:nvCxnSpPr>
          <p:cNvPr id="160" name="Google Shape;196;p2"/>
          <p:cNvCxnSpPr/>
          <p:nvPr/>
        </p:nvCxnSpPr>
        <p:spPr>
          <a:xfrm rot="10800000">
            <a:off x="9562526" y="2946399"/>
            <a:ext cx="4340437" cy="0"/>
          </a:xfrm>
          <a:prstGeom prst="straightConnector1">
            <a:avLst/>
          </a:prstGeom>
          <a:noFill/>
          <a:ln w="12700" cap="flat" cmpd="sng">
            <a:solidFill>
              <a:srgbClr val="008CF5"/>
            </a:solidFill>
            <a:prstDash val="solid"/>
            <a:miter lim="800000"/>
            <a:headEnd type="none" w="sm" len="sm"/>
            <a:tailEnd type="none" w="sm" len="sm"/>
          </a:ln>
        </p:spPr>
      </p:cxnSp>
      <p:cxnSp>
        <p:nvCxnSpPr>
          <p:cNvPr id="161" name="Google Shape;195;p2"/>
          <p:cNvCxnSpPr/>
          <p:nvPr/>
        </p:nvCxnSpPr>
        <p:spPr>
          <a:xfrm flipH="1" flipV="1">
            <a:off x="8711100" y="4794479"/>
            <a:ext cx="781647" cy="895123"/>
          </a:xfrm>
          <a:prstGeom prst="straightConnector1">
            <a:avLst/>
          </a:prstGeom>
          <a:noFill/>
          <a:ln w="12700" cap="flat" cmpd="sng">
            <a:solidFill>
              <a:srgbClr val="008CF5"/>
            </a:solidFill>
            <a:prstDash val="solid"/>
            <a:miter lim="800000"/>
            <a:headEnd type="none" w="sm" len="sm"/>
            <a:tailEnd type="none" w="sm" len="sm"/>
          </a:ln>
        </p:spPr>
      </p:cxnSp>
    </p:spTree>
    <p:extLst>
      <p:ext uri="{BB962C8B-B14F-4D97-AF65-F5344CB8AC3E}">
        <p14:creationId xmlns:p14="http://schemas.microsoft.com/office/powerpoint/2010/main" val="2650770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6053426" y="943309"/>
            <a:ext cx="3748020"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dirty="0"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a:t>
            </a:r>
            <a:r>
              <a:rPr lang="en-US" sz="3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51:  </a:t>
            </a:r>
            <a:r>
              <a:rPr lang="en-US" sz="3000" b="1"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TẬP</a:t>
            </a:r>
            <a:endPar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8F92A5EC-C00F-423F-87BE-F28B3FB9FF48}"/>
              </a:ext>
            </a:extLst>
          </p:cNvPr>
          <p:cNvSpPr/>
          <p:nvPr/>
        </p:nvSpPr>
        <p:spPr>
          <a:xfrm>
            <a:off x="1889919" y="1413721"/>
            <a:ext cx="5133136" cy="646331"/>
          </a:xfrm>
          <a:prstGeom prst="rect">
            <a:avLst/>
          </a:prstGeom>
        </p:spPr>
        <p:txBody>
          <a:bodyPr wrap="none">
            <a:spAutoFit/>
          </a:bodyPr>
          <a:lstStyle/>
          <a:p>
            <a:r>
              <a:rPr lang="en-US" sz="3600" b="1" dirty="0">
                <a:solidFill>
                  <a:srgbClr val="FF0000"/>
                </a:solidFill>
                <a:latin typeface="Times New Roman" panose="02020603050405020304" pitchFamily="18" charset="0"/>
                <a:cs typeface="Times New Roman" panose="02020603050405020304" pitchFamily="18" charset="0"/>
              </a:rPr>
              <a:t>1.Chọn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0EF2F206-7E07-4B3A-8C03-E5C384BBDA2D}"/>
              </a:ext>
            </a:extLst>
          </p:cNvPr>
          <p:cNvSpPr/>
          <p:nvPr/>
        </p:nvSpPr>
        <p:spPr>
          <a:xfrm>
            <a:off x="1899890" y="2186060"/>
            <a:ext cx="13401229" cy="1200329"/>
          </a:xfrm>
          <a:prstGeom prst="rect">
            <a:avLst/>
          </a:prstGeom>
        </p:spPr>
        <p:txBody>
          <a:bodyPr wrap="square">
            <a:spAutoFit/>
          </a:bodyPr>
          <a:lstStyle/>
          <a:p>
            <a:pPr algn="just"/>
            <a:r>
              <a:rPr lang="vi-VN" sz="3600" dirty="0">
                <a:solidFill>
                  <a:srgbClr val="FF0000"/>
                </a:solidFill>
                <a:latin typeface="+mj-lt"/>
              </a:rPr>
              <a:t>Nam gieo một xúc xắc nhiều lần, quan sát số chấm ở mặt trên của xúc xắc đó và ghi lại kết quả nhận được vào bảng dưới đây.</a:t>
            </a:r>
            <a:endParaRPr lang="en-US" sz="3600" dirty="0">
              <a:solidFill>
                <a:srgbClr val="FF0000"/>
              </a:solidFill>
              <a:latin typeface="+mj-lt"/>
            </a:endParaRPr>
          </a:p>
        </p:txBody>
      </p:sp>
      <p:pic>
        <p:nvPicPr>
          <p:cNvPr id="1026" name="Picture 2" descr="Giải bài tập 1 trang 43 sgk Toán 4 tập 2 Kết nối">
            <a:extLst>
              <a:ext uri="{FF2B5EF4-FFF2-40B4-BE49-F238E27FC236}">
                <a16:creationId xmlns:a16="http://schemas.microsoft.com/office/drawing/2014/main" id="{70915428-7FB1-4E4E-8E9E-D9BE4C85C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674" y="3512396"/>
            <a:ext cx="12392445" cy="25074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116D7E8-ADEB-4782-979E-20E70C875416}"/>
              </a:ext>
            </a:extLst>
          </p:cNvPr>
          <p:cNvSpPr/>
          <p:nvPr/>
        </p:nvSpPr>
        <p:spPr>
          <a:xfrm>
            <a:off x="1899890" y="6145806"/>
            <a:ext cx="8327921" cy="646331"/>
          </a:xfrm>
          <a:prstGeom prst="rect">
            <a:avLst/>
          </a:prstGeom>
        </p:spPr>
        <p:txBody>
          <a:bodyPr wrap="none">
            <a:spAutoFit/>
          </a:bodyPr>
          <a:lstStyle/>
          <a:p>
            <a:r>
              <a:rPr lang="en-US" sz="3600" dirty="0" err="1">
                <a:solidFill>
                  <a:srgbClr val="FF0000"/>
                </a:solidFill>
                <a:latin typeface="Times New Roman" panose="02020603050405020304" pitchFamily="18" charset="0"/>
                <a:cs typeface="Times New Roman" panose="02020603050405020304" pitchFamily="18" charset="0"/>
              </a:rPr>
              <a:t>Hỏi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mặt</a:t>
            </a:r>
            <a:r>
              <a:rPr lang="en-US" sz="3600" dirty="0">
                <a:solidFill>
                  <a:srgbClr val="FF0000"/>
                </a:solidFill>
                <a:latin typeface="Times New Roman" panose="02020603050405020304" pitchFamily="18" charset="0"/>
                <a:cs typeface="Times New Roman" panose="02020603050405020304" pitchFamily="18" charset="0"/>
              </a:rPr>
              <a:t> 5 </a:t>
            </a:r>
            <a:r>
              <a:rPr lang="en-US" sz="3600" dirty="0" err="1">
                <a:solidFill>
                  <a:srgbClr val="FF0000"/>
                </a:solidFill>
                <a:latin typeface="Times New Roman" panose="02020603050405020304" pitchFamily="18" charset="0"/>
                <a:cs typeface="Times New Roman" panose="02020603050405020304" pitchFamily="18" charset="0"/>
              </a:rPr>
              <a:t>chấm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xuất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hiện</a:t>
            </a:r>
            <a:r>
              <a:rPr lang="en-US" sz="3600" dirty="0">
                <a:solidFill>
                  <a:srgbClr val="FF0000"/>
                </a:solidFill>
                <a:latin typeface="Times New Roman" panose="02020603050405020304" pitchFamily="18" charset="0"/>
                <a:cs typeface="Times New Roman" panose="02020603050405020304" pitchFamily="18" charset="0"/>
              </a:rPr>
              <a:t> bao </a:t>
            </a:r>
            <a:r>
              <a:rPr lang="en-US" sz="3600" dirty="0" err="1">
                <a:solidFill>
                  <a:srgbClr val="FF0000"/>
                </a:solidFill>
                <a:latin typeface="Times New Roman" panose="02020603050405020304" pitchFamily="18" charset="0"/>
                <a:cs typeface="Times New Roman" panose="02020603050405020304" pitchFamily="18" charset="0"/>
              </a:rPr>
              <a:t>nhiêu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lần</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F8D632CF-DBDE-44A6-9D3E-2523987E5AE8}"/>
              </a:ext>
            </a:extLst>
          </p:cNvPr>
          <p:cNvSpPr/>
          <p:nvPr/>
        </p:nvSpPr>
        <p:spPr>
          <a:xfrm>
            <a:off x="1889919" y="7083948"/>
            <a:ext cx="13127773" cy="646331"/>
          </a:xfrm>
          <a:prstGeom prst="rect">
            <a:avLst/>
          </a:prstGeom>
        </p:spPr>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A. 2 </a:t>
            </a:r>
            <a:r>
              <a:rPr lang="en-US" sz="3600" dirty="0" err="1">
                <a:solidFill>
                  <a:srgbClr val="FF0000"/>
                </a:solidFill>
                <a:latin typeface="Times New Roman" panose="02020603050405020304" pitchFamily="18" charset="0"/>
                <a:cs typeface="Times New Roman" panose="02020603050405020304" pitchFamily="18" charset="0"/>
              </a:rPr>
              <a:t>lần</a:t>
            </a:r>
            <a:r>
              <a:rPr lang="en-US" sz="3600" dirty="0">
                <a:solidFill>
                  <a:srgbClr val="FF0000"/>
                </a:solidFill>
                <a:latin typeface="Times New Roman" panose="02020603050405020304" pitchFamily="18" charset="0"/>
                <a:cs typeface="Times New Roman" panose="02020603050405020304" pitchFamily="18" charset="0"/>
              </a:rPr>
              <a:t>              B. 3 </a:t>
            </a:r>
            <a:r>
              <a:rPr lang="en-US" sz="3600" dirty="0" err="1">
                <a:solidFill>
                  <a:srgbClr val="FF0000"/>
                </a:solidFill>
                <a:latin typeface="Times New Roman" panose="02020603050405020304" pitchFamily="18" charset="0"/>
                <a:cs typeface="Times New Roman" panose="02020603050405020304" pitchFamily="18" charset="0"/>
              </a:rPr>
              <a:t>lần</a:t>
            </a:r>
            <a:r>
              <a:rPr lang="en-US" sz="3600" dirty="0">
                <a:solidFill>
                  <a:srgbClr val="FF0000"/>
                </a:solidFill>
                <a:latin typeface="Times New Roman" panose="02020603050405020304" pitchFamily="18" charset="0"/>
                <a:cs typeface="Times New Roman" panose="02020603050405020304" pitchFamily="18" charset="0"/>
              </a:rPr>
              <a:t>                  C. 5 </a:t>
            </a:r>
            <a:r>
              <a:rPr lang="en-US" sz="3600" dirty="0" err="1">
                <a:solidFill>
                  <a:srgbClr val="FF0000"/>
                </a:solidFill>
                <a:latin typeface="Times New Roman" panose="02020603050405020304" pitchFamily="18" charset="0"/>
                <a:cs typeface="Times New Roman" panose="02020603050405020304" pitchFamily="18" charset="0"/>
              </a:rPr>
              <a:t>lằn</a:t>
            </a:r>
            <a:r>
              <a:rPr lang="en-US" sz="3600" dirty="0">
                <a:solidFill>
                  <a:srgbClr val="FF0000"/>
                </a:solidFill>
                <a:latin typeface="Times New Roman" panose="02020603050405020304" pitchFamily="18" charset="0"/>
                <a:cs typeface="Times New Roman" panose="02020603050405020304" pitchFamily="18" charset="0"/>
              </a:rPr>
              <a:t>                        D.7 </a:t>
            </a:r>
            <a:r>
              <a:rPr lang="en-US" sz="3600" dirty="0" err="1">
                <a:solidFill>
                  <a:srgbClr val="FF0000"/>
                </a:solidFill>
                <a:latin typeface="Times New Roman" panose="02020603050405020304" pitchFamily="18" charset="0"/>
                <a:cs typeface="Times New Roman" panose="02020603050405020304" pitchFamily="18" charset="0"/>
              </a:rPr>
              <a:t>lần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C34D1F8D-037C-41C5-B63B-648A208122EA}"/>
              </a:ext>
            </a:extLst>
          </p:cNvPr>
          <p:cNvSpPr/>
          <p:nvPr/>
        </p:nvSpPr>
        <p:spPr>
          <a:xfrm>
            <a:off x="12481719" y="7083948"/>
            <a:ext cx="685800" cy="646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16160134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6053426" y="943309"/>
            <a:ext cx="3748020"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dirty="0"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a:t>
            </a:r>
            <a:r>
              <a:rPr lang="en-US" sz="3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51:  </a:t>
            </a:r>
            <a:r>
              <a:rPr lang="en-US" sz="3000" b="1"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TẬP</a:t>
            </a:r>
            <a:endPar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FF890707-B955-4119-9AB9-276E88FFE167}"/>
              </a:ext>
            </a:extLst>
          </p:cNvPr>
          <p:cNvSpPr/>
          <p:nvPr/>
        </p:nvSpPr>
        <p:spPr>
          <a:xfrm>
            <a:off x="1984663" y="1547317"/>
            <a:ext cx="12249656" cy="646331"/>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2.Trong </a:t>
            </a:r>
            <a:r>
              <a:rPr lang="en-US" sz="3600" b="1" dirty="0" err="1">
                <a:solidFill>
                  <a:srgbClr val="FF0000"/>
                </a:solidFill>
                <a:latin typeface="Times New Roman" panose="02020603050405020304" pitchFamily="18" charset="0"/>
                <a:cs typeface="Times New Roman" panose="02020603050405020304" pitchFamily="18" charset="0"/>
              </a:rPr>
              <a:t>túi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bút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màu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bút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màu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vàng</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2ABEEAA4-39B8-43A2-AF2A-1DCD8960BB8E}"/>
              </a:ext>
            </a:extLst>
          </p:cNvPr>
          <p:cNvPicPr>
            <a:picLocks noChangeAspect="1"/>
          </p:cNvPicPr>
          <p:nvPr/>
        </p:nvPicPr>
        <p:blipFill rotWithShape="1">
          <a:blip r:embed="rId3"/>
          <a:srcRect l="29375" t="27050" r="35938" b="38333"/>
          <a:stretch/>
        </p:blipFill>
        <p:spPr>
          <a:xfrm>
            <a:off x="8073533" y="2473487"/>
            <a:ext cx="7799893" cy="4691537"/>
          </a:xfrm>
          <a:prstGeom prst="rect">
            <a:avLst/>
          </a:prstGeom>
        </p:spPr>
      </p:pic>
      <p:sp>
        <p:nvSpPr>
          <p:cNvPr id="16" name="Rectangle 15">
            <a:extLst>
              <a:ext uri="{FF2B5EF4-FFF2-40B4-BE49-F238E27FC236}">
                <a16:creationId xmlns:a16="http://schemas.microsoft.com/office/drawing/2014/main" id="{80A5805F-079F-4490-B809-FAD1930456C5}"/>
              </a:ext>
            </a:extLst>
          </p:cNvPr>
          <p:cNvSpPr/>
          <p:nvPr/>
        </p:nvSpPr>
        <p:spPr>
          <a:xfrm>
            <a:off x="1714087" y="2551848"/>
            <a:ext cx="6088870" cy="2308324"/>
          </a:xfrm>
          <a:prstGeom prst="rect">
            <a:avLst/>
          </a:prstGeom>
        </p:spPr>
        <p:txBody>
          <a:bodyPr wrap="square">
            <a:spAutoFit/>
          </a:bodyPr>
          <a:lstStyle/>
          <a:p>
            <a:pPr algn="just"/>
            <a:r>
              <a:rPr lang="vi-VN" sz="3600" dirty="0">
                <a:solidFill>
                  <a:srgbClr val="FF0000"/>
                </a:solidFill>
                <a:latin typeface="+mj-lt"/>
              </a:rPr>
              <a:t>a) Mai lấy 2 chiếc bút ra khỏi túi và quan sát màu bút lấy được. Nêu các sự kiện có thể xảy ra.</a:t>
            </a:r>
            <a:endParaRPr lang="en-US" sz="3600" dirty="0">
              <a:solidFill>
                <a:srgbClr val="FF0000"/>
              </a:solidFill>
              <a:latin typeface="+mj-lt"/>
            </a:endParaRPr>
          </a:p>
        </p:txBody>
      </p:sp>
      <p:sp>
        <p:nvSpPr>
          <p:cNvPr id="9" name="Rectangle 8">
            <a:extLst>
              <a:ext uri="{FF2B5EF4-FFF2-40B4-BE49-F238E27FC236}">
                <a16:creationId xmlns:a16="http://schemas.microsoft.com/office/drawing/2014/main" id="{8B6EB73A-815F-4618-8FEA-0FA186107D19}"/>
              </a:ext>
            </a:extLst>
          </p:cNvPr>
          <p:cNvSpPr/>
          <p:nvPr/>
        </p:nvSpPr>
        <p:spPr>
          <a:xfrm>
            <a:off x="1508919" y="5117047"/>
            <a:ext cx="6257771" cy="2862322"/>
          </a:xfrm>
          <a:prstGeom prst="rect">
            <a:avLst/>
          </a:prstGeom>
        </p:spPr>
        <p:txBody>
          <a:bodyPr wrap="square">
            <a:spAutoFit/>
          </a:bodyPr>
          <a:lstStyle/>
          <a:p>
            <a:pPr algn="just"/>
            <a:r>
              <a:rPr lang="vi-VN" sz="3600" dirty="0">
                <a:solidFill>
                  <a:srgbClr val="0000FF"/>
                </a:solidFill>
                <a:latin typeface="+mj-lt"/>
              </a:rPr>
              <a:t>a) Sẽ xảy ra 2 trường hợp</a:t>
            </a:r>
          </a:p>
          <a:p>
            <a:pPr algn="just">
              <a:buFont typeface="Arial" panose="020B0604020202020204" pitchFamily="34" charset="0"/>
              <a:buChar char="•"/>
            </a:pPr>
            <a:r>
              <a:rPr lang="vi-VN" sz="3600" dirty="0">
                <a:solidFill>
                  <a:srgbClr val="0000FF"/>
                </a:solidFill>
                <a:latin typeface="+mj-lt"/>
              </a:rPr>
              <a:t>TH1: Có thể Mai lấy 2 chiếc bút màu xanh</a:t>
            </a:r>
          </a:p>
          <a:p>
            <a:pPr algn="just">
              <a:buFont typeface="Arial" panose="020B0604020202020204" pitchFamily="34" charset="0"/>
              <a:buChar char="•"/>
            </a:pPr>
            <a:r>
              <a:rPr lang="vi-VN" sz="3600" dirty="0">
                <a:solidFill>
                  <a:srgbClr val="0000FF"/>
                </a:solidFill>
                <a:latin typeface="+mj-lt"/>
              </a:rPr>
              <a:t>TH2: Có thể mai lấy 1 bút xanh, 1 bút vàng</a:t>
            </a:r>
          </a:p>
        </p:txBody>
      </p:sp>
    </p:spTree>
    <p:extLst>
      <p:ext uri="{BB962C8B-B14F-4D97-AF65-F5344CB8AC3E}">
        <p14:creationId xmlns:p14="http://schemas.microsoft.com/office/powerpoint/2010/main" val="13585955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6053426" y="943309"/>
            <a:ext cx="3748020"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dirty="0"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a:t>
            </a:r>
            <a:r>
              <a:rPr lang="en-US" sz="3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51:  </a:t>
            </a:r>
            <a:r>
              <a:rPr lang="en-US" sz="3000" b="1"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TẬP</a:t>
            </a:r>
            <a:endPar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FF890707-B955-4119-9AB9-276E88FFE167}"/>
              </a:ext>
            </a:extLst>
          </p:cNvPr>
          <p:cNvSpPr/>
          <p:nvPr/>
        </p:nvSpPr>
        <p:spPr>
          <a:xfrm>
            <a:off x="1984663" y="1547317"/>
            <a:ext cx="12249656" cy="646331"/>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2.Trong </a:t>
            </a:r>
            <a:r>
              <a:rPr lang="en-US" sz="3600" b="1" dirty="0" err="1">
                <a:solidFill>
                  <a:srgbClr val="FF0000"/>
                </a:solidFill>
                <a:latin typeface="Times New Roman" panose="02020603050405020304" pitchFamily="18" charset="0"/>
                <a:cs typeface="Times New Roman" panose="02020603050405020304" pitchFamily="18" charset="0"/>
              </a:rPr>
              <a:t>túi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bút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màu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bút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màu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vàng</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2050" name="Picture 2" descr="Giải bài tập 1 trang 43 sgk Toán 4 tập 2 Kết nối">
            <a:extLst>
              <a:ext uri="{FF2B5EF4-FFF2-40B4-BE49-F238E27FC236}">
                <a16:creationId xmlns:a16="http://schemas.microsoft.com/office/drawing/2014/main" id="{3DF9842A-BF4B-4FC8-A411-A427BA446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11" y="3458650"/>
            <a:ext cx="12417137" cy="195560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33C6303-676D-45F4-B78F-F28CDA174B98}"/>
              </a:ext>
            </a:extLst>
          </p:cNvPr>
          <p:cNvSpPr/>
          <p:nvPr/>
        </p:nvSpPr>
        <p:spPr>
          <a:xfrm>
            <a:off x="1508919" y="5414258"/>
            <a:ext cx="12417138" cy="1754326"/>
          </a:xfrm>
          <a:prstGeom prst="rect">
            <a:avLst/>
          </a:prstGeom>
        </p:spPr>
        <p:txBody>
          <a:bodyPr wrap="square">
            <a:spAutoFit/>
          </a:bodyPr>
          <a:lstStyle/>
          <a:p>
            <a:pPr algn="just"/>
            <a:r>
              <a:rPr lang="vi-VN" sz="3600" dirty="0">
                <a:solidFill>
                  <a:srgbClr val="FF0000"/>
                </a:solidFill>
                <a:latin typeface="+mj-lt"/>
              </a:rPr>
              <a:t>c) Từ bảng kiểm đếm, hãy so sánh số lần xuất hiện của sự kiện lấy được</a:t>
            </a:r>
            <a:r>
              <a:rPr lang="en-US" sz="3600" dirty="0">
                <a:solidFill>
                  <a:srgbClr val="FF0000"/>
                </a:solidFill>
                <a:latin typeface="+mj-lt"/>
              </a:rPr>
              <a:t> </a:t>
            </a:r>
            <a:r>
              <a:rPr lang="vi-VN" sz="3600" dirty="0">
                <a:solidFill>
                  <a:srgbClr val="FF0000"/>
                </a:solidFill>
                <a:latin typeface="+mj-lt"/>
              </a:rPr>
              <a:t>2 chiếc bút khác màu và sự kiện lấy được 2 chiếc bút cùng màu.</a:t>
            </a:r>
            <a:endParaRPr lang="vi-VN" sz="3600" b="0" i="0" dirty="0">
              <a:solidFill>
                <a:srgbClr val="FF0000"/>
              </a:solidFill>
              <a:effectLst/>
              <a:latin typeface="+mj-lt"/>
            </a:endParaRPr>
          </a:p>
        </p:txBody>
      </p:sp>
      <p:sp>
        <p:nvSpPr>
          <p:cNvPr id="16" name="Rectangle 15">
            <a:extLst>
              <a:ext uri="{FF2B5EF4-FFF2-40B4-BE49-F238E27FC236}">
                <a16:creationId xmlns:a16="http://schemas.microsoft.com/office/drawing/2014/main" id="{06720242-2746-40AC-96EB-28D0AB311469}"/>
              </a:ext>
            </a:extLst>
          </p:cNvPr>
          <p:cNvSpPr/>
          <p:nvPr/>
        </p:nvSpPr>
        <p:spPr>
          <a:xfrm>
            <a:off x="1545015" y="2273895"/>
            <a:ext cx="13186608" cy="1200329"/>
          </a:xfrm>
          <a:prstGeom prst="rect">
            <a:avLst/>
          </a:prstGeom>
        </p:spPr>
        <p:txBody>
          <a:bodyPr wrap="square">
            <a:spAutoFit/>
          </a:bodyPr>
          <a:lstStyle/>
          <a:p>
            <a:pPr algn="just"/>
            <a:r>
              <a:rPr lang="en-US" sz="3600" dirty="0">
                <a:solidFill>
                  <a:srgbClr val="FF0000"/>
                </a:solidFill>
                <a:latin typeface="Times New Roman" panose="02020603050405020304" pitchFamily="18" charset="0"/>
                <a:cs typeface="Times New Roman" panose="02020603050405020304" pitchFamily="18" charset="0"/>
              </a:rPr>
              <a:t>b) </a:t>
            </a:r>
            <a:r>
              <a:rPr lang="en-US" sz="3600" dirty="0" err="1">
                <a:solidFill>
                  <a:srgbClr val="FF0000"/>
                </a:solidFill>
                <a:latin typeface="Times New Roman" panose="02020603050405020304" pitchFamily="18" charset="0"/>
                <a:cs typeface="Times New Roman" panose="02020603050405020304" pitchFamily="18" charset="0"/>
              </a:rPr>
              <a:t>Lấy</a:t>
            </a:r>
            <a:r>
              <a:rPr lang="en-US" sz="3600" dirty="0">
                <a:solidFill>
                  <a:srgbClr val="FF0000"/>
                </a:solidFill>
                <a:latin typeface="Times New Roman" panose="02020603050405020304" pitchFamily="18" charset="0"/>
                <a:cs typeface="Times New Roman" panose="02020603050405020304" pitchFamily="18" charset="0"/>
              </a:rPr>
              <a:t> 2 </a:t>
            </a:r>
            <a:r>
              <a:rPr lang="en-US" sz="3600" dirty="0" err="1">
                <a:solidFill>
                  <a:srgbClr val="FF0000"/>
                </a:solidFill>
                <a:latin typeface="Times New Roman" panose="02020603050405020304" pitchFamily="18" charset="0"/>
                <a:cs typeface="Times New Roman" panose="02020603050405020304" pitchFamily="18" charset="0"/>
              </a:rPr>
              <a:t>chiếc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bút</a:t>
            </a:r>
            <a:r>
              <a:rPr lang="en-US" sz="3600" dirty="0">
                <a:solidFill>
                  <a:srgbClr val="FF0000"/>
                </a:solidFill>
                <a:latin typeface="Times New Roman" panose="02020603050405020304" pitchFamily="18" charset="0"/>
                <a:cs typeface="Times New Roman" panose="02020603050405020304" pitchFamily="18" charset="0"/>
              </a:rPr>
              <a:t> ra </a:t>
            </a:r>
            <a:r>
              <a:rPr lang="en-US" sz="3600" dirty="0" err="1">
                <a:solidFill>
                  <a:srgbClr val="FF0000"/>
                </a:solidFill>
                <a:latin typeface="Times New Roman" panose="02020603050405020304" pitchFamily="18" charset="0"/>
                <a:cs typeface="Times New Roman" panose="02020603050405020304" pitchFamily="18" charset="0"/>
              </a:rPr>
              <a:t>khỏi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túi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sát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màu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ghi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kiểm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đếm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rồi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bút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túi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Thực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hiện</a:t>
            </a:r>
            <a:r>
              <a:rPr lang="en-US" sz="3600" dirty="0">
                <a:solidFill>
                  <a:srgbClr val="FF0000"/>
                </a:solidFill>
                <a:latin typeface="Times New Roman" panose="02020603050405020304" pitchFamily="18" charset="0"/>
                <a:cs typeface="Times New Roman" panose="02020603050405020304" pitchFamily="18" charset="0"/>
              </a:rPr>
              <a:t> 20 </a:t>
            </a:r>
            <a:r>
              <a:rPr lang="en-US" sz="3600" dirty="0" err="1">
                <a:solidFill>
                  <a:srgbClr val="FF0000"/>
                </a:solidFill>
                <a:latin typeface="Times New Roman" panose="02020603050405020304" pitchFamily="18" charset="0"/>
                <a:cs typeface="Times New Roman" panose="02020603050405020304" pitchFamily="18" charset="0"/>
              </a:rPr>
              <a:t>lần</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0F0BB968-00B2-4D40-A1BB-2E6A5CB66DDA}"/>
              </a:ext>
            </a:extLst>
          </p:cNvPr>
          <p:cNvSpPr/>
          <p:nvPr/>
        </p:nvSpPr>
        <p:spPr>
          <a:xfrm>
            <a:off x="1545015" y="7245254"/>
            <a:ext cx="12798998" cy="1200329"/>
          </a:xfrm>
          <a:prstGeom prst="rect">
            <a:avLst/>
          </a:prstGeom>
        </p:spPr>
        <p:txBody>
          <a:bodyPr wrap="square">
            <a:spAutoFit/>
          </a:bodyPr>
          <a:lstStyle/>
          <a:p>
            <a:pPr algn="just"/>
            <a:r>
              <a:rPr lang="vi-VN" sz="3600" dirty="0">
                <a:solidFill>
                  <a:srgbClr val="0000FF"/>
                </a:solidFill>
                <a:latin typeface="+mj-lt"/>
              </a:rPr>
              <a:t>So sánh số lần xuất hiện của sự kiện lấy được</a:t>
            </a:r>
          </a:p>
          <a:p>
            <a:pPr algn="just"/>
            <a:r>
              <a:rPr lang="vi-VN" sz="3600" dirty="0">
                <a:solidFill>
                  <a:srgbClr val="0000FF"/>
                </a:solidFill>
                <a:latin typeface="+mj-lt"/>
              </a:rPr>
              <a:t>2 chiếc bút khác màu và sự kiện lấy được 2 chiếc bút cùng màu.</a:t>
            </a:r>
          </a:p>
        </p:txBody>
      </p:sp>
    </p:spTree>
    <p:extLst>
      <p:ext uri="{BB962C8B-B14F-4D97-AF65-F5344CB8AC3E}">
        <p14:creationId xmlns:p14="http://schemas.microsoft.com/office/powerpoint/2010/main" val="29838565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6053426" y="943309"/>
            <a:ext cx="3748020"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dirty="0"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a:t>
            </a:r>
            <a:r>
              <a:rPr lang="en-US" sz="3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51:  </a:t>
            </a:r>
            <a:r>
              <a:rPr lang="en-US" sz="3000" b="1"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TẬP</a:t>
            </a:r>
            <a:endPar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5582ABEE-942F-4B08-8CA6-56812C8184EF}"/>
              </a:ext>
            </a:extLst>
          </p:cNvPr>
          <p:cNvSpPr/>
          <p:nvPr/>
        </p:nvSpPr>
        <p:spPr>
          <a:xfrm>
            <a:off x="1051719" y="1676400"/>
            <a:ext cx="14173200" cy="2308324"/>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3.</a:t>
            </a:r>
            <a:r>
              <a:rPr lang="vi-VN" sz="3600" b="1" dirty="0">
                <a:solidFill>
                  <a:srgbClr val="FF0000"/>
                </a:solidFill>
                <a:latin typeface="+mj-lt"/>
              </a:rPr>
              <a:t>Có 11 chú rùa cùng nhau thi chạy. Mỗi chú rùa được đánh số từ 2 đến 12. Hãy giúp những chú rùa di chuyển bằng cách gieo hai xúc xắc rồi tính tổng số chấm ở các mặt trên của xúc xắc. Kết quả nhận được là số nào thì chú rùa mang áo ghi số đó được tiến thêm 1 ô.</a:t>
            </a:r>
            <a:endParaRPr lang="en-US" sz="3600" b="1" dirty="0">
              <a:solidFill>
                <a:srgbClr val="FF0000"/>
              </a:solidFill>
              <a:latin typeface="+mj-lt"/>
            </a:endParaRPr>
          </a:p>
        </p:txBody>
      </p:sp>
      <p:sp>
        <p:nvSpPr>
          <p:cNvPr id="10" name="Rectangle 9">
            <a:extLst>
              <a:ext uri="{FF2B5EF4-FFF2-40B4-BE49-F238E27FC236}">
                <a16:creationId xmlns:a16="http://schemas.microsoft.com/office/drawing/2014/main" id="{7F14A71A-B5F6-4460-847C-3306A99047B4}"/>
              </a:ext>
            </a:extLst>
          </p:cNvPr>
          <p:cNvSpPr/>
          <p:nvPr/>
        </p:nvSpPr>
        <p:spPr>
          <a:xfrm>
            <a:off x="1089819" y="4488827"/>
            <a:ext cx="14097000" cy="1200329"/>
          </a:xfrm>
          <a:prstGeom prst="rect">
            <a:avLst/>
          </a:prstGeom>
        </p:spPr>
        <p:txBody>
          <a:bodyPr wrap="square">
            <a:spAutoFit/>
          </a:bodyPr>
          <a:lstStyle/>
          <a:p>
            <a:pPr algn="just"/>
            <a:r>
              <a:rPr lang="vi-VN" sz="3600" dirty="0">
                <a:solidFill>
                  <a:srgbClr val="FF0000"/>
                </a:solidFill>
                <a:latin typeface="+mj-lt"/>
              </a:rPr>
              <a:t>Thực hiện như vậy. hỏi ba chú rùa về đích đầu tiên theo thứ tự nhất, nhì, ba là những chú rùa nào? Khi đó, chủ rùa nào tiến được ít ô nhất?</a:t>
            </a:r>
            <a:endParaRPr lang="en-US" sz="3600" dirty="0">
              <a:solidFill>
                <a:srgbClr val="FF0000"/>
              </a:solidFill>
              <a:latin typeface="+mj-lt"/>
            </a:endParaRPr>
          </a:p>
        </p:txBody>
      </p:sp>
      <p:sp>
        <p:nvSpPr>
          <p:cNvPr id="11" name="Rectangle 10">
            <a:extLst>
              <a:ext uri="{FF2B5EF4-FFF2-40B4-BE49-F238E27FC236}">
                <a16:creationId xmlns:a16="http://schemas.microsoft.com/office/drawing/2014/main" id="{281412E5-96CB-4059-9701-B482AAEB6885}"/>
              </a:ext>
            </a:extLst>
          </p:cNvPr>
          <p:cNvSpPr/>
          <p:nvPr/>
        </p:nvSpPr>
        <p:spPr>
          <a:xfrm>
            <a:off x="1051719" y="5943600"/>
            <a:ext cx="14083897" cy="1200329"/>
          </a:xfrm>
          <a:prstGeom prst="rect">
            <a:avLst/>
          </a:prstGeom>
        </p:spPr>
        <p:txBody>
          <a:bodyPr wrap="square">
            <a:spAutoFit/>
          </a:bodyPr>
          <a:lstStyle/>
          <a:p>
            <a:pPr algn="just">
              <a:buFont typeface="Arial" panose="020B0604020202020204" pitchFamily="34" charset="0"/>
              <a:buChar char="•"/>
            </a:pPr>
            <a:r>
              <a:rPr lang="vi-VN" sz="3600" dirty="0">
                <a:solidFill>
                  <a:srgbClr val="0000FF"/>
                </a:solidFill>
                <a:latin typeface="Times New Roman" panose="02020603050405020304" pitchFamily="18" charset="0"/>
                <a:cs typeface="Times New Roman" panose="02020603050405020304" pitchFamily="18" charset="0"/>
              </a:rPr>
              <a:t>Gieo hai xúc xắc rồi tính tổng số chấm ở các mặt trên của xúc xắc. Kết quả nhận được là số nào thì chú rùa mang áo ghi số đó được tiến thêm 1 ô.</a:t>
            </a:r>
            <a:endParaRPr lang="vi-VN" sz="36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5517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1539295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p:val>
                                            <p:fltVal val="0"/>
                                          </p:val>
                                        </p:tav>
                                        <p:tav tm="100000">
                                          <p:val>
                                            <p:strVal val="#ppt_w"/>
                                          </p:val>
                                        </p:tav>
                                      </p:tavLst>
                                    </p:anim>
                                    <p:anim calcmode="lin" valueType="num">
                                      <p:cBhvr>
                                        <p:cTn id="8" dur="5000" fill="hold"/>
                                        <p:tgtEl>
                                          <p:spTgt spid="9"/>
                                        </p:tgtEl>
                                        <p:attrNameLst>
                                          <p:attrName>ppt_h</p:attrName>
                                        </p:attrNameLst>
                                      </p:cBhvr>
                                      <p:tavLst>
                                        <p:tav tm="0">
                                          <p:val>
                                            <p:fltVal val="0"/>
                                          </p:val>
                                        </p:tav>
                                        <p:tav tm="100000">
                                          <p:val>
                                            <p:strVal val="#ppt_h"/>
                                          </p:val>
                                        </p:tav>
                                      </p:tavLst>
                                    </p:anim>
                                    <p:animEffect transition="in" filter="fade">
                                      <p:cBhvr>
                                        <p:cTn id="9"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517</Words>
  <Application>Microsoft Office PowerPoint</Application>
  <PresentationFormat>Custom</PresentationFormat>
  <Paragraphs>46</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Dung</cp:lastModifiedBy>
  <cp:revision>176</cp:revision>
  <dcterms:created xsi:type="dcterms:W3CDTF">2023-03-12T09:05:59Z</dcterms:created>
  <dcterms:modified xsi:type="dcterms:W3CDTF">2025-04-02T14:56:49Z</dcterms:modified>
</cp:coreProperties>
</file>