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9" r:id="rId3"/>
    <p:sldId id="276" r:id="rId4"/>
    <p:sldId id="271" r:id="rId5"/>
    <p:sldId id="272" r:id="rId6"/>
    <p:sldId id="273" r:id="rId7"/>
    <p:sldId id="274" r:id="rId8"/>
    <p:sldId id="275" r:id="rId9"/>
    <p:sldId id="260" r:id="rId10"/>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2" d="100"/>
          <a:sy n="62" d="100"/>
        </p:scale>
        <p:origin x="667" y="6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382EB5-FAE3-41F0-B5CD-C7C886B6167A}" type="datetimeFigureOut">
              <a:rPr lang="en-US" smtClean="0"/>
              <a:t>4/2/2025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48E19-2A20-4731-8C78-9FEC8FD4197A}" type="slidenum">
              <a:rPr lang="en-US" smtClean="0"/>
              <a:t>‹#›</a:t>
            </a:fld>
            <a:endParaRPr lang="en-US"/>
          </a:p>
        </p:txBody>
      </p:sp>
    </p:spTree>
    <p:extLst>
      <p:ext uri="{BB962C8B-B14F-4D97-AF65-F5344CB8AC3E}">
        <p14:creationId xmlns:p14="http://schemas.microsoft.com/office/powerpoint/2010/main" val="358646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48E19-2A20-4731-8C78-9FEC8FD4197A}" type="slidenum">
              <a:rPr lang="en-US" smtClean="0"/>
              <a:t>2</a:t>
            </a:fld>
            <a:endParaRPr lang="en-US"/>
          </a:p>
        </p:txBody>
      </p:sp>
    </p:spTree>
    <p:extLst>
      <p:ext uri="{BB962C8B-B14F-4D97-AF65-F5344CB8AC3E}">
        <p14:creationId xmlns:p14="http://schemas.microsoft.com/office/powerpoint/2010/main" val="145269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48E19-2A20-4731-8C78-9FEC8FD4197A}" type="slidenum">
              <a:rPr lang="en-US" smtClean="0"/>
              <a:t>3</a:t>
            </a:fld>
            <a:endParaRPr lang="en-US"/>
          </a:p>
        </p:txBody>
      </p:sp>
    </p:spTree>
    <p:extLst>
      <p:ext uri="{BB962C8B-B14F-4D97-AF65-F5344CB8AC3E}">
        <p14:creationId xmlns:p14="http://schemas.microsoft.com/office/powerpoint/2010/main" val="145269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48E19-2A20-4731-8C78-9FEC8FD4197A}" type="slidenum">
              <a:rPr lang="en-US" smtClean="0"/>
              <a:t>4</a:t>
            </a:fld>
            <a:endParaRPr lang="en-US"/>
          </a:p>
        </p:txBody>
      </p:sp>
    </p:spTree>
    <p:extLst>
      <p:ext uri="{BB962C8B-B14F-4D97-AF65-F5344CB8AC3E}">
        <p14:creationId xmlns:p14="http://schemas.microsoft.com/office/powerpoint/2010/main" val="123832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48E19-2A20-4731-8C78-9FEC8FD4197A}" type="slidenum">
              <a:rPr lang="en-US" smtClean="0"/>
              <a:t>5</a:t>
            </a:fld>
            <a:endParaRPr lang="en-US"/>
          </a:p>
        </p:txBody>
      </p:sp>
    </p:spTree>
    <p:extLst>
      <p:ext uri="{BB962C8B-B14F-4D97-AF65-F5344CB8AC3E}">
        <p14:creationId xmlns:p14="http://schemas.microsoft.com/office/powerpoint/2010/main" val="1183720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48E19-2A20-4731-8C78-9FEC8FD4197A}" type="slidenum">
              <a:rPr lang="en-US" smtClean="0"/>
              <a:t>6</a:t>
            </a:fld>
            <a:endParaRPr lang="en-US"/>
          </a:p>
        </p:txBody>
      </p:sp>
    </p:spTree>
    <p:extLst>
      <p:ext uri="{BB962C8B-B14F-4D97-AF65-F5344CB8AC3E}">
        <p14:creationId xmlns:p14="http://schemas.microsoft.com/office/powerpoint/2010/main" val="4279020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48E19-2A20-4731-8C78-9FEC8FD4197A}" type="slidenum">
              <a:rPr lang="en-US" smtClean="0"/>
              <a:t>7</a:t>
            </a:fld>
            <a:endParaRPr lang="en-US"/>
          </a:p>
        </p:txBody>
      </p:sp>
    </p:spTree>
    <p:extLst>
      <p:ext uri="{BB962C8B-B14F-4D97-AF65-F5344CB8AC3E}">
        <p14:creationId xmlns:p14="http://schemas.microsoft.com/office/powerpoint/2010/main" val="289014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48E19-2A20-4731-8C78-9FEC8FD4197A}" type="slidenum">
              <a:rPr lang="en-US" smtClean="0"/>
              <a:t>8</a:t>
            </a:fld>
            <a:endParaRPr lang="en-US"/>
          </a:p>
        </p:txBody>
      </p:sp>
    </p:spTree>
    <p:extLst>
      <p:ext uri="{BB962C8B-B14F-4D97-AF65-F5344CB8AC3E}">
        <p14:creationId xmlns:p14="http://schemas.microsoft.com/office/powerpoint/2010/main" val="21136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8AF170-4D71-4C5F-9ACA-B2E7201C87F2}"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1149300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8AF170-4D71-4C5F-9ACA-B2E7201C87F2}"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86112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8AF170-4D71-4C5F-9ACA-B2E7201C87F2}"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1013779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8AF170-4D71-4C5F-9ACA-B2E7201C87F2}"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353736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8AF170-4D71-4C5F-9ACA-B2E7201C87F2}"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83521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8AF170-4D71-4C5F-9ACA-B2E7201C87F2}"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355414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8AF170-4D71-4C5F-9ACA-B2E7201C87F2}" type="datetimeFigureOut">
              <a:rPr lang="en-US" smtClean="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213070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8AF170-4D71-4C5F-9ACA-B2E7201C87F2}" type="datetimeFigureOut">
              <a:rPr lang="en-US" smtClean="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125610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AF170-4D71-4C5F-9ACA-B2E7201C87F2}"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228613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08AF170-4D71-4C5F-9ACA-B2E7201C87F2}"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136606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08AF170-4D71-4C5F-9ACA-B2E7201C87F2}"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100329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08AF170-4D71-4C5F-9ACA-B2E7201C87F2}" type="datetimeFigureOut">
              <a:rPr lang="en-US" smtClean="0"/>
              <a:t>4/2/2025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6CEC6805-A47B-4B35-A708-86C3E0204DBA}" type="slidenum">
              <a:rPr lang="en-US" smtClean="0"/>
              <a:t>‹#›</a:t>
            </a:fld>
            <a:endParaRPr lang="en-US"/>
          </a:p>
        </p:txBody>
      </p:sp>
    </p:spTree>
    <p:extLst>
      <p:ext uri="{BB962C8B-B14F-4D97-AF65-F5344CB8AC3E}">
        <p14:creationId xmlns:p14="http://schemas.microsoft.com/office/powerpoint/2010/main" val="1183353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Cau%20hoi/Cau%202.pptx" TargetMode="External"/><Relationship Id="rId18" Type="http://schemas.microsoft.com/office/2007/relationships/hdphoto" Target="../media/hdphoto5.wdp"/><Relationship Id="rId26" Type="http://schemas.openxmlformats.org/officeDocument/2006/relationships/image" Target="../media/image16.png"/><Relationship Id="rId3" Type="http://schemas.openxmlformats.org/officeDocument/2006/relationships/slideLayout" Target="../slideLayouts/slideLayout1.xml"/><Relationship Id="rId21" Type="http://schemas.openxmlformats.org/officeDocument/2006/relationships/hyperlink" Target="Cau%20hoi/Cau%201.pptx" TargetMode="External"/><Relationship Id="rId7" Type="http://schemas.microsoft.com/office/2007/relationships/hdphoto" Target="../media/hdphoto1.wdp"/><Relationship Id="rId12" Type="http://schemas.openxmlformats.org/officeDocument/2006/relationships/image" Target="../media/image9.png"/><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audio" Target="../media/media1.mp3"/><Relationship Id="rId16" Type="http://schemas.openxmlformats.org/officeDocument/2006/relationships/hyperlink" Target="Cau%20hoi/Cau%204.pptx" TargetMode="External"/><Relationship Id="rId20" Type="http://schemas.openxmlformats.org/officeDocument/2006/relationships/image" Target="../media/image12.png"/><Relationship Id="rId1" Type="http://schemas.microsoft.com/office/2007/relationships/media" Target="../media/media1.mp3"/><Relationship Id="rId6" Type="http://schemas.openxmlformats.org/officeDocument/2006/relationships/image" Target="../media/image6.png"/><Relationship Id="rId11" Type="http://schemas.microsoft.com/office/2007/relationships/hdphoto" Target="../media/hdphoto3.wdp"/><Relationship Id="rId24" Type="http://schemas.openxmlformats.org/officeDocument/2006/relationships/image" Target="../media/image14.png"/><Relationship Id="rId5" Type="http://schemas.openxmlformats.org/officeDocument/2006/relationships/image" Target="../media/image5.jpg"/><Relationship Id="rId15" Type="http://schemas.microsoft.com/office/2007/relationships/hdphoto" Target="../media/hdphoto4.wdp"/><Relationship Id="rId23" Type="http://schemas.microsoft.com/office/2007/relationships/hdphoto" Target="../media/hdphoto6.wdp"/><Relationship Id="rId10" Type="http://schemas.openxmlformats.org/officeDocument/2006/relationships/image" Target="../media/image8.png"/><Relationship Id="rId19" Type="http://schemas.openxmlformats.org/officeDocument/2006/relationships/hyperlink" Target="Cau%20hoi/Cau%203.pptx" TargetMode="External"/><Relationship Id="rId4" Type="http://schemas.openxmlformats.org/officeDocument/2006/relationships/notesSlide" Target="../notesSlides/notesSlide1.xml"/><Relationship Id="rId9" Type="http://schemas.microsoft.com/office/2007/relationships/hdphoto" Target="../media/hdphoto2.wdp"/><Relationship Id="rId14" Type="http://schemas.openxmlformats.org/officeDocument/2006/relationships/image" Target="../media/image10.png"/><Relationship Id="rId22" Type="http://schemas.openxmlformats.org/officeDocument/2006/relationships/image" Target="../media/image13.png"/><Relationship Id="rId27"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2042319" y="4800600"/>
            <a:ext cx="11940068" cy="180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5240" tIns="72620" rIns="145240" bIns="726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2431"/>
              </a:spcBef>
              <a:defRPr/>
            </a:pPr>
            <a:r>
              <a:rPr lang="en-US" sz="40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MÔN TOÁN LỚP 4</a:t>
            </a:r>
          </a:p>
          <a:p>
            <a:pPr algn="ctr" eaLnBrk="1" hangingPunct="1">
              <a:spcBef>
                <a:spcPts val="2431"/>
              </a:spcBef>
              <a:defRPr/>
            </a:pP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52: LUYỆN TẬP CHUNG</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Text Box 18"/>
          <p:cNvSpPr txBox="1">
            <a:spLocks noChangeArrowheads="1"/>
          </p:cNvSpPr>
          <p:nvPr/>
        </p:nvSpPr>
        <p:spPr bwMode="auto">
          <a:xfrm>
            <a:off x="8341757" y="7680958"/>
            <a:ext cx="58674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5240" tIns="72620" rIns="145240" bIns="7262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i="1" dirty="0" err="1">
                <a:solidFill>
                  <a:srgbClr val="FF3399"/>
                </a:solidFill>
                <a:effectLst>
                  <a:outerShdw blurRad="38100" dist="38100" dir="2700000" algn="tl">
                    <a:srgbClr val="000000">
                      <a:alpha val="43137"/>
                    </a:srgbClr>
                  </a:outerShdw>
                </a:effectLst>
                <a:latin typeface="Times New Roman" pitchFamily="18" charset="0"/>
              </a:rPr>
              <a:t>Giáo</a:t>
            </a:r>
            <a:r>
              <a:rPr lang="en-US" altLang="en-US" sz="3600"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3600" b="1" i="1" dirty="0" err="1">
                <a:solidFill>
                  <a:srgbClr val="FF3399"/>
                </a:solidFill>
                <a:effectLst>
                  <a:outerShdw blurRad="38100" dist="38100" dir="2700000" algn="tl">
                    <a:srgbClr val="000000">
                      <a:alpha val="43137"/>
                    </a:srgbClr>
                  </a:outerShdw>
                </a:effectLst>
                <a:latin typeface="Times New Roman" pitchFamily="18" charset="0"/>
              </a:rPr>
              <a:t>viên</a:t>
            </a:r>
            <a:r>
              <a:rPr lang="en-US" altLang="en-US" sz="3600" b="1" i="1" dirty="0">
                <a:solidFill>
                  <a:srgbClr val="FF3399"/>
                </a:solidFill>
                <a:effectLst>
                  <a:outerShdw blurRad="38100" dist="38100" dir="2700000" algn="tl">
                    <a:srgbClr val="000000">
                      <a:alpha val="43137"/>
                    </a:srgbClr>
                  </a:outerShdw>
                </a:effectLst>
                <a:latin typeface="Times New Roman" pitchFamily="18" charset="0"/>
              </a:rPr>
              <a:t>: ………………….</a:t>
            </a:r>
          </a:p>
        </p:txBody>
      </p:sp>
      <p:pic>
        <p:nvPicPr>
          <p:cNvPr id="1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276" y="730964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5360705" y="1826549"/>
            <a:ext cx="5425546"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5864505" y="1914035"/>
            <a:ext cx="439856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8"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398187" y="598172"/>
            <a:ext cx="1930400" cy="215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14E27C9-5425-52FB-C71B-AE12ED264E1B}"/>
              </a:ext>
            </a:extLst>
          </p:cNvPr>
          <p:cNvSpPr txBox="1"/>
          <p:nvPr/>
        </p:nvSpPr>
        <p:spPr>
          <a:xfrm>
            <a:off x="3995327" y="3160891"/>
            <a:ext cx="8136924" cy="1077218"/>
          </a:xfrm>
          <a:prstGeom prst="rect">
            <a:avLst/>
          </a:prstGeom>
          <a:noFill/>
        </p:spPr>
        <p:txBody>
          <a:bodyPr wrap="square">
            <a:spAutoFit/>
          </a:bodyPr>
          <a:lstStyle/>
          <a:p>
            <a:pPr algn="ctr"/>
            <a:r>
              <a:rPr lang="en-US" sz="3200" b="1">
                <a:latin typeface="Times New Roman" panose="02020603050405020304" pitchFamily="18" charset="0"/>
                <a:cs typeface="Times New Roman" panose="02020603050405020304" pitchFamily="18" charset="0"/>
              </a:rPr>
              <a:t>UBND QUẬN DƯƠNG KINH</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TRƯỜNG </a:t>
            </a:r>
            <a:r>
              <a:rPr lang="en-US" sz="3200" b="1" u="sng">
                <a:latin typeface="Times New Roman" panose="02020603050405020304" pitchFamily="18" charset="0"/>
                <a:cs typeface="Times New Roman" panose="02020603050405020304" pitchFamily="18" charset="0"/>
              </a:rPr>
              <a:t>TIỂU HỌC ANH </a:t>
            </a:r>
            <a:r>
              <a:rPr lang="en-US" sz="3200" b="1">
                <a:latin typeface="Times New Roman" panose="02020603050405020304" pitchFamily="18" charset="0"/>
                <a:cs typeface="Times New Roman" panose="02020603050405020304" pitchFamily="18" charset="0"/>
              </a:rPr>
              <a:t>DŨNG</a:t>
            </a:r>
            <a:endParaRPr lang="en-US"/>
          </a:p>
        </p:txBody>
      </p:sp>
    </p:spTree>
    <p:extLst>
      <p:ext uri="{BB962C8B-B14F-4D97-AF65-F5344CB8AC3E}">
        <p14:creationId xmlns:p14="http://schemas.microsoft.com/office/powerpoint/2010/main" val="13991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8" y="0"/>
            <a:ext cx="16272669" cy="9146230"/>
          </a:xfrm>
          <a:prstGeom prst="rect">
            <a:avLst/>
          </a:prstGeom>
        </p:spPr>
      </p:pic>
      <p:pic>
        <p:nvPicPr>
          <p:cNvPr id="12" name="Content Placeholder 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5638" b="89991" l="40107" r="54961"/>
                    </a14:imgEffect>
                    <a14:imgEffect>
                      <a14:brightnessContrast bright="40000" contrast="20000"/>
                    </a14:imgEffect>
                  </a14:imgLayer>
                </a14:imgProps>
              </a:ext>
              <a:ext uri="{28A0092B-C50C-407E-A947-70E740481C1C}">
                <a14:useLocalDpi xmlns:a14="http://schemas.microsoft.com/office/drawing/2010/main" val="0"/>
              </a:ext>
            </a:extLst>
          </a:blip>
          <a:srcRect l="40297" t="44232" r="46040" b="5871"/>
          <a:stretch/>
        </p:blipFill>
        <p:spPr>
          <a:xfrm>
            <a:off x="319538" y="4475990"/>
            <a:ext cx="2797266" cy="4949740"/>
          </a:xfrm>
          <a:prstGeom prst="rect">
            <a:avLst/>
          </a:prstGeom>
        </p:spPr>
      </p:pic>
      <p:pic>
        <p:nvPicPr>
          <p:cNvPr id="13" name="Picture 12"/>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19538" y="230552"/>
            <a:ext cx="3091506" cy="1765713"/>
          </a:xfrm>
          <a:prstGeom prst="rect">
            <a:avLst/>
          </a:prstGeom>
          <a:effectLst>
            <a:glow rad="101600">
              <a:srgbClr val="FFFF00">
                <a:alpha val="60000"/>
              </a:srgbClr>
            </a:glow>
          </a:effectLst>
        </p:spPr>
      </p:pic>
      <p:pic>
        <p:nvPicPr>
          <p:cNvPr id="14" name="Picture 13"/>
          <p:cNvPicPr>
            <a:picLocks noChangeAspect="1"/>
          </p:cNvPicPr>
          <p:nvPr/>
        </p:nvPicPr>
        <p:blipFill>
          <a:blip r:embed="rId10" cstate="print">
            <a:extLst>
              <a:ext uri="{BEBA8EAE-BF5A-486C-A8C5-ECC9F3942E4B}">
                <a14:imgProps xmlns:a14="http://schemas.microsoft.com/office/drawing/2010/main">
                  <a14:imgLayer r:embed="rId11">
                    <a14:imgEffect>
                      <a14:backgroundRemoval t="0" b="94004" l="8807" r="100000">
                        <a14:foregroundMark x1="8807" y1="94004" x2="8807" y2="94004"/>
                        <a14:backgroundMark x1="71236" y1="70949" x2="71236" y2="70949"/>
                        <a14:backgroundMark x1="86648" y1="75303" x2="86648" y2="75303"/>
                        <a14:backgroundMark x1="12784" y1="64097" x2="12784" y2="64097"/>
                        <a14:backgroundMark x1="39276" y1="25125" x2="39276" y2="25125"/>
                        <a14:backgroundMark x1="85582" y1="46752" x2="85582" y2="46752"/>
                        <a14:backgroundMark x1="68750" y1="4925" x2="68750" y2="4925"/>
                        <a14:backgroundMark x1="71591" y1="68094" x2="71591" y2="68094"/>
                        <a14:backgroundMark x1="67259" y1="65882" x2="67259" y2="65882"/>
                        <a14:backgroundMark x1="93821" y1="44254" x2="93821" y2="44254"/>
                      </a14:backgroundRemoval>
                    </a14:imgEffect>
                  </a14:imgLayer>
                </a14:imgProps>
              </a:ext>
              <a:ext uri="{28A0092B-C50C-407E-A947-70E740481C1C}">
                <a14:useLocalDpi xmlns:a14="http://schemas.microsoft.com/office/drawing/2010/main" val="0"/>
              </a:ext>
            </a:extLst>
          </a:blip>
          <a:stretch>
            <a:fillRect/>
          </a:stretch>
        </p:blipFill>
        <p:spPr>
          <a:xfrm flipH="1">
            <a:off x="12987381" y="230551"/>
            <a:ext cx="3460772" cy="2925820"/>
          </a:xfrm>
          <a:prstGeom prst="rect">
            <a:avLst/>
          </a:prstGeom>
        </p:spPr>
      </p:pic>
      <p:sp>
        <p:nvSpPr>
          <p:cNvPr id="15" name="Rectangle 14"/>
          <p:cNvSpPr/>
          <p:nvPr/>
        </p:nvSpPr>
        <p:spPr>
          <a:xfrm>
            <a:off x="3241776" y="1331641"/>
            <a:ext cx="8928992" cy="2160240"/>
          </a:xfrm>
          <a:prstGeom prst="rect">
            <a:avLst/>
          </a:prstGeom>
          <a:noFill/>
        </p:spPr>
        <p:txBody>
          <a:bodyPr wrap="square" lIns="145252" tIns="72626" rIns="145252" bIns="72626">
            <a:prstTxWarp prst="textChevron">
              <a:avLst/>
            </a:prstTxWarp>
            <a:spAutoFit/>
          </a:bodyPr>
          <a:lstStyle/>
          <a:p>
            <a:pPr algn="ctr"/>
            <a:r>
              <a:rPr lang="en-US" sz="9600" b="1" cap="all">
                <a:ln w="9000" cmpd="sng">
                  <a:solidFill>
                    <a:srgbClr val="FFFF00"/>
                  </a:solidFill>
                  <a:prstDash val="solid"/>
                </a:ln>
                <a:solidFill>
                  <a:schemeClr val="bg2">
                    <a:lumMod val="25000"/>
                  </a:schemeClr>
                </a:solidFill>
                <a:effectLst>
                  <a:glow rad="228600">
                    <a:srgbClr val="FFFF00">
                      <a:alpha val="40000"/>
                    </a:srgbClr>
                  </a:glow>
                  <a:reflection blurRad="6350" stA="55000" endA="300" endPos="45500" dir="5400000" sy="-100000" algn="bl" rotWithShape="0"/>
                </a:effectLst>
              </a:rPr>
              <a:t>BÍ MẬT </a:t>
            </a:r>
          </a:p>
          <a:p>
            <a:pPr algn="ctr"/>
            <a:r>
              <a:rPr lang="en-US" sz="9600" b="1" cap="all">
                <a:ln w="9000" cmpd="sng">
                  <a:solidFill>
                    <a:srgbClr val="FFFF00"/>
                  </a:solidFill>
                  <a:prstDash val="solid"/>
                </a:ln>
                <a:solidFill>
                  <a:schemeClr val="bg2">
                    <a:lumMod val="25000"/>
                  </a:schemeClr>
                </a:solidFill>
                <a:effectLst>
                  <a:glow rad="228600">
                    <a:srgbClr val="FFFF00">
                      <a:alpha val="40000"/>
                    </a:srgbClr>
                  </a:glow>
                  <a:reflection blurRad="6350" stA="55000" endA="300" endPos="45500" dir="5400000" sy="-100000" algn="bl" rotWithShape="0"/>
                </a:effectLst>
              </a:rPr>
              <a:t>KHO BÁU CỔ</a:t>
            </a:r>
          </a:p>
        </p:txBody>
      </p:sp>
      <p:pic>
        <p:nvPicPr>
          <p:cNvPr id="16" name="khobauInescapabl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7495221" y="8410484"/>
            <a:ext cx="1085109" cy="812800"/>
          </a:xfrm>
          <a:prstGeom prst="rect">
            <a:avLst/>
          </a:prstGeom>
        </p:spPr>
      </p:pic>
      <p:pic>
        <p:nvPicPr>
          <p:cNvPr id="17" name="r3">
            <a:hlinkClick r:id="rId13" action="ppaction://hlinkpres?slideindex=1&amp;slidetitle="/>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9695" b="100000" l="52500" r="100000"/>
                    </a14:imgEffect>
                    <a14:imgEffect>
                      <a14:brightnessContrast bright="40000" contrast="40000"/>
                    </a14:imgEffect>
                  </a14:imgLayer>
                </a14:imgProps>
              </a:ext>
              <a:ext uri="{28A0092B-C50C-407E-A947-70E740481C1C}">
                <a14:useLocalDpi xmlns:a14="http://schemas.microsoft.com/office/drawing/2010/main" val="0"/>
              </a:ext>
            </a:extLst>
          </a:blip>
          <a:srcRect l="51818"/>
          <a:stretch/>
        </p:blipFill>
        <p:spPr>
          <a:xfrm>
            <a:off x="9506471" y="7303071"/>
            <a:ext cx="2099603" cy="1920213"/>
          </a:xfrm>
          <a:prstGeom prst="rect">
            <a:avLst/>
          </a:prstGeom>
        </p:spPr>
      </p:pic>
      <p:pic>
        <p:nvPicPr>
          <p:cNvPr id="18" name="r6">
            <a:hlinkClick r:id="rId16" action="ppaction://hlinkpres?slideindex=1&amp;slidetitle="/>
          </p:cNvPr>
          <p:cNvPicPr>
            <a:picLocks noChangeAspect="1"/>
          </p:cNvPicPr>
          <p:nvPr/>
        </p:nvPicPr>
        <p:blipFill rotWithShape="1">
          <a:blip r:embed="rId17" cstate="print">
            <a:duotone>
              <a:prstClr val="black"/>
              <a:srgbClr val="FF0000">
                <a:tint val="45000"/>
                <a:satMod val="400000"/>
              </a:srgbClr>
            </a:duotone>
            <a:extLst>
              <a:ext uri="{BEBA8EAE-BF5A-486C-A8C5-ECC9F3942E4B}">
                <a14:imgProps xmlns:a14="http://schemas.microsoft.com/office/drawing/2010/main">
                  <a14:imgLayer r:embed="rId18">
                    <a14:imgEffect>
                      <a14:backgroundRemoval t="9695" b="100000" l="52500" r="100000"/>
                    </a14:imgEffect>
                  </a14:imgLayer>
                </a14:imgProps>
              </a:ext>
              <a:ext uri="{28A0092B-C50C-407E-A947-70E740481C1C}">
                <a14:useLocalDpi xmlns:a14="http://schemas.microsoft.com/office/drawing/2010/main" val="0"/>
              </a:ext>
            </a:extLst>
          </a:blip>
          <a:srcRect l="51818"/>
          <a:stretch/>
        </p:blipFill>
        <p:spPr>
          <a:xfrm flipH="1">
            <a:off x="12678185" y="6442246"/>
            <a:ext cx="2179005" cy="1567365"/>
          </a:xfrm>
          <a:prstGeom prst="rect">
            <a:avLst/>
          </a:prstGeom>
        </p:spPr>
      </p:pic>
      <p:pic>
        <p:nvPicPr>
          <p:cNvPr id="19" name="r2">
            <a:hlinkClick r:id="rId19" action="ppaction://hlinkpres?slideindex=1&amp;slidetitle="/>
          </p:cNvPr>
          <p:cNvPicPr>
            <a:picLocks noChangeAspect="1"/>
          </p:cNvPicPr>
          <p:nvPr/>
        </p:nvPicPr>
        <p:blipFill rotWithShape="1">
          <a:blip r:embed="rId20" cstate="print">
            <a:duotone>
              <a:schemeClr val="accent4">
                <a:shade val="45000"/>
                <a:satMod val="135000"/>
              </a:schemeClr>
              <a:prstClr val="white"/>
            </a:duotone>
            <a:extLst>
              <a:ext uri="{BEBA8EAE-BF5A-486C-A8C5-ECC9F3942E4B}">
                <a14:imgProps xmlns:a14="http://schemas.microsoft.com/office/drawing/2010/main">
                  <a14:imgLayer r:embed="rId18">
                    <a14:imgEffect>
                      <a14:backgroundRemoval t="9695" b="100000" l="52500" r="100000"/>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51818"/>
          <a:stretch/>
        </p:blipFill>
        <p:spPr>
          <a:xfrm flipH="1">
            <a:off x="6795667" y="5939598"/>
            <a:ext cx="2179005" cy="1567365"/>
          </a:xfrm>
          <a:prstGeom prst="rect">
            <a:avLst/>
          </a:prstGeom>
        </p:spPr>
      </p:pic>
      <p:pic>
        <p:nvPicPr>
          <p:cNvPr id="20" name="r1">
            <a:hlinkClick r:id="rId21" action="ppaction://hlinkpres?slideindex=1&amp;slidetitle="/>
          </p:cNvPr>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9695" b="100000" l="52500" r="100000"/>
                    </a14:imgEffect>
                  </a14:imgLayer>
                </a14:imgProps>
              </a:ext>
              <a:ext uri="{28A0092B-C50C-407E-A947-70E740481C1C}">
                <a14:useLocalDpi xmlns:a14="http://schemas.microsoft.com/office/drawing/2010/main" val="0"/>
              </a:ext>
            </a:extLst>
          </a:blip>
          <a:srcRect l="51818"/>
          <a:stretch/>
        </p:blipFill>
        <p:spPr>
          <a:xfrm>
            <a:off x="2658580" y="6935755"/>
            <a:ext cx="2889392" cy="2208245"/>
          </a:xfrm>
          <a:prstGeom prst="rect">
            <a:avLst/>
          </a:prstGeom>
        </p:spPr>
      </p:pic>
      <p:pic>
        <p:nvPicPr>
          <p:cNvPr id="21" name="v6"/>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2344516" y="6243683"/>
            <a:ext cx="3057877" cy="118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v2"/>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548576" y="5939598"/>
            <a:ext cx="2673187" cy="10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v3"/>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flipH="1">
            <a:off x="9091875" y="7225929"/>
            <a:ext cx="2898726" cy="1325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v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flipH="1">
            <a:off x="2078248" y="6805613"/>
            <a:ext cx="3609679" cy="147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7705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4066" fill="hold"/>
                                        <p:tgtEl>
                                          <p:spTgt spid="16"/>
                                        </p:tgtEl>
                                      </p:cBhvr>
                                    </p:cmd>
                                  </p:childTnLst>
                                </p:cTn>
                              </p:par>
                              <p:par>
                                <p:cTn id="7" presetID="26" presetClass="emph" presetSubtype="0" repeatCount="indefinite" fill="hold" nodeType="withEffect">
                                  <p:stCondLst>
                                    <p:cond delay="0"/>
                                  </p:stCondLst>
                                  <p:childTnLst>
                                    <p:animEffect transition="out" filter="fade">
                                      <p:cBhvr>
                                        <p:cTn id="8" dur="500" tmFilter="0, 0; .2, .5; .8, .5; 1, 0"/>
                                        <p:tgtEl>
                                          <p:spTgt spid="13"/>
                                        </p:tgtEl>
                                      </p:cBhvr>
                                    </p:animEffect>
                                    <p:animScale>
                                      <p:cBhvr>
                                        <p:cTn id="9" dur="250" autoRev="1" fill="hold"/>
                                        <p:tgtEl>
                                          <p:spTgt spid="13"/>
                                        </p:tgtEl>
                                      </p:cBhvr>
                                      <p:by x="105000" y="105000"/>
                                    </p:animScale>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par>
                                <p:cTn id="16" presetID="26" presetClass="emph" presetSubtype="0" repeatCount="indefinite" fill="hold" grpId="0" nodeType="withEffect">
                                  <p:stCondLst>
                                    <p:cond delay="0"/>
                                  </p:stCondLst>
                                  <p:childTnLst>
                                    <p:animEffect transition="out" filter="fade">
                                      <p:cBhvr>
                                        <p:cTn id="17" dur="5000" tmFilter="0, 0; .2, .5; .8, .5; 1, 0"/>
                                        <p:tgtEl>
                                          <p:spTgt spid="15"/>
                                        </p:tgtEl>
                                      </p:cBhvr>
                                    </p:animEffect>
                                    <p:animScale>
                                      <p:cBhvr>
                                        <p:cTn id="18" dur="2500" autoRev="1" fill="hold"/>
                                        <p:tgtEl>
                                          <p:spTgt spid="15"/>
                                        </p:tgtEl>
                                      </p:cBhvr>
                                      <p:by x="105000" y="105000"/>
                                    </p:animScale>
                                  </p:childTnLst>
                                </p:cTn>
                              </p:par>
                              <p:par>
                                <p:cTn id="19" presetID="30" presetClass="emph" presetSubtype="0" repeatCount="indefinite" fill="hold" grpId="1" nodeType="withEffect">
                                  <p:stCondLst>
                                    <p:cond delay="0"/>
                                  </p:stCondLst>
                                  <p:childTnLst>
                                    <p:animClr clrSpc="hsl" dir="cw">
                                      <p:cBhvr override="childStyle">
                                        <p:cTn id="20" dur="3000" fill="hold"/>
                                        <p:tgtEl>
                                          <p:spTgt spid="15"/>
                                        </p:tgtEl>
                                        <p:attrNameLst>
                                          <p:attrName>style.color</p:attrName>
                                        </p:attrNameLst>
                                      </p:cBhvr>
                                      <p:by>
                                        <p:hsl h="0" s="12549" l="25098"/>
                                      </p:by>
                                    </p:animClr>
                                    <p:animClr clrSpc="hsl" dir="cw">
                                      <p:cBhvr>
                                        <p:cTn id="21" dur="3000" fill="hold"/>
                                        <p:tgtEl>
                                          <p:spTgt spid="15"/>
                                        </p:tgtEl>
                                        <p:attrNameLst>
                                          <p:attrName>fillcolor</p:attrName>
                                        </p:attrNameLst>
                                      </p:cBhvr>
                                      <p:by>
                                        <p:hsl h="0" s="12549" l="25098"/>
                                      </p:by>
                                    </p:animClr>
                                    <p:animClr clrSpc="hsl" dir="cw">
                                      <p:cBhvr>
                                        <p:cTn id="22" dur="3000" fill="hold"/>
                                        <p:tgtEl>
                                          <p:spTgt spid="15"/>
                                        </p:tgtEl>
                                        <p:attrNameLst>
                                          <p:attrName>stroke.color</p:attrName>
                                        </p:attrNameLst>
                                      </p:cBhvr>
                                      <p:by>
                                        <p:hsl h="0" s="12549" l="25098"/>
                                      </p:by>
                                    </p:animClr>
                                    <p:set>
                                      <p:cBhvr>
                                        <p:cTn id="23" dur="3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0"/>
                    </p:tgtEl>
                  </p:cond>
                </p:stCondLst>
                <p:endSync evt="end" delay="0">
                  <p:rtn val="all"/>
                </p:endSync>
                <p:childTnLst>
                  <p:par>
                    <p:cTn id="25" fill="hold">
                      <p:stCondLst>
                        <p:cond delay="0"/>
                      </p:stCondLst>
                      <p:childTnLst>
                        <p:par>
                          <p:cTn id="26" fill="hold">
                            <p:stCondLst>
                              <p:cond delay="0"/>
                            </p:stCondLst>
                            <p:childTnLst>
                              <p:par>
                                <p:cTn id="27" presetID="16" presetClass="entr" presetSubtype="42"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outHorizontal)">
                                      <p:cBhvr>
                                        <p:cTn id="29" dur="500"/>
                                        <p:tgtEl>
                                          <p:spTgt spid="24"/>
                                        </p:tgtEl>
                                      </p:cBhvr>
                                    </p:animEffect>
                                  </p:childTnLst>
                                </p:cTn>
                              </p:par>
                            </p:childTnLst>
                          </p:cTn>
                        </p:par>
                      </p:childTnLst>
                    </p:cTn>
                  </p:par>
                </p:childTnLst>
              </p:cTn>
              <p:nextCondLst>
                <p:cond evt="onClick" delay="0">
                  <p:tgtEl>
                    <p:spTgt spid="20"/>
                  </p:tgtEl>
                </p:cond>
              </p:nextCondLst>
            </p:seq>
            <p:seq concurrent="1" nextAc="seek">
              <p:cTn id="30" restart="whenNotActive" fill="hold" evtFilter="cancelBubble" nodeType="interactiveSeq">
                <p:stCondLst>
                  <p:cond evt="onClick" delay="0">
                    <p:tgtEl>
                      <p:spTgt spid="19"/>
                    </p:tgtEl>
                  </p:cond>
                </p:stCondLst>
                <p:endSync evt="end" delay="0">
                  <p:rtn val="all"/>
                </p:endSync>
                <p:childTnLst>
                  <p:par>
                    <p:cTn id="31" fill="hold">
                      <p:stCondLst>
                        <p:cond delay="0"/>
                      </p:stCondLst>
                      <p:childTnLst>
                        <p:par>
                          <p:cTn id="32" fill="hold">
                            <p:stCondLst>
                              <p:cond delay="0"/>
                            </p:stCondLst>
                            <p:childTnLst>
                              <p:par>
                                <p:cTn id="33" presetID="16" presetClass="entr" presetSubtype="42"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outHorizontal)">
                                      <p:cBhvr>
                                        <p:cTn id="35" dur="500"/>
                                        <p:tgtEl>
                                          <p:spTgt spid="22"/>
                                        </p:tgtEl>
                                      </p:cBhvr>
                                    </p:animEffect>
                                  </p:child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17"/>
                    </p:tgtEl>
                  </p:cond>
                </p:stCondLst>
                <p:endSync evt="end" delay="0">
                  <p:rtn val="all"/>
                </p:endSync>
                <p:childTnLst>
                  <p:par>
                    <p:cTn id="37" fill="hold">
                      <p:stCondLst>
                        <p:cond delay="0"/>
                      </p:stCondLst>
                      <p:childTnLst>
                        <p:par>
                          <p:cTn id="38" fill="hold">
                            <p:stCondLst>
                              <p:cond delay="0"/>
                            </p:stCondLst>
                            <p:childTnLst>
                              <p:par>
                                <p:cTn id="39" presetID="16" presetClass="entr" presetSubtype="42"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outHorizontal)">
                                      <p:cBhvr>
                                        <p:cTn id="41" dur="500"/>
                                        <p:tgtEl>
                                          <p:spTgt spid="23"/>
                                        </p:tgtEl>
                                      </p:cBhvr>
                                    </p:animEffect>
                                  </p:child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8"/>
                    </p:tgtEl>
                  </p:cond>
                </p:stCondLst>
                <p:endSync evt="end" delay="0">
                  <p:rtn val="all"/>
                </p:endSync>
                <p:childTnLst>
                  <p:par>
                    <p:cTn id="43" fill="hold">
                      <p:stCondLst>
                        <p:cond delay="0"/>
                      </p:stCondLst>
                      <p:childTnLst>
                        <p:par>
                          <p:cTn id="44" fill="hold">
                            <p:stCondLst>
                              <p:cond delay="0"/>
                            </p:stCondLst>
                            <p:childTnLst>
                              <p:par>
                                <p:cTn id="45" presetID="16" presetClass="entr" presetSubtype="42"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outHorizontal)">
                                      <p:cBhvr>
                                        <p:cTn id="47" dur="500"/>
                                        <p:tgtEl>
                                          <p:spTgt spid="21"/>
                                        </p:tgtEl>
                                      </p:cBhvr>
                                    </p:animEffect>
                                  </p:childTnLst>
                                </p:cTn>
                              </p:par>
                            </p:childTnLst>
                          </p:cTn>
                        </p:par>
                      </p:childTnLst>
                    </p:cTn>
                  </p:par>
                </p:childTnLst>
              </p:cTn>
              <p:nextCondLst>
                <p:cond evt="onClick" delay="0">
                  <p:tgtEl>
                    <p:spTgt spid="18"/>
                  </p:tgtEl>
                </p:cond>
              </p:nextCondLst>
            </p:seq>
            <p:audio>
              <p:cMediaNode vol="20000">
                <p:cTn id="48" fill="hold" display="0">
                  <p:stCondLst>
                    <p:cond delay="indefinite"/>
                  </p:stCondLst>
                  <p:endCondLst>
                    <p:cond evt="onStopAudio" delay="0">
                      <p:tgtEl>
                        <p:sldTgt/>
                      </p:tgtEl>
                    </p:cond>
                  </p:endCondLst>
                </p:cTn>
                <p:tgtEl>
                  <p:spTgt spid="16"/>
                </p:tgtEl>
              </p:cMediaNode>
            </p:audio>
          </p:childTnLst>
        </p:cTn>
      </p:par>
    </p:tnLst>
    <p:bldLst>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65480" y="64301"/>
            <a:ext cx="6490879" cy="920745"/>
            <a:chOff x="4586762" y="398606"/>
            <a:chExt cx="6381358" cy="748525"/>
          </a:xfrm>
        </p:grpSpPr>
        <p:grpSp>
          <p:nvGrpSpPr>
            <p:cNvPr id="3" name="Group 2"/>
            <p:cNvGrpSpPr/>
            <p:nvPr/>
          </p:nvGrpSpPr>
          <p:grpSpPr>
            <a:xfrm>
              <a:off x="4586762" y="398606"/>
              <a:ext cx="6381358" cy="748525"/>
              <a:chOff x="4586762" y="398606"/>
              <a:chExt cx="6381358" cy="748525"/>
            </a:xfrm>
          </p:grpSpPr>
          <p:sp>
            <p:nvSpPr>
              <p:cNvPr id="5" name="TextBox 4"/>
              <p:cNvSpPr txBox="1"/>
              <p:nvPr/>
            </p:nvSpPr>
            <p:spPr>
              <a:xfrm>
                <a:off x="4586762" y="398606"/>
                <a:ext cx="6381358" cy="412844"/>
              </a:xfrm>
              <a:prstGeom prst="rect">
                <a:avLst/>
              </a:prstGeom>
              <a:noFill/>
            </p:spPr>
            <p:txBody>
              <a:bodyPr wrap="none" rtlCol="0">
                <a:spAutoFit/>
              </a:bodyPr>
              <a:lstStyle/>
              <a:p>
                <a:r>
                  <a:rPr lang="en-US" sz="2700" b="1">
                    <a:solidFill>
                      <a:srgbClr val="0000CC"/>
                    </a:solidFill>
                    <a:latin typeface="Times New Roman" pitchFamily="18" charset="0"/>
                    <a:cs typeface="Times New Roman" pitchFamily="18" charset="0"/>
                  </a:rPr>
                  <a:t>Thứ</a:t>
                </a:r>
                <a:r>
                  <a:rPr lang="en-US" sz="2700">
                    <a:solidFill>
                      <a:srgbClr val="0000CC"/>
                    </a:solidFill>
                    <a:latin typeface="Times New Roman" pitchFamily="18" charset="0"/>
                    <a:cs typeface="Times New Roman" pitchFamily="18" charset="0"/>
                  </a:rPr>
                  <a:t>…….</a:t>
                </a:r>
                <a:r>
                  <a:rPr lang="en-US" sz="2700" b="1">
                    <a:solidFill>
                      <a:srgbClr val="0000CC"/>
                    </a:solidFill>
                    <a:latin typeface="Times New Roman" pitchFamily="18" charset="0"/>
                    <a:cs typeface="Times New Roman" pitchFamily="18" charset="0"/>
                  </a:rPr>
                  <a:t>ngày</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tháng</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năm 2023</a:t>
                </a:r>
              </a:p>
            </p:txBody>
          </p:sp>
          <p:sp>
            <p:nvSpPr>
              <p:cNvPr id="6" name="TextBox 5"/>
              <p:cNvSpPr txBox="1"/>
              <p:nvPr/>
            </p:nvSpPr>
            <p:spPr>
              <a:xfrm>
                <a:off x="7216806" y="734287"/>
                <a:ext cx="1158768" cy="412844"/>
              </a:xfrm>
              <a:prstGeom prst="rect">
                <a:avLst/>
              </a:prstGeom>
              <a:noFill/>
            </p:spPr>
            <p:txBody>
              <a:bodyPr wrap="none" rtlCol="0">
                <a:spAutoFit/>
              </a:bodyPr>
              <a:lstStyle/>
              <a:p>
                <a:r>
                  <a:rPr lang="en-US" sz="27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351747" y="1078444"/>
              <a:ext cx="96250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Rectangle 6"/>
          <p:cNvSpPr/>
          <p:nvPr/>
        </p:nvSpPr>
        <p:spPr>
          <a:xfrm>
            <a:off x="5300209" y="943309"/>
            <a:ext cx="5254457" cy="554993"/>
          </a:xfrm>
          <a:prstGeom prst="rect">
            <a:avLst/>
          </a:prstGeom>
          <a:noFill/>
        </p:spPr>
        <p:txBody>
          <a:bodyPr wrap="none" lIns="92427" tIns="46213" rIns="92427" bIns="46213">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2431"/>
              </a:spcBef>
              <a:defRPr/>
            </a:pPr>
            <a:r>
              <a:rPr lang="en-US" sz="3000" b="1" dirty="0" err="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Bài</a:t>
            </a:r>
            <a:r>
              <a:rPr lang="en-US" sz="30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52:  </a:t>
            </a:r>
            <a:r>
              <a:rPr lang="en-US" sz="3000" b="1"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 TẬP CHUNG</a:t>
            </a:r>
            <a:endPar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7EEBDCDA-BF74-4438-B623-AA2243B656C1}"/>
              </a:ext>
            </a:extLst>
          </p:cNvPr>
          <p:cNvSpPr/>
          <p:nvPr/>
        </p:nvSpPr>
        <p:spPr>
          <a:xfrm>
            <a:off x="1661319" y="1498302"/>
            <a:ext cx="4979248" cy="646331"/>
          </a:xfrm>
          <a:prstGeom prst="rect">
            <a:avLst/>
          </a:prstGeom>
        </p:spPr>
        <p:txBody>
          <a:bodyPr wrap="none">
            <a:spAutoFit/>
          </a:bodyPr>
          <a:lstStyle/>
          <a:p>
            <a:r>
              <a:rPr lang="en-US" sz="3600" b="1" dirty="0">
                <a:solidFill>
                  <a:srgbClr val="FF0000"/>
                </a:solidFill>
                <a:latin typeface="Times New Roman" panose="02020603050405020304" pitchFamily="18" charset="0"/>
                <a:cs typeface="Times New Roman" panose="02020603050405020304" pitchFamily="18" charset="0"/>
              </a:rPr>
              <a:t>1.Chọn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1665A326-2DD8-4FFD-B18E-F3AB4D99B69C}"/>
              </a:ext>
            </a:extLst>
          </p:cNvPr>
          <p:cNvSpPr/>
          <p:nvPr/>
        </p:nvSpPr>
        <p:spPr>
          <a:xfrm>
            <a:off x="1280319" y="2286000"/>
            <a:ext cx="14401800" cy="3416320"/>
          </a:xfrm>
          <a:prstGeom prst="rect">
            <a:avLst/>
          </a:prstGeom>
        </p:spPr>
        <p:txBody>
          <a:bodyPr wrap="square">
            <a:spAutoFit/>
          </a:bodyPr>
          <a:lstStyle/>
          <a:p>
            <a:pPr algn="just"/>
            <a:r>
              <a:rPr lang="vi-VN" sz="3600" dirty="0">
                <a:solidFill>
                  <a:srgbClr val="FF0000"/>
                </a:solidFill>
                <a:latin typeface="+mj-lt"/>
              </a:rPr>
              <a:t>Rô-bốt cùng các bạn làm những món đồ chơi tái chế để bán lấy tiền ủng hộ đồng bào lũ lụt.</a:t>
            </a:r>
          </a:p>
          <a:p>
            <a:pPr algn="just"/>
            <a:r>
              <a:rPr lang="vi-VN" sz="3600" dirty="0">
                <a:solidFill>
                  <a:srgbClr val="FF0000"/>
                </a:solidFill>
                <a:latin typeface="+mj-lt"/>
              </a:rPr>
              <a:t>Rô-bốt đã ghi lại số tiền thu được trong mỗi ngày thành dãy số liệu như sau:</a:t>
            </a:r>
          </a:p>
          <a:p>
            <a:pPr algn="just"/>
            <a:r>
              <a:rPr lang="vi-VN" sz="3600" dirty="0">
                <a:solidFill>
                  <a:srgbClr val="FF0000"/>
                </a:solidFill>
                <a:latin typeface="+mj-lt"/>
              </a:rPr>
              <a:t>180 000 đồng, 70 000 đồng, 125 000 đồng, 80 000 đồng, 100 000 đồng.</a:t>
            </a:r>
          </a:p>
          <a:p>
            <a:pPr algn="just"/>
            <a:r>
              <a:rPr lang="vi-VN" sz="3600" dirty="0">
                <a:solidFill>
                  <a:srgbClr val="FF0000"/>
                </a:solidFill>
                <a:latin typeface="+mj-lt"/>
              </a:rPr>
              <a:t>Hỏi có bao nhiêu ngày nhóm bạn thu được nhiều hơn 100 000 đồng từ hoạt động đó?</a:t>
            </a:r>
            <a:endParaRPr lang="vi-VN" sz="3600" b="0" i="0" dirty="0">
              <a:solidFill>
                <a:srgbClr val="FF0000"/>
              </a:solidFill>
              <a:effectLst/>
              <a:latin typeface="+mj-lt"/>
            </a:endParaRPr>
          </a:p>
        </p:txBody>
      </p:sp>
      <p:sp>
        <p:nvSpPr>
          <p:cNvPr id="10" name="Rectangle 9">
            <a:extLst>
              <a:ext uri="{FF2B5EF4-FFF2-40B4-BE49-F238E27FC236}">
                <a16:creationId xmlns:a16="http://schemas.microsoft.com/office/drawing/2014/main" id="{C63F78AC-7BB5-494E-B239-AE69A20B5909}"/>
              </a:ext>
            </a:extLst>
          </p:cNvPr>
          <p:cNvSpPr/>
          <p:nvPr/>
        </p:nvSpPr>
        <p:spPr>
          <a:xfrm>
            <a:off x="1508919" y="6019800"/>
            <a:ext cx="13604777" cy="646331"/>
          </a:xfrm>
          <a:prstGeom prst="rect">
            <a:avLst/>
          </a:prstGeom>
        </p:spPr>
        <p:txBody>
          <a:bodyPr wrap="square">
            <a:spAutoFit/>
          </a:bodyPr>
          <a:lstStyle/>
          <a:p>
            <a:r>
              <a:rPr lang="en-US" sz="3600" dirty="0">
                <a:solidFill>
                  <a:srgbClr val="FF0000"/>
                </a:solidFill>
                <a:latin typeface="Times New Roman" panose="02020603050405020304" pitchFamily="18" charset="0"/>
                <a:cs typeface="Times New Roman" panose="02020603050405020304" pitchFamily="18" charset="0"/>
              </a:rPr>
              <a:t>A. 1 </a:t>
            </a:r>
            <a:r>
              <a:rPr lang="en-US" sz="3600" dirty="0" err="1">
                <a:solidFill>
                  <a:srgbClr val="FF0000"/>
                </a:solidFill>
                <a:latin typeface="Times New Roman" panose="02020603050405020304" pitchFamily="18" charset="0"/>
                <a:cs typeface="Times New Roman" panose="02020603050405020304" pitchFamily="18" charset="0"/>
              </a:rPr>
              <a:t>ngày</a:t>
            </a:r>
            <a:r>
              <a:rPr lang="en-US" sz="3600" dirty="0">
                <a:solidFill>
                  <a:srgbClr val="FF0000"/>
                </a:solidFill>
                <a:latin typeface="Times New Roman" panose="02020603050405020304" pitchFamily="18" charset="0"/>
                <a:cs typeface="Times New Roman" panose="02020603050405020304" pitchFamily="18" charset="0"/>
              </a:rPr>
              <a:t>               B. 2 </a:t>
            </a:r>
            <a:r>
              <a:rPr lang="en-US" sz="3600" dirty="0" err="1">
                <a:solidFill>
                  <a:srgbClr val="FF0000"/>
                </a:solidFill>
                <a:latin typeface="Times New Roman" panose="02020603050405020304" pitchFamily="18" charset="0"/>
                <a:cs typeface="Times New Roman" panose="02020603050405020304" pitchFamily="18" charset="0"/>
              </a:rPr>
              <a:t>ngày</a:t>
            </a:r>
            <a:r>
              <a:rPr lang="en-US" sz="3600" dirty="0">
                <a:solidFill>
                  <a:srgbClr val="FF0000"/>
                </a:solidFill>
                <a:latin typeface="Times New Roman" panose="02020603050405020304" pitchFamily="18" charset="0"/>
                <a:cs typeface="Times New Roman" panose="02020603050405020304" pitchFamily="18" charset="0"/>
              </a:rPr>
              <a:t>                 C. 3 </a:t>
            </a:r>
            <a:r>
              <a:rPr lang="en-US" sz="3600" dirty="0" err="1">
                <a:solidFill>
                  <a:srgbClr val="FF0000"/>
                </a:solidFill>
                <a:latin typeface="Times New Roman" panose="02020603050405020304" pitchFamily="18" charset="0"/>
                <a:cs typeface="Times New Roman" panose="02020603050405020304" pitchFamily="18" charset="0"/>
              </a:rPr>
              <a:t>ngày</a:t>
            </a:r>
            <a:r>
              <a:rPr lang="en-US" sz="3600" dirty="0">
                <a:solidFill>
                  <a:srgbClr val="FF0000"/>
                </a:solidFill>
                <a:latin typeface="Times New Roman" panose="02020603050405020304" pitchFamily="18" charset="0"/>
                <a:cs typeface="Times New Roman" panose="02020603050405020304" pitchFamily="18" charset="0"/>
              </a:rPr>
              <a:t>                     D. 4 </a:t>
            </a:r>
            <a:r>
              <a:rPr lang="en-US" sz="3600" dirty="0" err="1">
                <a:solidFill>
                  <a:srgbClr val="FF0000"/>
                </a:solidFill>
                <a:latin typeface="Times New Roman" panose="02020603050405020304" pitchFamily="18" charset="0"/>
                <a:cs typeface="Times New Roman" panose="02020603050405020304" pitchFamily="18" charset="0"/>
              </a:rPr>
              <a:t>ngày</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278BB646-C4B2-471B-B008-16A2E3BBB3AF}"/>
              </a:ext>
            </a:extLst>
          </p:cNvPr>
          <p:cNvSpPr/>
          <p:nvPr/>
        </p:nvSpPr>
        <p:spPr>
          <a:xfrm>
            <a:off x="4995409" y="6056531"/>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9107674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65480" y="64301"/>
            <a:ext cx="6490879" cy="920745"/>
            <a:chOff x="4586762" y="398606"/>
            <a:chExt cx="6381358" cy="748525"/>
          </a:xfrm>
        </p:grpSpPr>
        <p:grpSp>
          <p:nvGrpSpPr>
            <p:cNvPr id="3" name="Group 2"/>
            <p:cNvGrpSpPr/>
            <p:nvPr/>
          </p:nvGrpSpPr>
          <p:grpSpPr>
            <a:xfrm>
              <a:off x="4586762" y="398606"/>
              <a:ext cx="6381358" cy="748525"/>
              <a:chOff x="4586762" y="398606"/>
              <a:chExt cx="6381358" cy="748525"/>
            </a:xfrm>
          </p:grpSpPr>
          <p:sp>
            <p:nvSpPr>
              <p:cNvPr id="5" name="TextBox 4"/>
              <p:cNvSpPr txBox="1"/>
              <p:nvPr/>
            </p:nvSpPr>
            <p:spPr>
              <a:xfrm>
                <a:off x="4586762" y="398606"/>
                <a:ext cx="6381358" cy="412844"/>
              </a:xfrm>
              <a:prstGeom prst="rect">
                <a:avLst/>
              </a:prstGeom>
              <a:noFill/>
            </p:spPr>
            <p:txBody>
              <a:bodyPr wrap="none" rtlCol="0">
                <a:spAutoFit/>
              </a:bodyPr>
              <a:lstStyle/>
              <a:p>
                <a:r>
                  <a:rPr lang="en-US" sz="2700" b="1">
                    <a:solidFill>
                      <a:srgbClr val="0000CC"/>
                    </a:solidFill>
                    <a:latin typeface="Times New Roman" pitchFamily="18" charset="0"/>
                    <a:cs typeface="Times New Roman" pitchFamily="18" charset="0"/>
                  </a:rPr>
                  <a:t>Thứ</a:t>
                </a:r>
                <a:r>
                  <a:rPr lang="en-US" sz="2700">
                    <a:solidFill>
                      <a:srgbClr val="0000CC"/>
                    </a:solidFill>
                    <a:latin typeface="Times New Roman" pitchFamily="18" charset="0"/>
                    <a:cs typeface="Times New Roman" pitchFamily="18" charset="0"/>
                  </a:rPr>
                  <a:t>…….</a:t>
                </a:r>
                <a:r>
                  <a:rPr lang="en-US" sz="2700" b="1">
                    <a:solidFill>
                      <a:srgbClr val="0000CC"/>
                    </a:solidFill>
                    <a:latin typeface="Times New Roman" pitchFamily="18" charset="0"/>
                    <a:cs typeface="Times New Roman" pitchFamily="18" charset="0"/>
                  </a:rPr>
                  <a:t>ngày</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tháng</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năm 2023</a:t>
                </a:r>
              </a:p>
            </p:txBody>
          </p:sp>
          <p:sp>
            <p:nvSpPr>
              <p:cNvPr id="6" name="TextBox 5"/>
              <p:cNvSpPr txBox="1"/>
              <p:nvPr/>
            </p:nvSpPr>
            <p:spPr>
              <a:xfrm>
                <a:off x="7216806" y="734287"/>
                <a:ext cx="1158768" cy="412844"/>
              </a:xfrm>
              <a:prstGeom prst="rect">
                <a:avLst/>
              </a:prstGeom>
              <a:noFill/>
            </p:spPr>
            <p:txBody>
              <a:bodyPr wrap="none" rtlCol="0">
                <a:spAutoFit/>
              </a:bodyPr>
              <a:lstStyle/>
              <a:p>
                <a:r>
                  <a:rPr lang="en-US" sz="27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351747" y="1078444"/>
              <a:ext cx="96250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Rectangle 6"/>
          <p:cNvSpPr/>
          <p:nvPr/>
        </p:nvSpPr>
        <p:spPr>
          <a:xfrm>
            <a:off x="5300209" y="943309"/>
            <a:ext cx="5254457" cy="554993"/>
          </a:xfrm>
          <a:prstGeom prst="rect">
            <a:avLst/>
          </a:prstGeom>
          <a:noFill/>
        </p:spPr>
        <p:txBody>
          <a:bodyPr wrap="none" lIns="92427" tIns="46213" rIns="92427" bIns="46213">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2431"/>
              </a:spcBef>
              <a:defRPr/>
            </a:pPr>
            <a:r>
              <a:rPr lang="en-US" sz="3000" b="1" dirty="0" err="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Bài</a:t>
            </a:r>
            <a:r>
              <a:rPr lang="en-US" sz="30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52:  </a:t>
            </a:r>
            <a:r>
              <a:rPr lang="en-US" sz="3000" b="1"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 TẬP CHUNG</a:t>
            </a:r>
            <a:endPar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F0AD2723-36DE-464E-8C87-6D32B41C583C}"/>
              </a:ext>
            </a:extLst>
          </p:cNvPr>
          <p:cNvSpPr/>
          <p:nvPr/>
        </p:nvSpPr>
        <p:spPr>
          <a:xfrm>
            <a:off x="1585119" y="1541054"/>
            <a:ext cx="13487400"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2</a:t>
            </a:r>
            <a:r>
              <a:rPr lang="en-US" sz="3600" b="1" dirty="0">
                <a:solidFill>
                  <a:srgbClr val="FF0000"/>
                </a:solidFill>
                <a:latin typeface="+mj-lt"/>
              </a:rPr>
              <a:t>.</a:t>
            </a:r>
            <a:r>
              <a:rPr lang="vi-VN" sz="3600" b="1" dirty="0">
                <a:solidFill>
                  <a:srgbClr val="FF0000"/>
                </a:solidFill>
                <a:latin typeface="+mj-lt"/>
              </a:rPr>
              <a:t>Rô-bốt đã thu thập, phân loại và ghi chép số câu đ</a:t>
            </a:r>
            <a:r>
              <a:rPr lang="en-US" sz="3600" b="1" dirty="0">
                <a:solidFill>
                  <a:srgbClr val="FF0000"/>
                </a:solidFill>
                <a:latin typeface="Times New Roman" panose="02020603050405020304" pitchFamily="18" charset="0"/>
                <a:cs typeface="Times New Roman" panose="02020603050405020304" pitchFamily="18" charset="0"/>
              </a:rPr>
              <a:t>ố</a:t>
            </a:r>
            <a:r>
              <a:rPr lang="vi-VN" sz="3600" b="1" dirty="0">
                <a:solidFill>
                  <a:srgbClr val="FF0000"/>
                </a:solidFill>
                <a:latin typeface="+mj-lt"/>
              </a:rPr>
              <a:t> mỗi bạn giải được rồi vẽ biểu đồ dưới đây.</a:t>
            </a:r>
            <a:endParaRPr lang="en-US" sz="3600" b="1" dirty="0">
              <a:solidFill>
                <a:srgbClr val="FF0000"/>
              </a:solidFill>
              <a:latin typeface="+mj-lt"/>
            </a:endParaRPr>
          </a:p>
        </p:txBody>
      </p:sp>
      <p:pic>
        <p:nvPicPr>
          <p:cNvPr id="1026" name="Picture 2" descr="Giải bài tập 2 trang 47 sgk Toán 4 tập 2 Kết nối">
            <a:extLst>
              <a:ext uri="{FF2B5EF4-FFF2-40B4-BE49-F238E27FC236}">
                <a16:creationId xmlns:a16="http://schemas.microsoft.com/office/drawing/2014/main" id="{A5B8EABB-DC87-4677-93F1-BEC275CBE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429" y="3030946"/>
            <a:ext cx="7867090" cy="4572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0F630E1-1269-4D1F-9C26-FD00782AA0DD}"/>
              </a:ext>
            </a:extLst>
          </p:cNvPr>
          <p:cNvSpPr/>
          <p:nvPr/>
        </p:nvSpPr>
        <p:spPr>
          <a:xfrm>
            <a:off x="1585119" y="2818582"/>
            <a:ext cx="6590266" cy="646331"/>
          </a:xfrm>
          <a:prstGeom prst="rect">
            <a:avLst/>
          </a:prstGeom>
        </p:spPr>
        <p:txBody>
          <a:bodyPr wrap="none">
            <a:spAutoFit/>
          </a:bodyPr>
          <a:lstStyle/>
          <a:p>
            <a:r>
              <a:rPr lang="en-US" sz="3600" dirty="0" err="1">
                <a:solidFill>
                  <a:srgbClr val="FF0000"/>
                </a:solidFill>
                <a:latin typeface="Times New Roman" panose="02020603050405020304" pitchFamily="18" charset="0"/>
                <a:cs typeface="Times New Roman" panose="02020603050405020304" pitchFamily="18" charset="0"/>
              </a:rPr>
              <a:t>Dựa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biểu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đồ</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hỏi</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69BFFD00-58F3-45BF-AD9F-5DA6D06D017A}"/>
              </a:ext>
            </a:extLst>
          </p:cNvPr>
          <p:cNvSpPr/>
          <p:nvPr/>
        </p:nvSpPr>
        <p:spPr>
          <a:xfrm>
            <a:off x="1395653" y="3717109"/>
            <a:ext cx="6742666" cy="1754326"/>
          </a:xfrm>
          <a:prstGeom prst="rect">
            <a:avLst/>
          </a:prstGeom>
        </p:spPr>
        <p:txBody>
          <a:bodyPr wrap="square">
            <a:spAutoFit/>
          </a:bodyPr>
          <a:lstStyle/>
          <a:p>
            <a:pPr algn="just"/>
            <a:r>
              <a:rPr lang="vi-VN" sz="3600" dirty="0">
                <a:solidFill>
                  <a:srgbClr val="FF0000"/>
                </a:solidFill>
                <a:latin typeface="+mj-lt"/>
              </a:rPr>
              <a:t>a) Trong số 6 bạn, bạn nào giải được nhiều câu đố nhất? Bạn nào giải được ít câu đố nhất?</a:t>
            </a:r>
            <a:endParaRPr lang="en-US" sz="3600" dirty="0">
              <a:solidFill>
                <a:srgbClr val="FF0000"/>
              </a:solidFill>
              <a:latin typeface="+mj-lt"/>
            </a:endParaRPr>
          </a:p>
        </p:txBody>
      </p:sp>
      <p:sp>
        <p:nvSpPr>
          <p:cNvPr id="14" name="Rectangle 13">
            <a:extLst>
              <a:ext uri="{FF2B5EF4-FFF2-40B4-BE49-F238E27FC236}">
                <a16:creationId xmlns:a16="http://schemas.microsoft.com/office/drawing/2014/main" id="{816397AC-6AF3-49B4-A229-883056AA5805}"/>
              </a:ext>
            </a:extLst>
          </p:cNvPr>
          <p:cNvSpPr/>
          <p:nvPr/>
        </p:nvSpPr>
        <p:spPr>
          <a:xfrm>
            <a:off x="1294147" y="5750211"/>
            <a:ext cx="7162792" cy="1754326"/>
          </a:xfrm>
          <a:prstGeom prst="rect">
            <a:avLst/>
          </a:prstGeom>
        </p:spPr>
        <p:txBody>
          <a:bodyPr wrap="square">
            <a:spAutoFit/>
          </a:bodyPr>
          <a:lstStyle/>
          <a:p>
            <a:pPr algn="just"/>
            <a:r>
              <a:rPr lang="vi-VN" sz="3600" dirty="0">
                <a:solidFill>
                  <a:srgbClr val="0000FF"/>
                </a:solidFill>
                <a:latin typeface="+mj-lt"/>
              </a:rPr>
              <a:t>a) Trong số 6 bạn, bạn Mai giải được nhiều câu đố nhất. Bạn Việt giải được ít câu đố nhất</a:t>
            </a:r>
            <a:endParaRPr lang="en-US" sz="3600" dirty="0">
              <a:solidFill>
                <a:srgbClr val="0000FF"/>
              </a:solidFill>
              <a:latin typeface="+mj-lt"/>
            </a:endParaRPr>
          </a:p>
        </p:txBody>
      </p:sp>
    </p:spTree>
    <p:extLst>
      <p:ext uri="{BB962C8B-B14F-4D97-AF65-F5344CB8AC3E}">
        <p14:creationId xmlns:p14="http://schemas.microsoft.com/office/powerpoint/2010/main" val="39579818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65480" y="64301"/>
            <a:ext cx="6490879" cy="920745"/>
            <a:chOff x="4586762" y="398606"/>
            <a:chExt cx="6381358" cy="748525"/>
          </a:xfrm>
        </p:grpSpPr>
        <p:grpSp>
          <p:nvGrpSpPr>
            <p:cNvPr id="3" name="Group 2"/>
            <p:cNvGrpSpPr/>
            <p:nvPr/>
          </p:nvGrpSpPr>
          <p:grpSpPr>
            <a:xfrm>
              <a:off x="4586762" y="398606"/>
              <a:ext cx="6381358" cy="748525"/>
              <a:chOff x="4586762" y="398606"/>
              <a:chExt cx="6381358" cy="748525"/>
            </a:xfrm>
          </p:grpSpPr>
          <p:sp>
            <p:nvSpPr>
              <p:cNvPr id="5" name="TextBox 4"/>
              <p:cNvSpPr txBox="1"/>
              <p:nvPr/>
            </p:nvSpPr>
            <p:spPr>
              <a:xfrm>
                <a:off x="4586762" y="398606"/>
                <a:ext cx="6381358" cy="412844"/>
              </a:xfrm>
              <a:prstGeom prst="rect">
                <a:avLst/>
              </a:prstGeom>
              <a:noFill/>
            </p:spPr>
            <p:txBody>
              <a:bodyPr wrap="none" rtlCol="0">
                <a:spAutoFit/>
              </a:bodyPr>
              <a:lstStyle/>
              <a:p>
                <a:r>
                  <a:rPr lang="en-US" sz="2700" b="1">
                    <a:solidFill>
                      <a:srgbClr val="0000CC"/>
                    </a:solidFill>
                    <a:latin typeface="Times New Roman" pitchFamily="18" charset="0"/>
                    <a:cs typeface="Times New Roman" pitchFamily="18" charset="0"/>
                  </a:rPr>
                  <a:t>Thứ</a:t>
                </a:r>
                <a:r>
                  <a:rPr lang="en-US" sz="2700">
                    <a:solidFill>
                      <a:srgbClr val="0000CC"/>
                    </a:solidFill>
                    <a:latin typeface="Times New Roman" pitchFamily="18" charset="0"/>
                    <a:cs typeface="Times New Roman" pitchFamily="18" charset="0"/>
                  </a:rPr>
                  <a:t>…….</a:t>
                </a:r>
                <a:r>
                  <a:rPr lang="en-US" sz="2700" b="1">
                    <a:solidFill>
                      <a:srgbClr val="0000CC"/>
                    </a:solidFill>
                    <a:latin typeface="Times New Roman" pitchFamily="18" charset="0"/>
                    <a:cs typeface="Times New Roman" pitchFamily="18" charset="0"/>
                  </a:rPr>
                  <a:t>ngày</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tháng</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năm 2023</a:t>
                </a:r>
              </a:p>
            </p:txBody>
          </p:sp>
          <p:sp>
            <p:nvSpPr>
              <p:cNvPr id="6" name="TextBox 5"/>
              <p:cNvSpPr txBox="1"/>
              <p:nvPr/>
            </p:nvSpPr>
            <p:spPr>
              <a:xfrm>
                <a:off x="7216806" y="734287"/>
                <a:ext cx="1158768" cy="412844"/>
              </a:xfrm>
              <a:prstGeom prst="rect">
                <a:avLst/>
              </a:prstGeom>
              <a:noFill/>
            </p:spPr>
            <p:txBody>
              <a:bodyPr wrap="none" rtlCol="0">
                <a:spAutoFit/>
              </a:bodyPr>
              <a:lstStyle/>
              <a:p>
                <a:r>
                  <a:rPr lang="en-US" sz="27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351747" y="1078444"/>
              <a:ext cx="96250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Rectangle 6"/>
          <p:cNvSpPr/>
          <p:nvPr/>
        </p:nvSpPr>
        <p:spPr>
          <a:xfrm>
            <a:off x="5300209" y="943309"/>
            <a:ext cx="5254457" cy="554993"/>
          </a:xfrm>
          <a:prstGeom prst="rect">
            <a:avLst/>
          </a:prstGeom>
          <a:noFill/>
        </p:spPr>
        <p:txBody>
          <a:bodyPr wrap="none" lIns="92427" tIns="46213" rIns="92427" bIns="46213">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2431"/>
              </a:spcBef>
              <a:defRPr/>
            </a:pPr>
            <a:r>
              <a:rPr lang="en-US" sz="3000" b="1" dirty="0" err="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Bài</a:t>
            </a:r>
            <a:r>
              <a:rPr lang="en-US" sz="30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52:  </a:t>
            </a:r>
            <a:r>
              <a:rPr lang="en-US" sz="3000" b="1"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 TẬP CHUNG</a:t>
            </a:r>
            <a:endPar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F0AD2723-36DE-464E-8C87-6D32B41C583C}"/>
              </a:ext>
            </a:extLst>
          </p:cNvPr>
          <p:cNvSpPr/>
          <p:nvPr/>
        </p:nvSpPr>
        <p:spPr>
          <a:xfrm>
            <a:off x="1585119" y="1541054"/>
            <a:ext cx="13487400"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2</a:t>
            </a:r>
            <a:r>
              <a:rPr lang="en-US" sz="3600" b="1" dirty="0">
                <a:solidFill>
                  <a:srgbClr val="FF0000"/>
                </a:solidFill>
                <a:latin typeface="+mj-lt"/>
              </a:rPr>
              <a:t>.</a:t>
            </a:r>
            <a:r>
              <a:rPr lang="vi-VN" sz="3600" b="1" dirty="0">
                <a:solidFill>
                  <a:srgbClr val="FF0000"/>
                </a:solidFill>
                <a:latin typeface="+mj-lt"/>
              </a:rPr>
              <a:t>Rô-bốt đã thu thập, phân loại và ghi chép số câu đ</a:t>
            </a:r>
            <a:r>
              <a:rPr lang="en-US" sz="3600" b="1" dirty="0">
                <a:solidFill>
                  <a:srgbClr val="FF0000"/>
                </a:solidFill>
                <a:latin typeface="Times New Roman" panose="02020603050405020304" pitchFamily="18" charset="0"/>
                <a:cs typeface="Times New Roman" panose="02020603050405020304" pitchFamily="18" charset="0"/>
              </a:rPr>
              <a:t>ố</a:t>
            </a:r>
            <a:r>
              <a:rPr lang="vi-VN" sz="3600" b="1" dirty="0">
                <a:solidFill>
                  <a:srgbClr val="FF0000"/>
                </a:solidFill>
                <a:latin typeface="+mj-lt"/>
              </a:rPr>
              <a:t> mỗi bạn giải được rồi vẽ biểu đồ dưới đây.</a:t>
            </a:r>
            <a:endParaRPr lang="en-US" sz="3600" b="1" dirty="0">
              <a:solidFill>
                <a:srgbClr val="FF0000"/>
              </a:solidFill>
              <a:latin typeface="+mj-lt"/>
            </a:endParaRPr>
          </a:p>
        </p:txBody>
      </p:sp>
      <p:pic>
        <p:nvPicPr>
          <p:cNvPr id="1026" name="Picture 2" descr="Giải bài tập 2 trang 47 sgk Toán 4 tập 2 Kết nối">
            <a:extLst>
              <a:ext uri="{FF2B5EF4-FFF2-40B4-BE49-F238E27FC236}">
                <a16:creationId xmlns:a16="http://schemas.microsoft.com/office/drawing/2014/main" id="{A5B8EABB-DC87-4677-93F1-BEC275CBE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429" y="3030946"/>
            <a:ext cx="7867090" cy="4572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0F630E1-1269-4D1F-9C26-FD00782AA0DD}"/>
              </a:ext>
            </a:extLst>
          </p:cNvPr>
          <p:cNvSpPr/>
          <p:nvPr/>
        </p:nvSpPr>
        <p:spPr>
          <a:xfrm>
            <a:off x="1585119" y="2818582"/>
            <a:ext cx="6590266" cy="646331"/>
          </a:xfrm>
          <a:prstGeom prst="rect">
            <a:avLst/>
          </a:prstGeom>
        </p:spPr>
        <p:txBody>
          <a:bodyPr wrap="none">
            <a:spAutoFit/>
          </a:bodyPr>
          <a:lstStyle/>
          <a:p>
            <a:r>
              <a:rPr lang="en-US" sz="3600" dirty="0" err="1">
                <a:solidFill>
                  <a:srgbClr val="FF0000"/>
                </a:solidFill>
                <a:latin typeface="Times New Roman" panose="02020603050405020304" pitchFamily="18" charset="0"/>
                <a:cs typeface="Times New Roman" panose="02020603050405020304" pitchFamily="18" charset="0"/>
              </a:rPr>
              <a:t>Dựa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biểu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đồ</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hỏi</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D5ED8EB4-AC3C-4172-AEB6-0DFD5CBFE98A}"/>
              </a:ext>
            </a:extLst>
          </p:cNvPr>
          <p:cNvSpPr/>
          <p:nvPr/>
        </p:nvSpPr>
        <p:spPr>
          <a:xfrm>
            <a:off x="1356519" y="3567282"/>
            <a:ext cx="6590267" cy="1754326"/>
          </a:xfrm>
          <a:prstGeom prst="rect">
            <a:avLst/>
          </a:prstGeom>
        </p:spPr>
        <p:txBody>
          <a:bodyPr wrap="square">
            <a:spAutoFit/>
          </a:bodyPr>
          <a:lstStyle/>
          <a:p>
            <a:pPr algn="just"/>
            <a:r>
              <a:rPr lang="vi-VN" sz="3600" dirty="0">
                <a:solidFill>
                  <a:srgbClr val="FF0000"/>
                </a:solidFill>
                <a:latin typeface="+mj-lt"/>
              </a:rPr>
              <a:t>b) Biết các bạn đã giải các câu đ</a:t>
            </a:r>
            <a:r>
              <a:rPr lang="en-US" sz="3600" dirty="0">
                <a:solidFill>
                  <a:srgbClr val="FF0000"/>
                </a:solidFill>
                <a:latin typeface="Times New Roman" panose="02020603050405020304" pitchFamily="18" charset="0"/>
                <a:cs typeface="Times New Roman" panose="02020603050405020304" pitchFamily="18" charset="0"/>
              </a:rPr>
              <a:t>ố</a:t>
            </a:r>
            <a:r>
              <a:rPr lang="vi-VN" sz="3600" dirty="0">
                <a:solidFill>
                  <a:srgbClr val="FF0000"/>
                </a:solidFill>
                <a:latin typeface="+mj-lt"/>
              </a:rPr>
              <a:t> khác nhau. Hỏi 6 bạn đã giải được tất cả bao nhiêu câu đó?</a:t>
            </a:r>
            <a:endParaRPr lang="en-US" sz="3600" dirty="0">
              <a:solidFill>
                <a:srgbClr val="FF0000"/>
              </a:solidFill>
              <a:latin typeface="+mj-lt"/>
            </a:endParaRPr>
          </a:p>
        </p:txBody>
      </p:sp>
      <p:sp>
        <p:nvSpPr>
          <p:cNvPr id="9" name="Rectangle 8">
            <a:extLst>
              <a:ext uri="{FF2B5EF4-FFF2-40B4-BE49-F238E27FC236}">
                <a16:creationId xmlns:a16="http://schemas.microsoft.com/office/drawing/2014/main" id="{173FDE18-EA0D-4F14-BE84-0FBC6BF2DEBB}"/>
              </a:ext>
            </a:extLst>
          </p:cNvPr>
          <p:cNvSpPr/>
          <p:nvPr/>
        </p:nvSpPr>
        <p:spPr>
          <a:xfrm>
            <a:off x="1400892" y="5423977"/>
            <a:ext cx="6615914" cy="646331"/>
          </a:xfrm>
          <a:prstGeom prst="rect">
            <a:avLst/>
          </a:prstGeom>
        </p:spPr>
        <p:txBody>
          <a:bodyPr wrap="none">
            <a:spAutoFit/>
          </a:bodyPr>
          <a:lstStyle/>
          <a:p>
            <a:r>
              <a:rPr lang="vi-VN" sz="3600" dirty="0">
                <a:solidFill>
                  <a:srgbClr val="0000FF"/>
                </a:solidFill>
                <a:latin typeface="+mj-lt"/>
              </a:rPr>
              <a:t>6 bạn đã giải được tất cả 36 câu đó</a:t>
            </a:r>
            <a:endParaRPr lang="en-US" sz="3600" dirty="0">
              <a:solidFill>
                <a:srgbClr val="0000FF"/>
              </a:solidFill>
              <a:latin typeface="+mj-lt"/>
            </a:endParaRPr>
          </a:p>
        </p:txBody>
      </p:sp>
      <p:sp>
        <p:nvSpPr>
          <p:cNvPr id="10" name="Rectangle 9">
            <a:extLst>
              <a:ext uri="{FF2B5EF4-FFF2-40B4-BE49-F238E27FC236}">
                <a16:creationId xmlns:a16="http://schemas.microsoft.com/office/drawing/2014/main" id="{80C0BF57-BB19-4DDA-AF8A-26FB09B368A6}"/>
              </a:ext>
            </a:extLst>
          </p:cNvPr>
          <p:cNvSpPr/>
          <p:nvPr/>
        </p:nvSpPr>
        <p:spPr>
          <a:xfrm>
            <a:off x="1393630" y="6147507"/>
            <a:ext cx="6933979" cy="1200329"/>
          </a:xfrm>
          <a:prstGeom prst="rect">
            <a:avLst/>
          </a:prstGeom>
        </p:spPr>
        <p:txBody>
          <a:bodyPr wrap="square">
            <a:spAutoFit/>
          </a:bodyPr>
          <a:lstStyle/>
          <a:p>
            <a:pPr algn="just"/>
            <a:r>
              <a:rPr lang="vi-VN" sz="3600" dirty="0">
                <a:solidFill>
                  <a:srgbClr val="FF0000"/>
                </a:solidFill>
                <a:latin typeface="+mj-lt"/>
              </a:rPr>
              <a:t>c) Trung bình mỗi bạn giải được bao nhiêu câu đố?</a:t>
            </a:r>
            <a:endParaRPr lang="en-US" sz="3600" dirty="0">
              <a:solidFill>
                <a:srgbClr val="FF0000"/>
              </a:solidFill>
              <a:latin typeface="+mj-lt"/>
            </a:endParaRPr>
          </a:p>
        </p:txBody>
      </p:sp>
      <p:sp>
        <p:nvSpPr>
          <p:cNvPr id="15" name="Rectangle 14">
            <a:extLst>
              <a:ext uri="{FF2B5EF4-FFF2-40B4-BE49-F238E27FC236}">
                <a16:creationId xmlns:a16="http://schemas.microsoft.com/office/drawing/2014/main" id="{94BE64AE-28F6-4463-A010-44FF0DFA45E9}"/>
              </a:ext>
            </a:extLst>
          </p:cNvPr>
          <p:cNvSpPr/>
          <p:nvPr/>
        </p:nvSpPr>
        <p:spPr>
          <a:xfrm>
            <a:off x="1425899" y="7477286"/>
            <a:ext cx="7381957" cy="646331"/>
          </a:xfrm>
          <a:prstGeom prst="rect">
            <a:avLst/>
          </a:prstGeom>
        </p:spPr>
        <p:txBody>
          <a:bodyPr wrap="none">
            <a:spAutoFit/>
          </a:bodyPr>
          <a:lstStyle/>
          <a:p>
            <a:r>
              <a:rPr lang="vi-VN" sz="3600" dirty="0">
                <a:solidFill>
                  <a:srgbClr val="0000FF"/>
                </a:solidFill>
                <a:latin typeface="+mj-lt"/>
              </a:rPr>
              <a:t>Trung bình mỗi bạn giải được 6 câu đố</a:t>
            </a:r>
            <a:endParaRPr lang="en-US" sz="3600" dirty="0">
              <a:solidFill>
                <a:srgbClr val="0000FF"/>
              </a:solidFill>
              <a:latin typeface="+mj-lt"/>
            </a:endParaRPr>
          </a:p>
        </p:txBody>
      </p:sp>
    </p:spTree>
    <p:extLst>
      <p:ext uri="{BB962C8B-B14F-4D97-AF65-F5344CB8AC3E}">
        <p14:creationId xmlns:p14="http://schemas.microsoft.com/office/powerpoint/2010/main" val="1776012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65480" y="64301"/>
            <a:ext cx="6490879" cy="920745"/>
            <a:chOff x="4586762" y="398606"/>
            <a:chExt cx="6381358" cy="748525"/>
          </a:xfrm>
        </p:grpSpPr>
        <p:grpSp>
          <p:nvGrpSpPr>
            <p:cNvPr id="3" name="Group 2"/>
            <p:cNvGrpSpPr/>
            <p:nvPr/>
          </p:nvGrpSpPr>
          <p:grpSpPr>
            <a:xfrm>
              <a:off x="4586762" y="398606"/>
              <a:ext cx="6381358" cy="748525"/>
              <a:chOff x="4586762" y="398606"/>
              <a:chExt cx="6381358" cy="748525"/>
            </a:xfrm>
          </p:grpSpPr>
          <p:sp>
            <p:nvSpPr>
              <p:cNvPr id="5" name="TextBox 4"/>
              <p:cNvSpPr txBox="1"/>
              <p:nvPr/>
            </p:nvSpPr>
            <p:spPr>
              <a:xfrm>
                <a:off x="4586762" y="398606"/>
                <a:ext cx="6381358" cy="412844"/>
              </a:xfrm>
              <a:prstGeom prst="rect">
                <a:avLst/>
              </a:prstGeom>
              <a:noFill/>
            </p:spPr>
            <p:txBody>
              <a:bodyPr wrap="none" rtlCol="0">
                <a:spAutoFit/>
              </a:bodyPr>
              <a:lstStyle/>
              <a:p>
                <a:r>
                  <a:rPr lang="en-US" sz="2700" b="1">
                    <a:solidFill>
                      <a:srgbClr val="0000CC"/>
                    </a:solidFill>
                    <a:latin typeface="Times New Roman" pitchFamily="18" charset="0"/>
                    <a:cs typeface="Times New Roman" pitchFamily="18" charset="0"/>
                  </a:rPr>
                  <a:t>Thứ</a:t>
                </a:r>
                <a:r>
                  <a:rPr lang="en-US" sz="2700">
                    <a:solidFill>
                      <a:srgbClr val="0000CC"/>
                    </a:solidFill>
                    <a:latin typeface="Times New Roman" pitchFamily="18" charset="0"/>
                    <a:cs typeface="Times New Roman" pitchFamily="18" charset="0"/>
                  </a:rPr>
                  <a:t>…….</a:t>
                </a:r>
                <a:r>
                  <a:rPr lang="en-US" sz="2700" b="1">
                    <a:solidFill>
                      <a:srgbClr val="0000CC"/>
                    </a:solidFill>
                    <a:latin typeface="Times New Roman" pitchFamily="18" charset="0"/>
                    <a:cs typeface="Times New Roman" pitchFamily="18" charset="0"/>
                  </a:rPr>
                  <a:t>ngày</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tháng</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năm 2023</a:t>
                </a:r>
              </a:p>
            </p:txBody>
          </p:sp>
          <p:sp>
            <p:nvSpPr>
              <p:cNvPr id="6" name="TextBox 5"/>
              <p:cNvSpPr txBox="1"/>
              <p:nvPr/>
            </p:nvSpPr>
            <p:spPr>
              <a:xfrm>
                <a:off x="7216806" y="734287"/>
                <a:ext cx="1158768" cy="412844"/>
              </a:xfrm>
              <a:prstGeom prst="rect">
                <a:avLst/>
              </a:prstGeom>
              <a:noFill/>
            </p:spPr>
            <p:txBody>
              <a:bodyPr wrap="none" rtlCol="0">
                <a:spAutoFit/>
              </a:bodyPr>
              <a:lstStyle/>
              <a:p>
                <a:r>
                  <a:rPr lang="en-US" sz="27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351747" y="1078444"/>
              <a:ext cx="96250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Rectangle 6"/>
          <p:cNvSpPr/>
          <p:nvPr/>
        </p:nvSpPr>
        <p:spPr>
          <a:xfrm>
            <a:off x="5300209" y="943309"/>
            <a:ext cx="5254457" cy="554993"/>
          </a:xfrm>
          <a:prstGeom prst="rect">
            <a:avLst/>
          </a:prstGeom>
          <a:noFill/>
        </p:spPr>
        <p:txBody>
          <a:bodyPr wrap="none" lIns="92427" tIns="46213" rIns="92427" bIns="46213">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2431"/>
              </a:spcBef>
              <a:defRPr/>
            </a:pPr>
            <a:r>
              <a:rPr lang="en-US" sz="3000" b="1" dirty="0" err="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Bài</a:t>
            </a:r>
            <a:r>
              <a:rPr lang="en-US" sz="30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52:  </a:t>
            </a:r>
            <a:r>
              <a:rPr lang="en-US" sz="3000" b="1"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 TẬP CHUNG</a:t>
            </a:r>
            <a:endPar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ctangle 12">
            <a:extLst>
              <a:ext uri="{FF2B5EF4-FFF2-40B4-BE49-F238E27FC236}">
                <a16:creationId xmlns:a16="http://schemas.microsoft.com/office/drawing/2014/main" id="{C774B9BC-4D1B-400F-A596-F96DA25A500F}"/>
              </a:ext>
            </a:extLst>
          </p:cNvPr>
          <p:cNvSpPr/>
          <p:nvPr/>
        </p:nvSpPr>
        <p:spPr>
          <a:xfrm>
            <a:off x="1661319" y="1566106"/>
            <a:ext cx="12954000" cy="1754326"/>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3</a:t>
            </a:r>
            <a:r>
              <a:rPr lang="en-US" sz="3600" b="1" dirty="0">
                <a:solidFill>
                  <a:srgbClr val="FF0000"/>
                </a:solidFill>
                <a:latin typeface="+mj-lt"/>
              </a:rPr>
              <a:t>.</a:t>
            </a:r>
            <a:r>
              <a:rPr lang="vi-VN" sz="3600" b="1" dirty="0">
                <a:solidFill>
                  <a:srgbClr val="FF0000"/>
                </a:solidFill>
                <a:latin typeface="+mj-lt"/>
              </a:rPr>
              <a:t>Mai và Mi cùng nhau làm chậu cây tái chế từ vỏ chai. Số chậu cây mà hai chị em hoàn thành trong mỗi ngày được ghi lại thành dãy số liệu như sau:</a:t>
            </a:r>
            <a:endParaRPr lang="en-US" sz="3600" b="1" dirty="0">
              <a:solidFill>
                <a:srgbClr val="FF0000"/>
              </a:solidFill>
              <a:latin typeface="+mj-lt"/>
            </a:endParaRPr>
          </a:p>
        </p:txBody>
      </p:sp>
      <p:sp>
        <p:nvSpPr>
          <p:cNvPr id="14" name="Rectangle 13">
            <a:extLst>
              <a:ext uri="{FF2B5EF4-FFF2-40B4-BE49-F238E27FC236}">
                <a16:creationId xmlns:a16="http://schemas.microsoft.com/office/drawing/2014/main" id="{F74B092B-B762-478E-87D4-A9A0BC5A74DA}"/>
              </a:ext>
            </a:extLst>
          </p:cNvPr>
          <p:cNvSpPr/>
          <p:nvPr/>
        </p:nvSpPr>
        <p:spPr>
          <a:xfrm>
            <a:off x="1737519" y="3388236"/>
            <a:ext cx="5378395"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2, 3, 5, 5, 5, 8, 8, 10, 12, 12.</a:t>
            </a:r>
          </a:p>
        </p:txBody>
      </p:sp>
      <p:sp>
        <p:nvSpPr>
          <p:cNvPr id="16" name="Rectangle 15">
            <a:extLst>
              <a:ext uri="{FF2B5EF4-FFF2-40B4-BE49-F238E27FC236}">
                <a16:creationId xmlns:a16="http://schemas.microsoft.com/office/drawing/2014/main" id="{52E980DF-F80E-4C56-AB99-180EE0F518DF}"/>
              </a:ext>
            </a:extLst>
          </p:cNvPr>
          <p:cNvSpPr/>
          <p:nvPr/>
        </p:nvSpPr>
        <p:spPr>
          <a:xfrm>
            <a:off x="1690079" y="4003198"/>
            <a:ext cx="13458640" cy="1754326"/>
          </a:xfrm>
          <a:prstGeom prst="rect">
            <a:avLst/>
          </a:prstGeom>
        </p:spPr>
        <p:txBody>
          <a:bodyPr wrap="square">
            <a:spAutoFit/>
          </a:bodyPr>
          <a:lstStyle/>
          <a:p>
            <a:pPr algn="just"/>
            <a:r>
              <a:rPr lang="vi-VN" sz="3600" dirty="0">
                <a:solidFill>
                  <a:srgbClr val="FF0000"/>
                </a:solidFill>
                <a:latin typeface="+mj-lt"/>
              </a:rPr>
              <a:t>Dựa vào dãy số liệu và trả lời câu hỏi.</a:t>
            </a:r>
          </a:p>
          <a:p>
            <a:pPr algn="just"/>
            <a:r>
              <a:rPr lang="vi-VN" sz="3600" dirty="0">
                <a:solidFill>
                  <a:srgbClr val="FF0000"/>
                </a:solidFill>
                <a:latin typeface="+mj-lt"/>
              </a:rPr>
              <a:t>a) Trong một ngày, Mai và Mi làm được nhiều nhất bao nhiêu chậu cây?</a:t>
            </a:r>
          </a:p>
          <a:p>
            <a:pPr algn="just"/>
            <a:r>
              <a:rPr lang="vi-VN" sz="3600" dirty="0">
                <a:solidFill>
                  <a:srgbClr val="FF0000"/>
                </a:solidFill>
                <a:latin typeface="+mj-lt"/>
              </a:rPr>
              <a:t>b) Trung bình mỗi ngày hai chị em làm được bao nhiêu chậu cây?</a:t>
            </a:r>
            <a:endParaRPr lang="vi-VN" sz="3600" b="0" i="0" dirty="0">
              <a:solidFill>
                <a:srgbClr val="FF0000"/>
              </a:solidFill>
              <a:effectLst/>
              <a:latin typeface="+mj-lt"/>
            </a:endParaRPr>
          </a:p>
        </p:txBody>
      </p:sp>
      <p:sp>
        <p:nvSpPr>
          <p:cNvPr id="17" name="Rectangle 16">
            <a:extLst>
              <a:ext uri="{FF2B5EF4-FFF2-40B4-BE49-F238E27FC236}">
                <a16:creationId xmlns:a16="http://schemas.microsoft.com/office/drawing/2014/main" id="{A82A113E-5D59-47FB-99C4-796F5EB40077}"/>
              </a:ext>
            </a:extLst>
          </p:cNvPr>
          <p:cNvSpPr/>
          <p:nvPr/>
        </p:nvSpPr>
        <p:spPr>
          <a:xfrm>
            <a:off x="1690490" y="5757524"/>
            <a:ext cx="12924829" cy="1754326"/>
          </a:xfrm>
          <a:prstGeom prst="rect">
            <a:avLst/>
          </a:prstGeom>
        </p:spPr>
        <p:txBody>
          <a:bodyPr wrap="square">
            <a:spAutoFit/>
          </a:bodyPr>
          <a:lstStyle/>
          <a:p>
            <a:pPr algn="just"/>
            <a:r>
              <a:rPr lang="vi-VN" sz="3600" dirty="0">
                <a:solidFill>
                  <a:srgbClr val="0000FF"/>
                </a:solidFill>
                <a:latin typeface="+mj-lt"/>
              </a:rPr>
              <a:t>a) Trong một ngày, Mai và Mi làm được nhiều nhất 12 chậu cây</a:t>
            </a:r>
          </a:p>
          <a:p>
            <a:pPr algn="just"/>
            <a:r>
              <a:rPr lang="vi-VN" sz="3600" dirty="0">
                <a:solidFill>
                  <a:srgbClr val="0000FF"/>
                </a:solidFill>
                <a:latin typeface="+mj-lt"/>
              </a:rPr>
              <a:t>b) Trung bình mỗi ngày hai chị em làm được 7 chậu cây</a:t>
            </a:r>
          </a:p>
          <a:p>
            <a:pPr algn="just"/>
            <a:r>
              <a:rPr lang="vi-VN" sz="3600" dirty="0">
                <a:solidFill>
                  <a:srgbClr val="0000FF"/>
                </a:solidFill>
                <a:latin typeface="+mj-lt"/>
              </a:rPr>
              <a:t>(2+3+ 5+5+ 5+8+8+10+12+12):10= 7 ngày</a:t>
            </a:r>
            <a:endParaRPr lang="vi-VN" sz="3600" b="0" i="0" dirty="0">
              <a:solidFill>
                <a:srgbClr val="0000FF"/>
              </a:solidFill>
              <a:effectLst/>
              <a:latin typeface="+mj-lt"/>
            </a:endParaRPr>
          </a:p>
        </p:txBody>
      </p:sp>
    </p:spTree>
    <p:extLst>
      <p:ext uri="{BB962C8B-B14F-4D97-AF65-F5344CB8AC3E}">
        <p14:creationId xmlns:p14="http://schemas.microsoft.com/office/powerpoint/2010/main" val="25923645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65480" y="64301"/>
            <a:ext cx="6490879" cy="920745"/>
            <a:chOff x="4586762" y="398606"/>
            <a:chExt cx="6381358" cy="748525"/>
          </a:xfrm>
        </p:grpSpPr>
        <p:grpSp>
          <p:nvGrpSpPr>
            <p:cNvPr id="3" name="Group 2"/>
            <p:cNvGrpSpPr/>
            <p:nvPr/>
          </p:nvGrpSpPr>
          <p:grpSpPr>
            <a:xfrm>
              <a:off x="4586762" y="398606"/>
              <a:ext cx="6381358" cy="748525"/>
              <a:chOff x="4586762" y="398606"/>
              <a:chExt cx="6381358" cy="748525"/>
            </a:xfrm>
          </p:grpSpPr>
          <p:sp>
            <p:nvSpPr>
              <p:cNvPr id="5" name="TextBox 4"/>
              <p:cNvSpPr txBox="1"/>
              <p:nvPr/>
            </p:nvSpPr>
            <p:spPr>
              <a:xfrm>
                <a:off x="4586762" y="398606"/>
                <a:ext cx="6381358" cy="412844"/>
              </a:xfrm>
              <a:prstGeom prst="rect">
                <a:avLst/>
              </a:prstGeom>
              <a:noFill/>
            </p:spPr>
            <p:txBody>
              <a:bodyPr wrap="none" rtlCol="0">
                <a:spAutoFit/>
              </a:bodyPr>
              <a:lstStyle/>
              <a:p>
                <a:r>
                  <a:rPr lang="en-US" sz="2700" b="1">
                    <a:solidFill>
                      <a:srgbClr val="0000CC"/>
                    </a:solidFill>
                    <a:latin typeface="Times New Roman" pitchFamily="18" charset="0"/>
                    <a:cs typeface="Times New Roman" pitchFamily="18" charset="0"/>
                  </a:rPr>
                  <a:t>Thứ</a:t>
                </a:r>
                <a:r>
                  <a:rPr lang="en-US" sz="2700">
                    <a:solidFill>
                      <a:srgbClr val="0000CC"/>
                    </a:solidFill>
                    <a:latin typeface="Times New Roman" pitchFamily="18" charset="0"/>
                    <a:cs typeface="Times New Roman" pitchFamily="18" charset="0"/>
                  </a:rPr>
                  <a:t>…….</a:t>
                </a:r>
                <a:r>
                  <a:rPr lang="en-US" sz="2700" b="1">
                    <a:solidFill>
                      <a:srgbClr val="0000CC"/>
                    </a:solidFill>
                    <a:latin typeface="Times New Roman" pitchFamily="18" charset="0"/>
                    <a:cs typeface="Times New Roman" pitchFamily="18" charset="0"/>
                  </a:rPr>
                  <a:t>ngày</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tháng</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năm 2023</a:t>
                </a:r>
              </a:p>
            </p:txBody>
          </p:sp>
          <p:sp>
            <p:nvSpPr>
              <p:cNvPr id="6" name="TextBox 5"/>
              <p:cNvSpPr txBox="1"/>
              <p:nvPr/>
            </p:nvSpPr>
            <p:spPr>
              <a:xfrm>
                <a:off x="7216806" y="734287"/>
                <a:ext cx="1158768" cy="412844"/>
              </a:xfrm>
              <a:prstGeom prst="rect">
                <a:avLst/>
              </a:prstGeom>
              <a:noFill/>
            </p:spPr>
            <p:txBody>
              <a:bodyPr wrap="none" rtlCol="0">
                <a:spAutoFit/>
              </a:bodyPr>
              <a:lstStyle/>
              <a:p>
                <a:r>
                  <a:rPr lang="en-US" sz="27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351747" y="1078444"/>
              <a:ext cx="96250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Rectangle 6"/>
          <p:cNvSpPr/>
          <p:nvPr/>
        </p:nvSpPr>
        <p:spPr>
          <a:xfrm>
            <a:off x="5300209" y="943309"/>
            <a:ext cx="5254457" cy="554993"/>
          </a:xfrm>
          <a:prstGeom prst="rect">
            <a:avLst/>
          </a:prstGeom>
          <a:noFill/>
        </p:spPr>
        <p:txBody>
          <a:bodyPr wrap="none" lIns="92427" tIns="46213" rIns="92427" bIns="46213">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2431"/>
              </a:spcBef>
              <a:defRPr/>
            </a:pPr>
            <a:r>
              <a:rPr lang="en-US" sz="3000" b="1" dirty="0" err="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Bài</a:t>
            </a:r>
            <a:r>
              <a:rPr lang="en-US" sz="30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52:  </a:t>
            </a:r>
            <a:r>
              <a:rPr lang="en-US" sz="3000" b="1"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 TẬP CHUNG</a:t>
            </a:r>
            <a:endPar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547AA0ED-FA4E-413A-B225-CA5AA1B4230D}"/>
              </a:ext>
            </a:extLst>
          </p:cNvPr>
          <p:cNvSpPr/>
          <p:nvPr/>
        </p:nvSpPr>
        <p:spPr>
          <a:xfrm>
            <a:off x="1737519" y="5283843"/>
            <a:ext cx="13335000" cy="1754326"/>
          </a:xfrm>
          <a:prstGeom prst="rect">
            <a:avLst/>
          </a:prstGeom>
        </p:spPr>
        <p:txBody>
          <a:bodyPr wrap="square">
            <a:spAutoFit/>
          </a:bodyPr>
          <a:lstStyle/>
          <a:p>
            <a:pPr algn="just"/>
            <a:r>
              <a:rPr lang="vi-VN" sz="3600" dirty="0">
                <a:solidFill>
                  <a:srgbClr val="FF0000"/>
                </a:solidFill>
                <a:latin typeface="+mj-lt"/>
              </a:rPr>
              <a:t>b) Chọn 1 hộp bất kì trong số 4 hộp, quan sát đồ vật trong hộp, ghi lại kết quả vào bảng kiểm đếm (theo mẫu). Sau đó, đóng hộp lại và đảo vị trí các hộp đó. Thực hiện 10 lần như vậy</a:t>
            </a:r>
            <a:r>
              <a:rPr lang="en-US" sz="3600" dirty="0">
                <a:solidFill>
                  <a:srgbClr val="FF0000"/>
                </a:solidFill>
                <a:latin typeface="+mj-lt"/>
              </a:rPr>
              <a:t>.</a:t>
            </a:r>
            <a:endParaRPr lang="vi-VN" sz="3600" b="0" i="0" dirty="0">
              <a:solidFill>
                <a:srgbClr val="FF0000"/>
              </a:solidFill>
              <a:effectLst/>
              <a:latin typeface="+mj-lt"/>
            </a:endParaRPr>
          </a:p>
        </p:txBody>
      </p:sp>
      <p:sp>
        <p:nvSpPr>
          <p:cNvPr id="9" name="Rectangle 8">
            <a:extLst>
              <a:ext uri="{FF2B5EF4-FFF2-40B4-BE49-F238E27FC236}">
                <a16:creationId xmlns:a16="http://schemas.microsoft.com/office/drawing/2014/main" id="{FFCC5FF7-F4D4-4A78-948E-CDA7EBC29FB3}"/>
              </a:ext>
            </a:extLst>
          </p:cNvPr>
          <p:cNvSpPr/>
          <p:nvPr/>
        </p:nvSpPr>
        <p:spPr>
          <a:xfrm>
            <a:off x="1661319" y="1720894"/>
            <a:ext cx="13487400"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4.</a:t>
            </a:r>
            <a:r>
              <a:rPr lang="vi-VN" sz="3600" b="1" dirty="0">
                <a:solidFill>
                  <a:srgbClr val="FF0000"/>
                </a:solidFill>
                <a:latin typeface="Times New Roman" panose="02020603050405020304" pitchFamily="18" charset="0"/>
                <a:cs typeface="Times New Roman" panose="02020603050405020304" pitchFamily="18" charset="0"/>
              </a:rPr>
              <a:t>Việt có 4 chiếc hộp. Trong đó có 1 hộp đựng kẹo và 3 hộp đựng tẩy bút chì.</a:t>
            </a:r>
          </a:p>
        </p:txBody>
      </p:sp>
      <p:sp>
        <p:nvSpPr>
          <p:cNvPr id="10" name="Rectangle 9">
            <a:extLst>
              <a:ext uri="{FF2B5EF4-FFF2-40B4-BE49-F238E27FC236}">
                <a16:creationId xmlns:a16="http://schemas.microsoft.com/office/drawing/2014/main" id="{768A0376-457A-4F48-9D8F-2C8D6A35BEF6}"/>
              </a:ext>
            </a:extLst>
          </p:cNvPr>
          <p:cNvSpPr/>
          <p:nvPr/>
        </p:nvSpPr>
        <p:spPr>
          <a:xfrm>
            <a:off x="1813719" y="3031284"/>
            <a:ext cx="13335000" cy="1200329"/>
          </a:xfrm>
          <a:prstGeom prst="rect">
            <a:avLst/>
          </a:prstGeom>
        </p:spPr>
        <p:txBody>
          <a:bodyPr wrap="square">
            <a:spAutoFit/>
          </a:bodyPr>
          <a:lstStyle/>
          <a:p>
            <a:pPr algn="just"/>
            <a:r>
              <a:rPr lang="vi-VN" sz="3600" dirty="0">
                <a:solidFill>
                  <a:srgbClr val="FF0000"/>
                </a:solidFill>
                <a:latin typeface="+mj-lt"/>
              </a:rPr>
              <a:t>a) Chọn 1 trong 4 hộp đó, mở hộp và quan sát đồ vật bên trong hộp. Nêu các sự kiện có thể xảy ra.</a:t>
            </a:r>
          </a:p>
        </p:txBody>
      </p:sp>
      <p:sp>
        <p:nvSpPr>
          <p:cNvPr id="11" name="Rectangle 10">
            <a:extLst>
              <a:ext uri="{FF2B5EF4-FFF2-40B4-BE49-F238E27FC236}">
                <a16:creationId xmlns:a16="http://schemas.microsoft.com/office/drawing/2014/main" id="{BD8AE4EF-8B84-4B3E-B6BF-F71935D82117}"/>
              </a:ext>
            </a:extLst>
          </p:cNvPr>
          <p:cNvSpPr/>
          <p:nvPr/>
        </p:nvSpPr>
        <p:spPr>
          <a:xfrm>
            <a:off x="1767323" y="4434562"/>
            <a:ext cx="13182600" cy="646331"/>
          </a:xfrm>
          <a:prstGeom prst="rect">
            <a:avLst/>
          </a:prstGeom>
        </p:spPr>
        <p:txBody>
          <a:bodyPr wrap="square">
            <a:spAutoFit/>
          </a:bodyPr>
          <a:lstStyle/>
          <a:p>
            <a:pPr algn="just"/>
            <a:r>
              <a:rPr lang="vi-VN" sz="3600" dirty="0">
                <a:solidFill>
                  <a:srgbClr val="0000FF"/>
                </a:solidFill>
                <a:latin typeface="+mj-lt"/>
              </a:rPr>
              <a:t>a) Xác xuất sẽ lấy được hộp không vì số lượng hộp không nhiều nhất</a:t>
            </a:r>
            <a:endParaRPr lang="en-US" sz="3600" dirty="0">
              <a:solidFill>
                <a:srgbClr val="0000FF"/>
              </a:solidFill>
              <a:latin typeface="+mj-lt"/>
            </a:endParaRPr>
          </a:p>
        </p:txBody>
      </p:sp>
      <p:sp>
        <p:nvSpPr>
          <p:cNvPr id="12" name="Rectangle 11">
            <a:extLst>
              <a:ext uri="{FF2B5EF4-FFF2-40B4-BE49-F238E27FC236}">
                <a16:creationId xmlns:a16="http://schemas.microsoft.com/office/drawing/2014/main" id="{7C890D96-5F80-4C77-B5F0-BB66A84A5CDB}"/>
              </a:ext>
            </a:extLst>
          </p:cNvPr>
          <p:cNvSpPr/>
          <p:nvPr/>
        </p:nvSpPr>
        <p:spPr>
          <a:xfrm>
            <a:off x="1750154" y="7027784"/>
            <a:ext cx="13322365" cy="1200329"/>
          </a:xfrm>
          <a:prstGeom prst="rect">
            <a:avLst/>
          </a:prstGeom>
        </p:spPr>
        <p:txBody>
          <a:bodyPr wrap="square">
            <a:spAutoFit/>
          </a:bodyPr>
          <a:lstStyle/>
          <a:p>
            <a:pPr algn="just"/>
            <a:r>
              <a:rPr lang="vi-VN" sz="3600" dirty="0">
                <a:solidFill>
                  <a:srgbClr val="0000FF"/>
                </a:solidFill>
                <a:latin typeface="+mj-lt"/>
              </a:rPr>
              <a:t>Chọn 1 hộp bất kì trong số 4 hộp, quan sát đồ vật trong hộp, ghi lại kết quả vào bảng kiểm đếm (theo mẫu). Thực hiện 10 lần như vậy</a:t>
            </a:r>
            <a:endParaRPr lang="en-US" sz="3600" dirty="0">
              <a:solidFill>
                <a:srgbClr val="0000FF"/>
              </a:solidFill>
              <a:latin typeface="+mj-lt"/>
            </a:endParaRPr>
          </a:p>
        </p:txBody>
      </p:sp>
    </p:spTree>
    <p:extLst>
      <p:ext uri="{BB962C8B-B14F-4D97-AF65-F5344CB8AC3E}">
        <p14:creationId xmlns:p14="http://schemas.microsoft.com/office/powerpoint/2010/main" val="12553876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65480" y="64301"/>
            <a:ext cx="6490879" cy="920745"/>
            <a:chOff x="4586762" y="398606"/>
            <a:chExt cx="6381358" cy="748525"/>
          </a:xfrm>
        </p:grpSpPr>
        <p:grpSp>
          <p:nvGrpSpPr>
            <p:cNvPr id="3" name="Group 2"/>
            <p:cNvGrpSpPr/>
            <p:nvPr/>
          </p:nvGrpSpPr>
          <p:grpSpPr>
            <a:xfrm>
              <a:off x="4586762" y="398606"/>
              <a:ext cx="6381358" cy="748525"/>
              <a:chOff x="4586762" y="398606"/>
              <a:chExt cx="6381358" cy="748525"/>
            </a:xfrm>
          </p:grpSpPr>
          <p:sp>
            <p:nvSpPr>
              <p:cNvPr id="5" name="TextBox 4"/>
              <p:cNvSpPr txBox="1"/>
              <p:nvPr/>
            </p:nvSpPr>
            <p:spPr>
              <a:xfrm>
                <a:off x="4586762" y="398606"/>
                <a:ext cx="6381358" cy="412844"/>
              </a:xfrm>
              <a:prstGeom prst="rect">
                <a:avLst/>
              </a:prstGeom>
              <a:noFill/>
            </p:spPr>
            <p:txBody>
              <a:bodyPr wrap="none" rtlCol="0">
                <a:spAutoFit/>
              </a:bodyPr>
              <a:lstStyle/>
              <a:p>
                <a:r>
                  <a:rPr lang="en-US" sz="2700" b="1">
                    <a:solidFill>
                      <a:srgbClr val="0000CC"/>
                    </a:solidFill>
                    <a:latin typeface="Times New Roman" pitchFamily="18" charset="0"/>
                    <a:cs typeface="Times New Roman" pitchFamily="18" charset="0"/>
                  </a:rPr>
                  <a:t>Thứ</a:t>
                </a:r>
                <a:r>
                  <a:rPr lang="en-US" sz="2700">
                    <a:solidFill>
                      <a:srgbClr val="0000CC"/>
                    </a:solidFill>
                    <a:latin typeface="Times New Roman" pitchFamily="18" charset="0"/>
                    <a:cs typeface="Times New Roman" pitchFamily="18" charset="0"/>
                  </a:rPr>
                  <a:t>…….</a:t>
                </a:r>
                <a:r>
                  <a:rPr lang="en-US" sz="2700" b="1">
                    <a:solidFill>
                      <a:srgbClr val="0000CC"/>
                    </a:solidFill>
                    <a:latin typeface="Times New Roman" pitchFamily="18" charset="0"/>
                    <a:cs typeface="Times New Roman" pitchFamily="18" charset="0"/>
                  </a:rPr>
                  <a:t>ngày</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tháng</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năm 2023</a:t>
                </a:r>
              </a:p>
            </p:txBody>
          </p:sp>
          <p:sp>
            <p:nvSpPr>
              <p:cNvPr id="6" name="TextBox 5"/>
              <p:cNvSpPr txBox="1"/>
              <p:nvPr/>
            </p:nvSpPr>
            <p:spPr>
              <a:xfrm>
                <a:off x="7216806" y="734287"/>
                <a:ext cx="1158768" cy="412844"/>
              </a:xfrm>
              <a:prstGeom prst="rect">
                <a:avLst/>
              </a:prstGeom>
              <a:noFill/>
            </p:spPr>
            <p:txBody>
              <a:bodyPr wrap="none" rtlCol="0">
                <a:spAutoFit/>
              </a:bodyPr>
              <a:lstStyle/>
              <a:p>
                <a:r>
                  <a:rPr lang="en-US" sz="27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351747" y="1078444"/>
              <a:ext cx="96250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Rectangle 6"/>
          <p:cNvSpPr/>
          <p:nvPr/>
        </p:nvSpPr>
        <p:spPr>
          <a:xfrm>
            <a:off x="5300209" y="943309"/>
            <a:ext cx="5254457" cy="554993"/>
          </a:xfrm>
          <a:prstGeom prst="rect">
            <a:avLst/>
          </a:prstGeom>
          <a:noFill/>
        </p:spPr>
        <p:txBody>
          <a:bodyPr wrap="none" lIns="92427" tIns="46213" rIns="92427" bIns="46213">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2431"/>
              </a:spcBef>
              <a:defRPr/>
            </a:pPr>
            <a:r>
              <a:rPr lang="en-US" sz="3000" b="1" dirty="0" err="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Bài</a:t>
            </a:r>
            <a:r>
              <a:rPr lang="en-US" sz="30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52:  </a:t>
            </a:r>
            <a:r>
              <a:rPr lang="en-US" sz="3000" b="1"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 TẬP CHUNG</a:t>
            </a:r>
            <a:endPar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FFCC5FF7-F4D4-4A78-948E-CDA7EBC29FB3}"/>
              </a:ext>
            </a:extLst>
          </p:cNvPr>
          <p:cNvSpPr/>
          <p:nvPr/>
        </p:nvSpPr>
        <p:spPr>
          <a:xfrm>
            <a:off x="1661319" y="1720894"/>
            <a:ext cx="13487400"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4.</a:t>
            </a:r>
            <a:r>
              <a:rPr lang="vi-VN" sz="3600" b="1" dirty="0">
                <a:solidFill>
                  <a:srgbClr val="FF0000"/>
                </a:solidFill>
                <a:latin typeface="Times New Roman" panose="02020603050405020304" pitchFamily="18" charset="0"/>
                <a:cs typeface="Times New Roman" panose="02020603050405020304" pitchFamily="18" charset="0"/>
              </a:rPr>
              <a:t>Việt có 4 chiếc hộp. Trong đó có 1 hộp đựng kẹo và 3 hộp đựng tẩy bút chì.</a:t>
            </a:r>
          </a:p>
        </p:txBody>
      </p:sp>
      <p:pic>
        <p:nvPicPr>
          <p:cNvPr id="2050" name="Picture 2" descr="Giải bài tập 4 trang 48 sgk Toán 4 tập 2 Kết nối">
            <a:extLst>
              <a:ext uri="{FF2B5EF4-FFF2-40B4-BE49-F238E27FC236}">
                <a16:creationId xmlns:a16="http://schemas.microsoft.com/office/drawing/2014/main" id="{9B91732B-726B-428B-AE78-94F7B2FA2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319" y="3079385"/>
            <a:ext cx="13172735" cy="19812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18DB041-7C08-4690-9D24-20E0D2D3D8FD}"/>
              </a:ext>
            </a:extLst>
          </p:cNvPr>
          <p:cNvSpPr/>
          <p:nvPr/>
        </p:nvSpPr>
        <p:spPr>
          <a:xfrm>
            <a:off x="1613246" y="5218747"/>
            <a:ext cx="13171115" cy="1200329"/>
          </a:xfrm>
          <a:prstGeom prst="rect">
            <a:avLst/>
          </a:prstGeom>
        </p:spPr>
        <p:txBody>
          <a:bodyPr wrap="square">
            <a:spAutoFit/>
          </a:bodyPr>
          <a:lstStyle/>
          <a:p>
            <a:pPr algn="just"/>
            <a:r>
              <a:rPr lang="en-US" sz="3600" dirty="0">
                <a:solidFill>
                  <a:srgbClr val="FF0000"/>
                </a:solidFill>
                <a:latin typeface="Times New Roman" panose="02020603050405020304" pitchFamily="18" charset="0"/>
                <a:cs typeface="Times New Roman" panose="02020603050405020304" pitchFamily="18" charset="0"/>
              </a:rPr>
              <a:t>c) </a:t>
            </a:r>
            <a:r>
              <a:rPr lang="en-US" sz="3600" dirty="0" err="1">
                <a:solidFill>
                  <a:srgbClr val="FF0000"/>
                </a:solidFill>
                <a:latin typeface="Times New Roman" panose="02020603050405020304" pitchFamily="18" charset="0"/>
                <a:cs typeface="Times New Roman" panose="02020603050405020304" pitchFamily="18" charset="0"/>
              </a:rPr>
              <a:t>Dựa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kiểm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đếm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hãy</a:t>
            </a:r>
            <a:r>
              <a:rPr lang="en-US" sz="3600" dirty="0">
                <a:solidFill>
                  <a:srgbClr val="FF0000"/>
                </a:solidFill>
                <a:latin typeface="Times New Roman" panose="02020603050405020304" pitchFamily="18" charset="0"/>
                <a:cs typeface="Times New Roman" panose="02020603050405020304" pitchFamily="18" charset="0"/>
              </a:rPr>
              <a:t> so </a:t>
            </a:r>
            <a:r>
              <a:rPr lang="en-US" sz="3600" dirty="0" err="1">
                <a:solidFill>
                  <a:srgbClr val="FF0000"/>
                </a:solidFill>
                <a:latin typeface="Times New Roman" panose="02020603050405020304" pitchFamily="18" charset="0"/>
                <a:cs typeface="Times New Roman" panose="02020603050405020304" pitchFamily="18" charset="0"/>
              </a:rPr>
              <a:t>sánh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lần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xuất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hiện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hai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sự</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kiện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đó</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48E40ABB-24A0-4A76-A030-ACDCEACF66E4}"/>
              </a:ext>
            </a:extLst>
          </p:cNvPr>
          <p:cNvSpPr/>
          <p:nvPr/>
        </p:nvSpPr>
        <p:spPr>
          <a:xfrm>
            <a:off x="1696342" y="6583501"/>
            <a:ext cx="12995177" cy="1200329"/>
          </a:xfrm>
          <a:prstGeom prst="rect">
            <a:avLst/>
          </a:prstGeom>
        </p:spPr>
        <p:txBody>
          <a:bodyPr wrap="square">
            <a:spAutoFit/>
          </a:bodyPr>
          <a:lstStyle/>
          <a:p>
            <a:pPr algn="just"/>
            <a:r>
              <a:rPr lang="en-US" sz="3600" dirty="0" err="1">
                <a:solidFill>
                  <a:srgbClr val="0000FF"/>
                </a:solidFill>
                <a:latin typeface="Times New Roman" panose="02020603050405020304" pitchFamily="18" charset="0"/>
                <a:cs typeface="Times New Roman" panose="02020603050405020304" pitchFamily="18" charset="0"/>
              </a:rPr>
              <a:t>Dựa</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vào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kết</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quả</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kiểm</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đếm</a:t>
            </a:r>
            <a:r>
              <a:rPr lang="en-US" sz="3600" dirty="0">
                <a:solidFill>
                  <a:srgbClr val="0000FF"/>
                </a:solidFill>
                <a:latin typeface="Times New Roman" panose="02020603050405020304" pitchFamily="18" charset="0"/>
                <a:cs typeface="Times New Roman" panose="02020603050405020304" pitchFamily="18" charset="0"/>
              </a:rPr>
              <a:t>,  so </a:t>
            </a:r>
            <a:r>
              <a:rPr lang="en-US" sz="3600" dirty="0" err="1">
                <a:solidFill>
                  <a:srgbClr val="0000FF"/>
                </a:solidFill>
                <a:latin typeface="Times New Roman" panose="02020603050405020304" pitchFamily="18" charset="0"/>
                <a:cs typeface="Times New Roman" panose="02020603050405020304" pitchFamily="18" charset="0"/>
              </a:rPr>
              <a:t>sánh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số</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lần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xuất</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hiện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của</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hai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sự</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kiện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đó</a:t>
            </a:r>
            <a:r>
              <a:rPr lang="en-US" sz="36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260553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15392952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p:val>
                                            <p:fltVal val="0"/>
                                          </p:val>
                                        </p:tav>
                                        <p:tav tm="100000">
                                          <p:val>
                                            <p:strVal val="#ppt_w"/>
                                          </p:val>
                                        </p:tav>
                                      </p:tavLst>
                                    </p:anim>
                                    <p:anim calcmode="lin" valueType="num">
                                      <p:cBhvr>
                                        <p:cTn id="8" dur="5000" fill="hold"/>
                                        <p:tgtEl>
                                          <p:spTgt spid="9"/>
                                        </p:tgtEl>
                                        <p:attrNameLst>
                                          <p:attrName>ppt_h</p:attrName>
                                        </p:attrNameLst>
                                      </p:cBhvr>
                                      <p:tavLst>
                                        <p:tav tm="0">
                                          <p:val>
                                            <p:fltVal val="0"/>
                                          </p:val>
                                        </p:tav>
                                        <p:tav tm="100000">
                                          <p:val>
                                            <p:strVal val="#ppt_h"/>
                                          </p:val>
                                        </p:tav>
                                      </p:tavLst>
                                    </p:anim>
                                    <p:animEffect transition="in" filter="fade">
                                      <p:cBhvr>
                                        <p:cTn id="9"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Words>787</Words>
  <Application>Microsoft Office PowerPoint</Application>
  <PresentationFormat>Custom</PresentationFormat>
  <Paragraphs>66</Paragraphs>
  <Slides>9</Slides>
  <Notes>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Pham Dung</cp:lastModifiedBy>
  <cp:revision>180</cp:revision>
  <dcterms:created xsi:type="dcterms:W3CDTF">2023-03-12T09:05:59Z</dcterms:created>
  <dcterms:modified xsi:type="dcterms:W3CDTF">2025-04-02T14:58:10Z</dcterms:modified>
</cp:coreProperties>
</file>