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71" r:id="rId3"/>
    <p:sldId id="268" r:id="rId4"/>
    <p:sldId id="267" r:id="rId5"/>
    <p:sldId id="269" r:id="rId6"/>
    <p:sldId id="270" r:id="rId7"/>
    <p:sldId id="260" r:id="rId8"/>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061" autoAdjust="0"/>
  </p:normalViewPr>
  <p:slideViewPr>
    <p:cSldViewPr>
      <p:cViewPr varScale="1">
        <p:scale>
          <a:sx n="59" d="100"/>
          <a:sy n="59" d="100"/>
        </p:scale>
        <p:origin x="835" y="67"/>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382EB5-FAE3-41F0-B5CD-C7C886B6167A}" type="datetimeFigureOut">
              <a:rPr lang="en-US" smtClean="0"/>
              <a:t>4/2/2025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248E19-2A20-4731-8C78-9FEC8FD4197A}" type="slidenum">
              <a:rPr lang="en-US" smtClean="0"/>
              <a:t>‹#›</a:t>
            </a:fld>
            <a:endParaRPr lang="en-US"/>
          </a:p>
        </p:txBody>
      </p:sp>
    </p:spTree>
    <p:extLst>
      <p:ext uri="{BB962C8B-B14F-4D97-AF65-F5344CB8AC3E}">
        <p14:creationId xmlns:p14="http://schemas.microsoft.com/office/powerpoint/2010/main" val="3586466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48E19-2A20-4731-8C78-9FEC8FD4197A}" type="slidenum">
              <a:rPr lang="en-US" smtClean="0"/>
              <a:t>2</a:t>
            </a:fld>
            <a:endParaRPr lang="en-US"/>
          </a:p>
        </p:txBody>
      </p:sp>
    </p:spTree>
    <p:extLst>
      <p:ext uri="{BB962C8B-B14F-4D97-AF65-F5344CB8AC3E}">
        <p14:creationId xmlns:p14="http://schemas.microsoft.com/office/powerpoint/2010/main" val="3344325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48E19-2A20-4731-8C78-9FEC8FD4197A}" type="slidenum">
              <a:rPr lang="en-US" smtClean="0"/>
              <a:t>3</a:t>
            </a:fld>
            <a:endParaRPr lang="en-US"/>
          </a:p>
        </p:txBody>
      </p:sp>
    </p:spTree>
    <p:extLst>
      <p:ext uri="{BB962C8B-B14F-4D97-AF65-F5344CB8AC3E}">
        <p14:creationId xmlns:p14="http://schemas.microsoft.com/office/powerpoint/2010/main" val="1320978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48E19-2A20-4731-8C78-9FEC8FD4197A}" type="slidenum">
              <a:rPr lang="en-US" smtClean="0"/>
              <a:t>4</a:t>
            </a:fld>
            <a:endParaRPr lang="en-US"/>
          </a:p>
        </p:txBody>
      </p:sp>
    </p:spTree>
    <p:extLst>
      <p:ext uri="{BB962C8B-B14F-4D97-AF65-F5344CB8AC3E}">
        <p14:creationId xmlns:p14="http://schemas.microsoft.com/office/powerpoint/2010/main" val="4045032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48E19-2A20-4731-8C78-9FEC8FD4197A}" type="slidenum">
              <a:rPr lang="en-US" smtClean="0"/>
              <a:t>5</a:t>
            </a:fld>
            <a:endParaRPr lang="en-US"/>
          </a:p>
        </p:txBody>
      </p:sp>
    </p:spTree>
    <p:extLst>
      <p:ext uri="{BB962C8B-B14F-4D97-AF65-F5344CB8AC3E}">
        <p14:creationId xmlns:p14="http://schemas.microsoft.com/office/powerpoint/2010/main" val="2584989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248E19-2A20-4731-8C78-9FEC8FD4197A}" type="slidenum">
              <a:rPr lang="en-US" smtClean="0"/>
              <a:t>6</a:t>
            </a:fld>
            <a:endParaRPr lang="en-US"/>
          </a:p>
        </p:txBody>
      </p:sp>
    </p:spTree>
    <p:extLst>
      <p:ext uri="{BB962C8B-B14F-4D97-AF65-F5344CB8AC3E}">
        <p14:creationId xmlns:p14="http://schemas.microsoft.com/office/powerpoint/2010/main" val="1270045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8AF170-4D71-4C5F-9ACA-B2E7201C87F2}"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1149300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8AF170-4D71-4C5F-9ACA-B2E7201C87F2}"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861124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8AF170-4D71-4C5F-9ACA-B2E7201C87F2}"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1013779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8AF170-4D71-4C5F-9ACA-B2E7201C87F2}"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3537365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8AF170-4D71-4C5F-9ACA-B2E7201C87F2}"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83521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8AF170-4D71-4C5F-9ACA-B2E7201C87F2}"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3554141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8AF170-4D71-4C5F-9ACA-B2E7201C87F2}" type="datetimeFigureOut">
              <a:rPr lang="en-US" smtClean="0"/>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2130704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8AF170-4D71-4C5F-9ACA-B2E7201C87F2}" type="datetimeFigureOut">
              <a:rPr lang="en-US" smtClean="0"/>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1256102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AF170-4D71-4C5F-9ACA-B2E7201C87F2}" type="datetimeFigureOut">
              <a:rPr lang="en-US" smtClean="0"/>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2286136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08AF170-4D71-4C5F-9ACA-B2E7201C87F2}"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1366068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08AF170-4D71-4C5F-9ACA-B2E7201C87F2}"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C6805-A47B-4B35-A708-86C3E0204DBA}" type="slidenum">
              <a:rPr lang="en-US" smtClean="0"/>
              <a:t>‹#›</a:t>
            </a:fld>
            <a:endParaRPr lang="en-US"/>
          </a:p>
        </p:txBody>
      </p:sp>
    </p:spTree>
    <p:extLst>
      <p:ext uri="{BB962C8B-B14F-4D97-AF65-F5344CB8AC3E}">
        <p14:creationId xmlns:p14="http://schemas.microsoft.com/office/powerpoint/2010/main" val="100329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08AF170-4D71-4C5F-9ACA-B2E7201C87F2}" type="datetimeFigureOut">
              <a:rPr lang="en-US" smtClean="0"/>
              <a:t>4/2/2025</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6CEC6805-A47B-4B35-A708-86C3E0204DBA}" type="slidenum">
              <a:rPr lang="en-US" smtClean="0"/>
              <a:t>‹#›</a:t>
            </a:fld>
            <a:endParaRPr lang="en-US"/>
          </a:p>
        </p:txBody>
      </p:sp>
    </p:spTree>
    <p:extLst>
      <p:ext uri="{BB962C8B-B14F-4D97-AF65-F5344CB8AC3E}">
        <p14:creationId xmlns:p14="http://schemas.microsoft.com/office/powerpoint/2010/main" val="1183353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5.png"/><Relationship Id="rId7" Type="http://schemas.openxmlformats.org/officeDocument/2006/relationships/oleObject" Target="../embeddings/oleObject2.bin"/><Relationship Id="rId12"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wmf"/><Relationship Id="rId11" Type="http://schemas.openxmlformats.org/officeDocument/2006/relationships/image" Target="../media/image10.png"/><Relationship Id="rId5" Type="http://schemas.openxmlformats.org/officeDocument/2006/relationships/oleObject" Target="../embeddings/oleObject1.bin"/><Relationship Id="rId10" Type="http://schemas.openxmlformats.org/officeDocument/2006/relationships/image" Target="../media/image9.wmf"/><Relationship Id="rId4" Type="http://schemas.openxmlformats.org/officeDocument/2006/relationships/image" Target="../media/image6.png"/><Relationship Id="rId9"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6.wmf"/><Relationship Id="rId18" Type="http://schemas.openxmlformats.org/officeDocument/2006/relationships/oleObject" Target="../embeddings/oleObject10.bin"/><Relationship Id="rId3" Type="http://schemas.openxmlformats.org/officeDocument/2006/relationships/image" Target="../media/image5.png"/><Relationship Id="rId7" Type="http://schemas.openxmlformats.org/officeDocument/2006/relationships/image" Target="../media/image12.wmf"/><Relationship Id="rId12" Type="http://schemas.openxmlformats.org/officeDocument/2006/relationships/oleObject" Target="../embeddings/oleObject7.bin"/><Relationship Id="rId17" Type="http://schemas.openxmlformats.org/officeDocument/2006/relationships/image" Target="../media/image18.wmf"/><Relationship Id="rId2" Type="http://schemas.openxmlformats.org/officeDocument/2006/relationships/notesSlide" Target="../notesSlides/notesSlide2.xml"/><Relationship Id="rId16" Type="http://schemas.openxmlformats.org/officeDocument/2006/relationships/oleObject" Target="../embeddings/oleObject9.bin"/><Relationship Id="rId1" Type="http://schemas.openxmlformats.org/officeDocument/2006/relationships/slideLayout" Target="../slideLayouts/slideLayout1.xml"/><Relationship Id="rId6" Type="http://schemas.openxmlformats.org/officeDocument/2006/relationships/oleObject" Target="../embeddings/oleObject5.bin"/><Relationship Id="rId11" Type="http://schemas.openxmlformats.org/officeDocument/2006/relationships/image" Target="../media/image15.png"/><Relationship Id="rId5" Type="http://schemas.openxmlformats.org/officeDocument/2006/relationships/image" Target="../media/image11.wmf"/><Relationship Id="rId15" Type="http://schemas.openxmlformats.org/officeDocument/2006/relationships/image" Target="../media/image17.wmf"/><Relationship Id="rId10" Type="http://schemas.openxmlformats.org/officeDocument/2006/relationships/image" Target="../media/image14.png"/><Relationship Id="rId19" Type="http://schemas.openxmlformats.org/officeDocument/2006/relationships/image" Target="../media/image19.wmf"/><Relationship Id="rId4" Type="http://schemas.openxmlformats.org/officeDocument/2006/relationships/oleObject" Target="../embeddings/oleObject4.bin"/><Relationship Id="rId9" Type="http://schemas.openxmlformats.org/officeDocument/2006/relationships/image" Target="../media/image13.wmf"/><Relationship Id="rId14" Type="http://schemas.openxmlformats.org/officeDocument/2006/relationships/oleObject" Target="../embeddings/oleObject8.bin"/></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3.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0.png"/><Relationship Id="rId9" Type="http://schemas.openxmlformats.org/officeDocument/2006/relationships/image" Target="../media/image26.png"/><Relationship Id="rId1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20.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21.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3054848" y="904701"/>
            <a:ext cx="10037260" cy="51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5240" tIns="72620" rIns="145240" bIns="72620">
            <a:prstTxWarp prst="textArchUp">
              <a:avLst/>
            </a:prstTxWarp>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800" b="1" dirty="0">
                <a:solidFill>
                  <a:srgbClr val="FF0066"/>
                </a:solidFill>
                <a:latin typeface="Times New Roman" pitchFamily="18" charset="0"/>
              </a:rPr>
              <a:t>TRƯỜNG TIỂU </a:t>
            </a:r>
            <a:r>
              <a:rPr lang="en-US" altLang="en-US" sz="2800" b="1">
                <a:solidFill>
                  <a:srgbClr val="FF0066"/>
                </a:solidFill>
                <a:latin typeface="Times New Roman" pitchFamily="18" charset="0"/>
              </a:rPr>
              <a:t>HỌC ……</a:t>
            </a:r>
            <a:endParaRPr lang="en-US" altLang="en-US" sz="2800" b="1" dirty="0">
              <a:solidFill>
                <a:srgbClr val="FF0066"/>
              </a:solidFill>
              <a:latin typeface="Times New Roman" pitchFamily="18" charset="0"/>
            </a:endParaRPr>
          </a:p>
        </p:txBody>
      </p:sp>
      <p:sp>
        <p:nvSpPr>
          <p:cNvPr id="12" name="Text Box 14"/>
          <p:cNvSpPr txBox="1">
            <a:spLocks noChangeArrowheads="1"/>
          </p:cNvSpPr>
          <p:nvPr/>
        </p:nvSpPr>
        <p:spPr bwMode="auto">
          <a:xfrm>
            <a:off x="1520556" y="4826084"/>
            <a:ext cx="13944600" cy="1685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5240" tIns="72620" rIns="145240" bIns="7262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2431"/>
              </a:spcBef>
              <a:defRPr/>
            </a:pPr>
            <a:r>
              <a:rPr lang="en-US" sz="4000" b="1">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MÔN TOÁN LỚP 4</a:t>
            </a:r>
          </a:p>
          <a:p>
            <a:pPr algn="ctr" eaLnBrk="1" hangingPunct="1">
              <a:spcBef>
                <a:spcPts val="2431"/>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54: PHÂN SỐ VÀ PHÉP CHIA PHÂN SỐ</a:t>
            </a:r>
            <a:endParaRPr lang="en-US" sz="2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Text Box 18"/>
          <p:cNvSpPr txBox="1">
            <a:spLocks noChangeArrowheads="1"/>
          </p:cNvSpPr>
          <p:nvPr/>
        </p:nvSpPr>
        <p:spPr bwMode="auto">
          <a:xfrm>
            <a:off x="8341757" y="7680958"/>
            <a:ext cx="58674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5240" tIns="72620" rIns="145240" bIns="7262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b="1" i="1">
                <a:solidFill>
                  <a:srgbClr val="FF3399"/>
                </a:solidFill>
                <a:effectLst>
                  <a:outerShdw blurRad="38100" dist="38100" dir="2700000" algn="tl">
                    <a:srgbClr val="000000">
                      <a:alpha val="43137"/>
                    </a:srgbClr>
                  </a:outerShdw>
                </a:effectLst>
                <a:latin typeface="Times New Roman" pitchFamily="18" charset="0"/>
              </a:rPr>
              <a:t>Giáo viên:</a:t>
            </a:r>
          </a:p>
        </p:txBody>
      </p:sp>
      <p:pic>
        <p:nvPicPr>
          <p:cNvPr id="15"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0705" y="6737347"/>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p:nvCxnSpPr>
        <p:spPr>
          <a:xfrm>
            <a:off x="5360705" y="1826549"/>
            <a:ext cx="5425546"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5864505" y="1914035"/>
            <a:ext cx="439856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8"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398187" y="598172"/>
            <a:ext cx="1930400" cy="215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B48BC12-31F1-30EC-8046-40194169E8AC}"/>
              </a:ext>
            </a:extLst>
          </p:cNvPr>
          <p:cNvSpPr txBox="1"/>
          <p:nvPr/>
        </p:nvSpPr>
        <p:spPr>
          <a:xfrm>
            <a:off x="3995327" y="3160891"/>
            <a:ext cx="8136924" cy="1077218"/>
          </a:xfrm>
          <a:prstGeom prst="rect">
            <a:avLst/>
          </a:prstGeom>
          <a:noFill/>
        </p:spPr>
        <p:txBody>
          <a:bodyPr wrap="square">
            <a:spAutoFit/>
          </a:bodyPr>
          <a:lstStyle/>
          <a:p>
            <a:pPr algn="ctr"/>
            <a:r>
              <a:rPr lang="en-US" sz="3200" b="1">
                <a:latin typeface="Times New Roman" panose="02020603050405020304" pitchFamily="18" charset="0"/>
                <a:cs typeface="Times New Roman" panose="02020603050405020304" pitchFamily="18" charset="0"/>
              </a:rPr>
              <a:t>UBND QUẬN DƯƠNG KINH</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TRƯỜNG </a:t>
            </a:r>
            <a:r>
              <a:rPr lang="en-US" sz="3200" b="1" u="sng">
                <a:latin typeface="Times New Roman" panose="02020603050405020304" pitchFamily="18" charset="0"/>
                <a:cs typeface="Times New Roman" panose="02020603050405020304" pitchFamily="18" charset="0"/>
              </a:rPr>
              <a:t>TIỂU HỌC ANH </a:t>
            </a:r>
            <a:r>
              <a:rPr lang="en-US" sz="3200" b="1">
                <a:latin typeface="Times New Roman" panose="02020603050405020304" pitchFamily="18" charset="0"/>
                <a:cs typeface="Times New Roman" panose="02020603050405020304" pitchFamily="18" charset="0"/>
              </a:rPr>
              <a:t>DŨNG</a:t>
            </a:r>
            <a:endParaRPr lang="en-US"/>
          </a:p>
        </p:txBody>
      </p:sp>
    </p:spTree>
    <p:extLst>
      <p:ext uri="{BB962C8B-B14F-4D97-AF65-F5344CB8AC3E}">
        <p14:creationId xmlns:p14="http://schemas.microsoft.com/office/powerpoint/2010/main" val="139917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65480" y="64301"/>
            <a:ext cx="6490879" cy="920745"/>
            <a:chOff x="4586762" y="398606"/>
            <a:chExt cx="6381358" cy="748525"/>
          </a:xfrm>
        </p:grpSpPr>
        <p:grpSp>
          <p:nvGrpSpPr>
            <p:cNvPr id="3" name="Group 2"/>
            <p:cNvGrpSpPr/>
            <p:nvPr/>
          </p:nvGrpSpPr>
          <p:grpSpPr>
            <a:xfrm>
              <a:off x="4586762" y="398606"/>
              <a:ext cx="6381358" cy="748525"/>
              <a:chOff x="4586762" y="398606"/>
              <a:chExt cx="6381358" cy="748525"/>
            </a:xfrm>
          </p:grpSpPr>
          <p:sp>
            <p:nvSpPr>
              <p:cNvPr id="5" name="TextBox 4"/>
              <p:cNvSpPr txBox="1"/>
              <p:nvPr/>
            </p:nvSpPr>
            <p:spPr>
              <a:xfrm>
                <a:off x="4586762" y="398606"/>
                <a:ext cx="6381358" cy="412844"/>
              </a:xfrm>
              <a:prstGeom prst="rect">
                <a:avLst/>
              </a:prstGeom>
              <a:noFill/>
            </p:spPr>
            <p:txBody>
              <a:bodyPr wrap="none" rtlCol="0">
                <a:spAutoFit/>
              </a:bodyPr>
              <a:lstStyle/>
              <a:p>
                <a:r>
                  <a:rPr lang="en-US" sz="2700" b="1">
                    <a:solidFill>
                      <a:srgbClr val="0000CC"/>
                    </a:solidFill>
                    <a:latin typeface="Times New Roman" pitchFamily="18" charset="0"/>
                    <a:cs typeface="Times New Roman" pitchFamily="18" charset="0"/>
                  </a:rPr>
                  <a:t>Thứ</a:t>
                </a:r>
                <a:r>
                  <a:rPr lang="en-US" sz="2700">
                    <a:solidFill>
                      <a:srgbClr val="0000CC"/>
                    </a:solidFill>
                    <a:latin typeface="Times New Roman" pitchFamily="18" charset="0"/>
                    <a:cs typeface="Times New Roman" pitchFamily="18" charset="0"/>
                  </a:rPr>
                  <a:t>…….</a:t>
                </a:r>
                <a:r>
                  <a:rPr lang="en-US" sz="2700" b="1">
                    <a:solidFill>
                      <a:srgbClr val="0000CC"/>
                    </a:solidFill>
                    <a:latin typeface="Times New Roman" pitchFamily="18" charset="0"/>
                    <a:cs typeface="Times New Roman" pitchFamily="18" charset="0"/>
                  </a:rPr>
                  <a:t>ngày</a:t>
                </a:r>
                <a:r>
                  <a:rPr lang="en-US" sz="2700">
                    <a:solidFill>
                      <a:srgbClr val="0000CC"/>
                    </a:solidFill>
                    <a:latin typeface="Times New Roman" pitchFamily="18" charset="0"/>
                    <a:cs typeface="Times New Roman" pitchFamily="18" charset="0"/>
                  </a:rPr>
                  <a:t> ……. </a:t>
                </a:r>
                <a:r>
                  <a:rPr lang="en-US" sz="2700" b="1">
                    <a:solidFill>
                      <a:srgbClr val="0000CC"/>
                    </a:solidFill>
                    <a:latin typeface="Times New Roman" pitchFamily="18" charset="0"/>
                    <a:cs typeface="Times New Roman" pitchFamily="18" charset="0"/>
                  </a:rPr>
                  <a:t>tháng</a:t>
                </a:r>
                <a:r>
                  <a:rPr lang="en-US" sz="2700">
                    <a:solidFill>
                      <a:srgbClr val="0000CC"/>
                    </a:solidFill>
                    <a:latin typeface="Times New Roman" pitchFamily="18" charset="0"/>
                    <a:cs typeface="Times New Roman" pitchFamily="18" charset="0"/>
                  </a:rPr>
                  <a:t> ……. </a:t>
                </a:r>
                <a:r>
                  <a:rPr lang="en-US" sz="2700" b="1">
                    <a:solidFill>
                      <a:srgbClr val="0000CC"/>
                    </a:solidFill>
                    <a:latin typeface="Times New Roman" pitchFamily="18" charset="0"/>
                    <a:cs typeface="Times New Roman" pitchFamily="18" charset="0"/>
                  </a:rPr>
                  <a:t>năm 2023</a:t>
                </a:r>
              </a:p>
            </p:txBody>
          </p:sp>
          <p:sp>
            <p:nvSpPr>
              <p:cNvPr id="6" name="TextBox 5"/>
              <p:cNvSpPr txBox="1"/>
              <p:nvPr/>
            </p:nvSpPr>
            <p:spPr>
              <a:xfrm>
                <a:off x="7216806" y="734287"/>
                <a:ext cx="1158768" cy="412844"/>
              </a:xfrm>
              <a:prstGeom prst="rect">
                <a:avLst/>
              </a:prstGeom>
              <a:noFill/>
            </p:spPr>
            <p:txBody>
              <a:bodyPr wrap="none" rtlCol="0">
                <a:spAutoFit/>
              </a:bodyPr>
              <a:lstStyle/>
              <a:p>
                <a:r>
                  <a:rPr lang="en-US" sz="27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351747" y="1078444"/>
              <a:ext cx="96250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Rectangle 6"/>
          <p:cNvSpPr/>
          <p:nvPr/>
        </p:nvSpPr>
        <p:spPr>
          <a:xfrm>
            <a:off x="4043650" y="943309"/>
            <a:ext cx="7767582" cy="554993"/>
          </a:xfrm>
          <a:prstGeom prst="rect">
            <a:avLst/>
          </a:prstGeom>
          <a:noFill/>
        </p:spPr>
        <p:txBody>
          <a:bodyPr wrap="none" lIns="92427" tIns="46213" rIns="92427" bIns="46213">
            <a:sp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ts val="2431"/>
              </a:spcBef>
              <a:defRPr/>
            </a:pPr>
            <a:r>
              <a:rPr lang="en-US" sz="3000" b="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Bài 54: PHÂN SỐ VÀ PHÉP CHIA PHÂN SỐ</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E237AC72-8260-D5DF-B9BA-F44D0E57558E}"/>
              </a:ext>
            </a:extLst>
          </p:cNvPr>
          <p:cNvPicPr>
            <a:picLocks noChangeAspect="1"/>
          </p:cNvPicPr>
          <p:nvPr/>
        </p:nvPicPr>
        <p:blipFill>
          <a:blip r:embed="rId3"/>
          <a:stretch>
            <a:fillRect/>
          </a:stretch>
        </p:blipFill>
        <p:spPr>
          <a:xfrm>
            <a:off x="137319" y="1265579"/>
            <a:ext cx="2057400" cy="1172821"/>
          </a:xfrm>
          <a:prstGeom prst="rect">
            <a:avLst/>
          </a:prstGeom>
        </p:spPr>
      </p:pic>
      <p:pic>
        <p:nvPicPr>
          <p:cNvPr id="12" name="Picture 11">
            <a:extLst>
              <a:ext uri="{FF2B5EF4-FFF2-40B4-BE49-F238E27FC236}">
                <a16:creationId xmlns:a16="http://schemas.microsoft.com/office/drawing/2014/main" id="{6BA63302-59CB-3445-0F63-5E848CE9C4CB}"/>
              </a:ext>
            </a:extLst>
          </p:cNvPr>
          <p:cNvPicPr>
            <a:picLocks noChangeAspect="1"/>
          </p:cNvPicPr>
          <p:nvPr/>
        </p:nvPicPr>
        <p:blipFill>
          <a:blip r:embed="rId4"/>
          <a:stretch>
            <a:fillRect/>
          </a:stretch>
        </p:blipFill>
        <p:spPr>
          <a:xfrm>
            <a:off x="10195719" y="3487161"/>
            <a:ext cx="5708776" cy="2574032"/>
          </a:xfrm>
          <a:prstGeom prst="rect">
            <a:avLst/>
          </a:prstGeom>
        </p:spPr>
      </p:pic>
      <p:sp>
        <p:nvSpPr>
          <p:cNvPr id="13" name="Speech Bubble: Rectangle with Corners Rounded 12">
            <a:extLst>
              <a:ext uri="{FF2B5EF4-FFF2-40B4-BE49-F238E27FC236}">
                <a16:creationId xmlns:a16="http://schemas.microsoft.com/office/drawing/2014/main" id="{8550692B-A72E-3D4D-BBCA-BCF442912947}"/>
              </a:ext>
            </a:extLst>
          </p:cNvPr>
          <p:cNvSpPr/>
          <p:nvPr/>
        </p:nvSpPr>
        <p:spPr>
          <a:xfrm>
            <a:off x="5928519" y="1480094"/>
            <a:ext cx="10210800" cy="1421583"/>
          </a:xfrm>
          <a:prstGeom prst="wedgeRoundRectCallout">
            <a:avLst>
              <a:gd name="adj1" fmla="val -677"/>
              <a:gd name="adj2" fmla="val 8775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tx1"/>
                </a:solidFill>
                <a:latin typeface="Times New Roman" panose="02020603050405020304" pitchFamily="18" charset="0"/>
                <a:cs typeface="Times New Roman" panose="02020603050405020304" pitchFamily="18" charset="0"/>
              </a:rPr>
              <a:t>Chia đều 3 cái bánh cho 3 bạn thì mỗi bạn được 1 cái bánh. Nếu chia đều 3 cái bánh cho 4 bạn thì mỗi bạn được mấy phần cái bánh mì?</a:t>
            </a:r>
            <a:endParaRPr lang="en-CA" sz="2800">
              <a:solidFill>
                <a:schemeClr val="tx1"/>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E25BCC2-8F7C-E8BC-9E02-5A3E015AEF31}"/>
              </a:ext>
            </a:extLst>
          </p:cNvPr>
          <p:cNvSpPr txBox="1"/>
          <p:nvPr/>
        </p:nvSpPr>
        <p:spPr>
          <a:xfrm>
            <a:off x="746919" y="2483174"/>
            <a:ext cx="533400" cy="538609"/>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a:t>
            </a:r>
            <a:endParaRPr lang="en-CA" sz="2800">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BE24F5F8-F1E9-4F4B-6FEC-76D7D75D0AA7}"/>
              </a:ext>
            </a:extLst>
          </p:cNvPr>
          <p:cNvSpPr/>
          <p:nvPr/>
        </p:nvSpPr>
        <p:spPr>
          <a:xfrm>
            <a:off x="2937875" y="2199412"/>
            <a:ext cx="2382331" cy="12465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3 : 3 = 1</a:t>
            </a:r>
          </a:p>
          <a:p>
            <a:pPr algn="ctr"/>
            <a:r>
              <a:rPr lang="en-US" sz="2800">
                <a:latin typeface="Times New Roman" panose="02020603050405020304" pitchFamily="18" charset="0"/>
                <a:cs typeface="Times New Roman" panose="02020603050405020304" pitchFamily="18" charset="0"/>
              </a:rPr>
              <a:t>3 : 4 = ?</a:t>
            </a:r>
            <a:endParaRPr lang="en-CA" sz="280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F1DB17A8-9DCF-B367-8BCB-EA4EFCC756C8}"/>
              </a:ext>
            </a:extLst>
          </p:cNvPr>
          <p:cNvSpPr txBox="1"/>
          <p:nvPr/>
        </p:nvSpPr>
        <p:spPr>
          <a:xfrm>
            <a:off x="774823" y="3576496"/>
            <a:ext cx="4381913" cy="646331"/>
          </a:xfrm>
          <a:prstGeom prst="rect">
            <a:avLst/>
          </a:prstGeom>
          <a:noFill/>
        </p:spPr>
        <p:txBody>
          <a:bodyPr wrap="square" rtlCol="0">
            <a:spAutoFit/>
          </a:bodyPr>
          <a:lstStyle/>
          <a:p>
            <a:r>
              <a:rPr lang="en-US" sz="3600">
                <a:solidFill>
                  <a:srgbClr val="0000FF"/>
                </a:solidFill>
                <a:latin typeface="Times New Roman" panose="02020603050405020304" pitchFamily="18" charset="0"/>
                <a:cs typeface="Times New Roman" panose="02020603050405020304" pitchFamily="18" charset="0"/>
              </a:rPr>
              <a:t>Ta có thể làm như sau:</a:t>
            </a:r>
            <a:endParaRPr lang="en-CA" sz="3600">
              <a:solidFill>
                <a:srgbClr val="0000FF"/>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63BD8198-C685-2278-0925-3E092D4B6A3B}"/>
              </a:ext>
            </a:extLst>
          </p:cNvPr>
          <p:cNvSpPr txBox="1"/>
          <p:nvPr/>
        </p:nvSpPr>
        <p:spPr>
          <a:xfrm>
            <a:off x="447675" y="4400962"/>
            <a:ext cx="9754814" cy="1200329"/>
          </a:xfrm>
          <a:prstGeom prst="rect">
            <a:avLst/>
          </a:prstGeom>
          <a:noFill/>
        </p:spPr>
        <p:txBody>
          <a:bodyPr wrap="square" rtlCol="0">
            <a:spAutoFit/>
          </a:bodyPr>
          <a:lstStyle/>
          <a:p>
            <a:pPr marL="571500" indent="-571500">
              <a:buFont typeface="Arial" panose="020B0604020202020204" pitchFamily="34" charset="0"/>
              <a:buChar char="•"/>
            </a:pPr>
            <a:r>
              <a:rPr lang="en-US" sz="3600">
                <a:solidFill>
                  <a:srgbClr val="0000FF"/>
                </a:solidFill>
                <a:latin typeface="Times New Roman" panose="02020603050405020304" pitchFamily="18" charset="0"/>
                <a:cs typeface="Times New Roman" panose="02020603050405020304" pitchFamily="18" charset="0"/>
              </a:rPr>
              <a:t>Chia bánh thứ nhất thành 4 phần bằng nhau rồi chia cho mỗi bạn 1 phần, tức là       cái bánh.</a:t>
            </a:r>
            <a:endParaRPr lang="en-CA" sz="3600">
              <a:solidFill>
                <a:srgbClr val="0000FF"/>
              </a:solidFill>
              <a:latin typeface="Times New Roman" panose="02020603050405020304" pitchFamily="18" charset="0"/>
              <a:cs typeface="Times New Roman" panose="02020603050405020304" pitchFamily="18" charset="0"/>
            </a:endParaRPr>
          </a:p>
        </p:txBody>
      </p:sp>
      <p:sp>
        <p:nvSpPr>
          <p:cNvPr id="26" name="Rectangle 2">
            <a:extLst>
              <a:ext uri="{FF2B5EF4-FFF2-40B4-BE49-F238E27FC236}">
                <a16:creationId xmlns:a16="http://schemas.microsoft.com/office/drawing/2014/main" id="{3CA39786-059A-9266-101D-8844B54E7920}"/>
              </a:ext>
            </a:extLst>
          </p:cNvPr>
          <p:cNvSpPr>
            <a:spLocks noChangeArrowheads="1"/>
          </p:cNvSpPr>
          <p:nvPr/>
        </p:nvSpPr>
        <p:spPr bwMode="auto">
          <a:xfrm>
            <a:off x="0" y="0"/>
            <a:ext cx="162766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28" name="Rectangle 4">
            <a:extLst>
              <a:ext uri="{FF2B5EF4-FFF2-40B4-BE49-F238E27FC236}">
                <a16:creationId xmlns:a16="http://schemas.microsoft.com/office/drawing/2014/main" id="{51F46F6D-F492-549E-A409-C0B04379E617}"/>
              </a:ext>
            </a:extLst>
          </p:cNvPr>
          <p:cNvSpPr>
            <a:spLocks noChangeArrowheads="1"/>
          </p:cNvSpPr>
          <p:nvPr/>
        </p:nvSpPr>
        <p:spPr bwMode="auto">
          <a:xfrm>
            <a:off x="152400" y="152400"/>
            <a:ext cx="162766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30" name="Rectangle 6">
            <a:extLst>
              <a:ext uri="{FF2B5EF4-FFF2-40B4-BE49-F238E27FC236}">
                <a16:creationId xmlns:a16="http://schemas.microsoft.com/office/drawing/2014/main" id="{23DC001D-4AD3-F798-320C-94739681F2EC}"/>
              </a:ext>
            </a:extLst>
          </p:cNvPr>
          <p:cNvSpPr>
            <a:spLocks noChangeArrowheads="1"/>
          </p:cNvSpPr>
          <p:nvPr/>
        </p:nvSpPr>
        <p:spPr bwMode="auto">
          <a:xfrm>
            <a:off x="304800" y="304800"/>
            <a:ext cx="162766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32" name="Object 31">
            <a:extLst>
              <a:ext uri="{FF2B5EF4-FFF2-40B4-BE49-F238E27FC236}">
                <a16:creationId xmlns:a16="http://schemas.microsoft.com/office/drawing/2014/main" id="{5AFA4B3B-38D9-AD40-FE40-CAD7793DCE9E}"/>
              </a:ext>
            </a:extLst>
          </p:cNvPr>
          <p:cNvGraphicFramePr>
            <a:graphicFrameLocks noChangeAspect="1"/>
          </p:cNvGraphicFramePr>
          <p:nvPr>
            <p:extLst>
              <p:ext uri="{D42A27DB-BD31-4B8C-83A1-F6EECF244321}">
                <p14:modId xmlns:p14="http://schemas.microsoft.com/office/powerpoint/2010/main" val="1233770818"/>
              </p:ext>
            </p:extLst>
          </p:nvPr>
        </p:nvGraphicFramePr>
        <p:xfrm>
          <a:off x="7050609" y="4876863"/>
          <a:ext cx="686595" cy="1047593"/>
        </p:xfrm>
        <a:graphic>
          <a:graphicData uri="http://schemas.openxmlformats.org/presentationml/2006/ole">
            <mc:AlternateContent xmlns:mc="http://schemas.openxmlformats.org/markup-compatibility/2006">
              <mc:Choice xmlns:v="urn:schemas-microsoft-com:vml" Requires="v">
                <p:oleObj name="Equation" r:id="rId5" imgW="152280" imgH="393480" progId="Equation.DSMT4">
                  <p:embed/>
                </p:oleObj>
              </mc:Choice>
              <mc:Fallback>
                <p:oleObj name="Equation" r:id="rId5" imgW="152280" imgH="393480" progId="Equation.DSMT4">
                  <p:embed/>
                  <p:pic>
                    <p:nvPicPr>
                      <p:cNvPr id="0" name=""/>
                      <p:cNvPicPr/>
                      <p:nvPr/>
                    </p:nvPicPr>
                    <p:blipFill>
                      <a:blip r:embed="rId6"/>
                      <a:stretch>
                        <a:fillRect/>
                      </a:stretch>
                    </p:blipFill>
                    <p:spPr>
                      <a:xfrm>
                        <a:off x="7050609" y="4876863"/>
                        <a:ext cx="686595" cy="1047593"/>
                      </a:xfrm>
                      <a:prstGeom prst="rect">
                        <a:avLst/>
                      </a:prstGeom>
                    </p:spPr>
                  </p:pic>
                </p:oleObj>
              </mc:Fallback>
            </mc:AlternateContent>
          </a:graphicData>
        </a:graphic>
      </p:graphicFrame>
      <p:sp>
        <p:nvSpPr>
          <p:cNvPr id="33" name="TextBox 32">
            <a:extLst>
              <a:ext uri="{FF2B5EF4-FFF2-40B4-BE49-F238E27FC236}">
                <a16:creationId xmlns:a16="http://schemas.microsoft.com/office/drawing/2014/main" id="{8AEFB7D1-E426-C51C-78E3-D358309213F9}"/>
              </a:ext>
            </a:extLst>
          </p:cNvPr>
          <p:cNvSpPr txBox="1"/>
          <p:nvPr/>
        </p:nvSpPr>
        <p:spPr>
          <a:xfrm>
            <a:off x="372143" y="5748410"/>
            <a:ext cx="9823576" cy="1754326"/>
          </a:xfrm>
          <a:prstGeom prst="rect">
            <a:avLst/>
          </a:prstGeom>
          <a:noFill/>
        </p:spPr>
        <p:txBody>
          <a:bodyPr wrap="square" rtlCol="0">
            <a:spAutoFit/>
          </a:bodyPr>
          <a:lstStyle/>
          <a:p>
            <a:pPr marL="571500" indent="-571500">
              <a:buFont typeface="Arial" panose="020B0604020202020204" pitchFamily="34" charset="0"/>
              <a:buChar char="•"/>
            </a:pPr>
            <a:r>
              <a:rPr lang="en-US" sz="3600">
                <a:solidFill>
                  <a:srgbClr val="0000FF"/>
                </a:solidFill>
                <a:latin typeface="Times New Roman" panose="02020603050405020304" pitchFamily="18" charset="0"/>
                <a:cs typeface="Times New Roman" panose="02020603050405020304" pitchFamily="18" charset="0"/>
              </a:rPr>
              <a:t>Chia tương tự như vậy đối với bánh thứ hai và bánh thứ ba thì sau 3 lần chia, mỗi bạn được 3 phần, tức là     cái bánh.</a:t>
            </a:r>
            <a:endParaRPr lang="en-CA" sz="3600">
              <a:solidFill>
                <a:srgbClr val="0000FF"/>
              </a:solidFill>
              <a:latin typeface="Times New Roman" panose="02020603050405020304" pitchFamily="18" charset="0"/>
              <a:cs typeface="Times New Roman" panose="02020603050405020304" pitchFamily="18" charset="0"/>
            </a:endParaRPr>
          </a:p>
        </p:txBody>
      </p:sp>
      <p:graphicFrame>
        <p:nvGraphicFramePr>
          <p:cNvPr id="34" name="Object 33">
            <a:extLst>
              <a:ext uri="{FF2B5EF4-FFF2-40B4-BE49-F238E27FC236}">
                <a16:creationId xmlns:a16="http://schemas.microsoft.com/office/drawing/2014/main" id="{A5D0E233-B8A7-E941-130F-EE36187AAD11}"/>
              </a:ext>
            </a:extLst>
          </p:cNvPr>
          <p:cNvGraphicFramePr>
            <a:graphicFrameLocks noChangeAspect="1"/>
          </p:cNvGraphicFramePr>
          <p:nvPr>
            <p:extLst>
              <p:ext uri="{D42A27DB-BD31-4B8C-83A1-F6EECF244321}">
                <p14:modId xmlns:p14="http://schemas.microsoft.com/office/powerpoint/2010/main" val="3375337665"/>
              </p:ext>
            </p:extLst>
          </p:nvPr>
        </p:nvGraphicFramePr>
        <p:xfrm>
          <a:off x="3214989" y="6848274"/>
          <a:ext cx="686595" cy="1047593"/>
        </p:xfrm>
        <a:graphic>
          <a:graphicData uri="http://schemas.openxmlformats.org/presentationml/2006/ole">
            <mc:AlternateContent xmlns:mc="http://schemas.openxmlformats.org/markup-compatibility/2006">
              <mc:Choice xmlns:v="urn:schemas-microsoft-com:vml" Requires="v">
                <p:oleObj name="Equation" r:id="rId7" imgW="152280" imgH="393480" progId="Equation.DSMT4">
                  <p:embed/>
                </p:oleObj>
              </mc:Choice>
              <mc:Fallback>
                <p:oleObj name="Equation" r:id="rId7" imgW="152280" imgH="393480" progId="Equation.DSMT4">
                  <p:embed/>
                  <p:pic>
                    <p:nvPicPr>
                      <p:cNvPr id="0" name=""/>
                      <p:cNvPicPr/>
                      <p:nvPr/>
                    </p:nvPicPr>
                    <p:blipFill>
                      <a:blip r:embed="rId8"/>
                      <a:stretch>
                        <a:fillRect/>
                      </a:stretch>
                    </p:blipFill>
                    <p:spPr>
                      <a:xfrm>
                        <a:off x="3214989" y="6848274"/>
                        <a:ext cx="686595" cy="1047593"/>
                      </a:xfrm>
                      <a:prstGeom prst="rect">
                        <a:avLst/>
                      </a:prstGeom>
                    </p:spPr>
                  </p:pic>
                </p:oleObj>
              </mc:Fallback>
            </mc:AlternateContent>
          </a:graphicData>
        </a:graphic>
      </p:graphicFrame>
      <p:sp>
        <p:nvSpPr>
          <p:cNvPr id="35" name="TextBox 34">
            <a:extLst>
              <a:ext uri="{FF2B5EF4-FFF2-40B4-BE49-F238E27FC236}">
                <a16:creationId xmlns:a16="http://schemas.microsoft.com/office/drawing/2014/main" id="{B825E682-69AE-2A56-7C7C-34979A0DF0CC}"/>
              </a:ext>
            </a:extLst>
          </p:cNvPr>
          <p:cNvSpPr txBox="1"/>
          <p:nvPr/>
        </p:nvSpPr>
        <p:spPr>
          <a:xfrm>
            <a:off x="535697" y="7685308"/>
            <a:ext cx="6804966" cy="646331"/>
          </a:xfrm>
          <a:prstGeom prst="rect">
            <a:avLst/>
          </a:prstGeom>
          <a:noFill/>
        </p:spPr>
        <p:txBody>
          <a:bodyPr wrap="square" rtlCol="0">
            <a:spAutoFit/>
          </a:bodyPr>
          <a:lstStyle/>
          <a:p>
            <a:pPr marL="571500" indent="-571500">
              <a:buFont typeface="Arial" panose="020B0604020202020204" pitchFamily="34" charset="0"/>
              <a:buChar char="•"/>
            </a:pPr>
            <a:r>
              <a:rPr lang="en-US" sz="3600">
                <a:solidFill>
                  <a:srgbClr val="0000FF"/>
                </a:solidFill>
                <a:latin typeface="Times New Roman" panose="02020603050405020304" pitchFamily="18" charset="0"/>
                <a:cs typeface="Times New Roman" panose="02020603050405020304" pitchFamily="18" charset="0"/>
              </a:rPr>
              <a:t>Ta viết:                      (cái bánh)</a:t>
            </a:r>
            <a:endParaRPr lang="en-CA" sz="3600">
              <a:solidFill>
                <a:srgbClr val="0000FF"/>
              </a:solidFill>
              <a:latin typeface="Times New Roman" panose="02020603050405020304" pitchFamily="18" charset="0"/>
              <a:cs typeface="Times New Roman" panose="02020603050405020304" pitchFamily="18" charset="0"/>
            </a:endParaRPr>
          </a:p>
        </p:txBody>
      </p:sp>
      <p:graphicFrame>
        <p:nvGraphicFramePr>
          <p:cNvPr id="36" name="Object 35">
            <a:extLst>
              <a:ext uri="{FF2B5EF4-FFF2-40B4-BE49-F238E27FC236}">
                <a16:creationId xmlns:a16="http://schemas.microsoft.com/office/drawing/2014/main" id="{983FB2EA-5089-2BD3-F728-35A87084BF8E}"/>
              </a:ext>
            </a:extLst>
          </p:cNvPr>
          <p:cNvGraphicFramePr>
            <a:graphicFrameLocks noChangeAspect="1"/>
          </p:cNvGraphicFramePr>
          <p:nvPr>
            <p:extLst>
              <p:ext uri="{D42A27DB-BD31-4B8C-83A1-F6EECF244321}">
                <p14:modId xmlns:p14="http://schemas.microsoft.com/office/powerpoint/2010/main" val="1870716862"/>
              </p:ext>
            </p:extLst>
          </p:nvPr>
        </p:nvGraphicFramePr>
        <p:xfrm>
          <a:off x="2756436" y="7532837"/>
          <a:ext cx="2400300" cy="1047750"/>
        </p:xfrm>
        <a:graphic>
          <a:graphicData uri="http://schemas.openxmlformats.org/presentationml/2006/ole">
            <mc:AlternateContent xmlns:mc="http://schemas.openxmlformats.org/markup-compatibility/2006">
              <mc:Choice xmlns:v="urn:schemas-microsoft-com:vml" Requires="v">
                <p:oleObj name="Equation" r:id="rId9" imgW="533160" imgH="393480" progId="Equation.DSMT4">
                  <p:embed/>
                </p:oleObj>
              </mc:Choice>
              <mc:Fallback>
                <p:oleObj name="Equation" r:id="rId9" imgW="533160" imgH="393480" progId="Equation.DSMT4">
                  <p:embed/>
                  <p:pic>
                    <p:nvPicPr>
                      <p:cNvPr id="0" name=""/>
                      <p:cNvPicPr/>
                      <p:nvPr/>
                    </p:nvPicPr>
                    <p:blipFill>
                      <a:blip r:embed="rId10"/>
                      <a:stretch>
                        <a:fillRect/>
                      </a:stretch>
                    </p:blipFill>
                    <p:spPr>
                      <a:xfrm>
                        <a:off x="2756436" y="7532837"/>
                        <a:ext cx="2400300" cy="1047750"/>
                      </a:xfrm>
                      <a:prstGeom prst="rect">
                        <a:avLst/>
                      </a:prstGeom>
                    </p:spPr>
                  </p:pic>
                </p:oleObj>
              </mc:Fallback>
            </mc:AlternateContent>
          </a:graphicData>
        </a:graphic>
      </p:graphicFrame>
      <p:pic>
        <p:nvPicPr>
          <p:cNvPr id="38" name="Picture 37">
            <a:extLst>
              <a:ext uri="{FF2B5EF4-FFF2-40B4-BE49-F238E27FC236}">
                <a16:creationId xmlns:a16="http://schemas.microsoft.com/office/drawing/2014/main" id="{2F6EFA75-0E38-9075-E8C3-DBCD68914ADF}"/>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19000"/>
                    </a14:imgEffect>
                  </a14:imgLayer>
                </a14:imgProps>
              </a:ext>
            </a:extLst>
          </a:blip>
          <a:stretch>
            <a:fillRect/>
          </a:stretch>
        </p:blipFill>
        <p:spPr>
          <a:xfrm>
            <a:off x="10195719" y="6183387"/>
            <a:ext cx="5943600" cy="2808213"/>
          </a:xfrm>
          <a:prstGeom prst="rect">
            <a:avLst/>
          </a:prstGeom>
        </p:spPr>
      </p:pic>
    </p:spTree>
    <p:extLst>
      <p:ext uri="{BB962C8B-B14F-4D97-AF65-F5344CB8AC3E}">
        <p14:creationId xmlns:p14="http://schemas.microsoft.com/office/powerpoint/2010/main" val="16389863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P spid="23" grpId="0" animBg="1"/>
      <p:bldP spid="24" grpId="0"/>
      <p:bldP spid="25" grpId="0"/>
      <p:bldP spid="33"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65480" y="64301"/>
            <a:ext cx="6490879" cy="920745"/>
            <a:chOff x="4586762" y="398606"/>
            <a:chExt cx="6381358" cy="748525"/>
          </a:xfrm>
        </p:grpSpPr>
        <p:grpSp>
          <p:nvGrpSpPr>
            <p:cNvPr id="3" name="Group 2"/>
            <p:cNvGrpSpPr/>
            <p:nvPr/>
          </p:nvGrpSpPr>
          <p:grpSpPr>
            <a:xfrm>
              <a:off x="4586762" y="398606"/>
              <a:ext cx="6381358" cy="748525"/>
              <a:chOff x="4586762" y="398606"/>
              <a:chExt cx="6381358" cy="748525"/>
            </a:xfrm>
          </p:grpSpPr>
          <p:sp>
            <p:nvSpPr>
              <p:cNvPr id="5" name="TextBox 4"/>
              <p:cNvSpPr txBox="1"/>
              <p:nvPr/>
            </p:nvSpPr>
            <p:spPr>
              <a:xfrm>
                <a:off x="4586762" y="398606"/>
                <a:ext cx="6381358" cy="412844"/>
              </a:xfrm>
              <a:prstGeom prst="rect">
                <a:avLst/>
              </a:prstGeom>
              <a:noFill/>
            </p:spPr>
            <p:txBody>
              <a:bodyPr wrap="none" rtlCol="0">
                <a:spAutoFit/>
              </a:bodyPr>
              <a:lstStyle/>
              <a:p>
                <a:r>
                  <a:rPr lang="en-US" sz="2700" b="1">
                    <a:solidFill>
                      <a:srgbClr val="0000CC"/>
                    </a:solidFill>
                    <a:latin typeface="Times New Roman" pitchFamily="18" charset="0"/>
                    <a:cs typeface="Times New Roman" pitchFamily="18" charset="0"/>
                  </a:rPr>
                  <a:t>Thứ</a:t>
                </a:r>
                <a:r>
                  <a:rPr lang="en-US" sz="2700">
                    <a:solidFill>
                      <a:srgbClr val="0000CC"/>
                    </a:solidFill>
                    <a:latin typeface="Times New Roman" pitchFamily="18" charset="0"/>
                    <a:cs typeface="Times New Roman" pitchFamily="18" charset="0"/>
                  </a:rPr>
                  <a:t>…….</a:t>
                </a:r>
                <a:r>
                  <a:rPr lang="en-US" sz="2700" b="1">
                    <a:solidFill>
                      <a:srgbClr val="0000CC"/>
                    </a:solidFill>
                    <a:latin typeface="Times New Roman" pitchFamily="18" charset="0"/>
                    <a:cs typeface="Times New Roman" pitchFamily="18" charset="0"/>
                  </a:rPr>
                  <a:t>ngày</a:t>
                </a:r>
                <a:r>
                  <a:rPr lang="en-US" sz="2700">
                    <a:solidFill>
                      <a:srgbClr val="0000CC"/>
                    </a:solidFill>
                    <a:latin typeface="Times New Roman" pitchFamily="18" charset="0"/>
                    <a:cs typeface="Times New Roman" pitchFamily="18" charset="0"/>
                  </a:rPr>
                  <a:t> ……. </a:t>
                </a:r>
                <a:r>
                  <a:rPr lang="en-US" sz="2700" b="1">
                    <a:solidFill>
                      <a:srgbClr val="0000CC"/>
                    </a:solidFill>
                    <a:latin typeface="Times New Roman" pitchFamily="18" charset="0"/>
                    <a:cs typeface="Times New Roman" pitchFamily="18" charset="0"/>
                  </a:rPr>
                  <a:t>tháng</a:t>
                </a:r>
                <a:r>
                  <a:rPr lang="en-US" sz="2700">
                    <a:solidFill>
                      <a:srgbClr val="0000CC"/>
                    </a:solidFill>
                    <a:latin typeface="Times New Roman" pitchFamily="18" charset="0"/>
                    <a:cs typeface="Times New Roman" pitchFamily="18" charset="0"/>
                  </a:rPr>
                  <a:t> ……. </a:t>
                </a:r>
                <a:r>
                  <a:rPr lang="en-US" sz="2700" b="1">
                    <a:solidFill>
                      <a:srgbClr val="0000CC"/>
                    </a:solidFill>
                    <a:latin typeface="Times New Roman" pitchFamily="18" charset="0"/>
                    <a:cs typeface="Times New Roman" pitchFamily="18" charset="0"/>
                  </a:rPr>
                  <a:t>năm 2023</a:t>
                </a:r>
              </a:p>
            </p:txBody>
          </p:sp>
          <p:sp>
            <p:nvSpPr>
              <p:cNvPr id="6" name="TextBox 5"/>
              <p:cNvSpPr txBox="1"/>
              <p:nvPr/>
            </p:nvSpPr>
            <p:spPr>
              <a:xfrm>
                <a:off x="7216806" y="734287"/>
                <a:ext cx="1158768" cy="412844"/>
              </a:xfrm>
              <a:prstGeom prst="rect">
                <a:avLst/>
              </a:prstGeom>
              <a:noFill/>
            </p:spPr>
            <p:txBody>
              <a:bodyPr wrap="none" rtlCol="0">
                <a:spAutoFit/>
              </a:bodyPr>
              <a:lstStyle/>
              <a:p>
                <a:r>
                  <a:rPr lang="en-US" sz="27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351747" y="1078444"/>
              <a:ext cx="96250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Rectangle 6"/>
          <p:cNvSpPr/>
          <p:nvPr/>
        </p:nvSpPr>
        <p:spPr>
          <a:xfrm>
            <a:off x="4043650" y="943309"/>
            <a:ext cx="7767582" cy="554993"/>
          </a:xfrm>
          <a:prstGeom prst="rect">
            <a:avLst/>
          </a:prstGeom>
          <a:noFill/>
        </p:spPr>
        <p:txBody>
          <a:bodyPr wrap="none" lIns="92427" tIns="46213" rIns="92427" bIns="46213">
            <a:sp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ts val="2431"/>
              </a:spcBef>
              <a:defRPr/>
            </a:pPr>
            <a:r>
              <a:rPr lang="en-US" sz="3000" b="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Bài 54: PHÂN SỐ VÀ PHÉP CHIA PHÂN SỐ</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E237AC72-8260-D5DF-B9BA-F44D0E57558E}"/>
              </a:ext>
            </a:extLst>
          </p:cNvPr>
          <p:cNvPicPr>
            <a:picLocks noChangeAspect="1"/>
          </p:cNvPicPr>
          <p:nvPr/>
        </p:nvPicPr>
        <p:blipFill>
          <a:blip r:embed="rId3"/>
          <a:stretch>
            <a:fillRect/>
          </a:stretch>
        </p:blipFill>
        <p:spPr>
          <a:xfrm>
            <a:off x="137319" y="1265579"/>
            <a:ext cx="2057400" cy="1172821"/>
          </a:xfrm>
          <a:prstGeom prst="rect">
            <a:avLst/>
          </a:prstGeom>
        </p:spPr>
      </p:pic>
      <p:sp>
        <p:nvSpPr>
          <p:cNvPr id="13" name="Speech Bubble: Rectangle with Corners Rounded 12">
            <a:extLst>
              <a:ext uri="{FF2B5EF4-FFF2-40B4-BE49-F238E27FC236}">
                <a16:creationId xmlns:a16="http://schemas.microsoft.com/office/drawing/2014/main" id="{8550692B-A72E-3D4D-BBCA-BCF442912947}"/>
              </a:ext>
            </a:extLst>
          </p:cNvPr>
          <p:cNvSpPr/>
          <p:nvPr/>
        </p:nvSpPr>
        <p:spPr>
          <a:xfrm>
            <a:off x="2119640" y="1881460"/>
            <a:ext cx="4776320" cy="2242515"/>
          </a:xfrm>
          <a:prstGeom prst="wedgeRoundRectCallout">
            <a:avLst>
              <a:gd name="adj1" fmla="val -49113"/>
              <a:gd name="adj2" fmla="val 7841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chemeClr val="tx1"/>
                </a:solidFill>
                <a:latin typeface="Times New Roman" panose="02020603050405020304" pitchFamily="18" charset="0"/>
                <a:cs typeface="Times New Roman" panose="02020603050405020304" pitchFamily="18" charset="0"/>
              </a:rPr>
              <a:t>Nếu chia đều 5 cái bánh cho 4 bạn thì mỗi bạn được mấy phần cái bánh mì?</a:t>
            </a:r>
            <a:endParaRPr lang="en-CA" sz="3600">
              <a:solidFill>
                <a:schemeClr val="tx1"/>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E25BCC2-8F7C-E8BC-9E02-5A3E015AEF31}"/>
              </a:ext>
            </a:extLst>
          </p:cNvPr>
          <p:cNvSpPr txBox="1"/>
          <p:nvPr/>
        </p:nvSpPr>
        <p:spPr>
          <a:xfrm>
            <a:off x="746919" y="2483174"/>
            <a:ext cx="533400" cy="538609"/>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endParaRPr lang="en-CA" sz="280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63BD8198-C685-2278-0925-3E092D4B6A3B}"/>
              </a:ext>
            </a:extLst>
          </p:cNvPr>
          <p:cNvSpPr txBox="1"/>
          <p:nvPr/>
        </p:nvSpPr>
        <p:spPr>
          <a:xfrm>
            <a:off x="7329276" y="2123871"/>
            <a:ext cx="8935975" cy="1754326"/>
          </a:xfrm>
          <a:prstGeom prst="rect">
            <a:avLst/>
          </a:prstGeom>
          <a:noFill/>
        </p:spPr>
        <p:txBody>
          <a:bodyPr wrap="square" rtlCol="0">
            <a:spAutoFit/>
          </a:bodyPr>
          <a:lstStyle/>
          <a:p>
            <a:pPr marL="571500" indent="-571500">
              <a:buFont typeface="Arial" panose="020B0604020202020204" pitchFamily="34" charset="0"/>
              <a:buChar char="•"/>
            </a:pPr>
            <a:r>
              <a:rPr lang="en-US" sz="3600">
                <a:solidFill>
                  <a:srgbClr val="0000FF"/>
                </a:solidFill>
                <a:latin typeface="Times New Roman" panose="02020603050405020304" pitchFamily="18" charset="0"/>
                <a:cs typeface="Times New Roman" panose="02020603050405020304" pitchFamily="18" charset="0"/>
              </a:rPr>
              <a:t>Chia mỗi cái bánh thành 4 phần bằng nhau. Sau 5 lần chia như thế, mỗi bạn được 5 phấn hay       cái bánh.</a:t>
            </a:r>
            <a:endParaRPr lang="en-CA" sz="3600">
              <a:solidFill>
                <a:srgbClr val="0000FF"/>
              </a:solidFill>
              <a:latin typeface="Times New Roman" panose="02020603050405020304" pitchFamily="18" charset="0"/>
              <a:cs typeface="Times New Roman" panose="02020603050405020304" pitchFamily="18" charset="0"/>
            </a:endParaRPr>
          </a:p>
        </p:txBody>
      </p:sp>
      <p:sp>
        <p:nvSpPr>
          <p:cNvPr id="26" name="Rectangle 2">
            <a:extLst>
              <a:ext uri="{FF2B5EF4-FFF2-40B4-BE49-F238E27FC236}">
                <a16:creationId xmlns:a16="http://schemas.microsoft.com/office/drawing/2014/main" id="{3CA39786-059A-9266-101D-8844B54E7920}"/>
              </a:ext>
            </a:extLst>
          </p:cNvPr>
          <p:cNvSpPr>
            <a:spLocks noChangeArrowheads="1"/>
          </p:cNvSpPr>
          <p:nvPr/>
        </p:nvSpPr>
        <p:spPr bwMode="auto">
          <a:xfrm>
            <a:off x="0" y="0"/>
            <a:ext cx="162766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27" name="Object 26">
            <a:extLst>
              <a:ext uri="{FF2B5EF4-FFF2-40B4-BE49-F238E27FC236}">
                <a16:creationId xmlns:a16="http://schemas.microsoft.com/office/drawing/2014/main" id="{B4214A3C-1A9E-E94E-D98B-34B9BA348947}"/>
              </a:ext>
            </a:extLst>
          </p:cNvPr>
          <p:cNvGraphicFramePr>
            <a:graphicFrameLocks noChangeAspect="1"/>
          </p:cNvGraphicFramePr>
          <p:nvPr/>
        </p:nvGraphicFramePr>
        <p:xfrm>
          <a:off x="0" y="0"/>
          <a:ext cx="142875" cy="390525"/>
        </p:xfrm>
        <a:graphic>
          <a:graphicData uri="http://schemas.openxmlformats.org/presentationml/2006/ole">
            <mc:AlternateContent xmlns:mc="http://schemas.openxmlformats.org/markup-compatibility/2006">
              <mc:Choice xmlns:v="urn:schemas-microsoft-com:vml" Requires="v">
                <p:oleObj name="Equation" r:id="rId4" imgW="139639" imgH="393529" progId="Equation.DSMT4">
                  <p:embed/>
                </p:oleObj>
              </mc:Choice>
              <mc:Fallback>
                <p:oleObj name="Equation" r:id="rId4" imgW="139639" imgH="393529" progId="Equation.DSMT4">
                  <p:embed/>
                  <p:pic>
                    <p:nvPicPr>
                      <p:cNvPr id="27" name="Object 26">
                        <a:extLst>
                          <a:ext uri="{FF2B5EF4-FFF2-40B4-BE49-F238E27FC236}">
                            <a16:creationId xmlns:a16="http://schemas.microsoft.com/office/drawing/2014/main" id="{B4214A3C-1A9E-E94E-D98B-34B9BA3489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28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4">
            <a:extLst>
              <a:ext uri="{FF2B5EF4-FFF2-40B4-BE49-F238E27FC236}">
                <a16:creationId xmlns:a16="http://schemas.microsoft.com/office/drawing/2014/main" id="{51F46F6D-F492-549E-A409-C0B04379E617}"/>
              </a:ext>
            </a:extLst>
          </p:cNvPr>
          <p:cNvSpPr>
            <a:spLocks noChangeArrowheads="1"/>
          </p:cNvSpPr>
          <p:nvPr/>
        </p:nvSpPr>
        <p:spPr bwMode="auto">
          <a:xfrm>
            <a:off x="152400" y="152400"/>
            <a:ext cx="162766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29" name="Object 28">
            <a:extLst>
              <a:ext uri="{FF2B5EF4-FFF2-40B4-BE49-F238E27FC236}">
                <a16:creationId xmlns:a16="http://schemas.microsoft.com/office/drawing/2014/main" id="{C44B2910-DC4C-0F14-8EEC-C45D01E06C93}"/>
              </a:ext>
            </a:extLst>
          </p:cNvPr>
          <p:cNvGraphicFramePr>
            <a:graphicFrameLocks noChangeAspect="1"/>
          </p:cNvGraphicFramePr>
          <p:nvPr/>
        </p:nvGraphicFramePr>
        <p:xfrm>
          <a:off x="152400" y="152400"/>
          <a:ext cx="142875" cy="390525"/>
        </p:xfrm>
        <a:graphic>
          <a:graphicData uri="http://schemas.openxmlformats.org/presentationml/2006/ole">
            <mc:AlternateContent xmlns:mc="http://schemas.openxmlformats.org/markup-compatibility/2006">
              <mc:Choice xmlns:v="urn:schemas-microsoft-com:vml" Requires="v">
                <p:oleObj name="Equation" r:id="rId4" imgW="139639" imgH="393529" progId="Equation.DSMT4">
                  <p:embed/>
                </p:oleObj>
              </mc:Choice>
              <mc:Fallback>
                <p:oleObj name="Equation" r:id="rId4" imgW="139639" imgH="393529" progId="Equation.DSMT4">
                  <p:embed/>
                  <p:pic>
                    <p:nvPicPr>
                      <p:cNvPr id="29" name="Object 28">
                        <a:extLst>
                          <a:ext uri="{FF2B5EF4-FFF2-40B4-BE49-F238E27FC236}">
                            <a16:creationId xmlns:a16="http://schemas.microsoft.com/office/drawing/2014/main" id="{C44B2910-DC4C-0F14-8EEC-C45D01E06C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1428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6">
            <a:extLst>
              <a:ext uri="{FF2B5EF4-FFF2-40B4-BE49-F238E27FC236}">
                <a16:creationId xmlns:a16="http://schemas.microsoft.com/office/drawing/2014/main" id="{23DC001D-4AD3-F798-320C-94739681F2EC}"/>
              </a:ext>
            </a:extLst>
          </p:cNvPr>
          <p:cNvSpPr>
            <a:spLocks noChangeArrowheads="1"/>
          </p:cNvSpPr>
          <p:nvPr/>
        </p:nvSpPr>
        <p:spPr bwMode="auto">
          <a:xfrm>
            <a:off x="304800" y="304800"/>
            <a:ext cx="162766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31" name="Object 30">
            <a:extLst>
              <a:ext uri="{FF2B5EF4-FFF2-40B4-BE49-F238E27FC236}">
                <a16:creationId xmlns:a16="http://schemas.microsoft.com/office/drawing/2014/main" id="{113C1460-55F4-12D2-C86E-3499C7689B93}"/>
              </a:ext>
            </a:extLst>
          </p:cNvPr>
          <p:cNvGraphicFramePr>
            <a:graphicFrameLocks noChangeAspect="1"/>
          </p:cNvGraphicFramePr>
          <p:nvPr/>
        </p:nvGraphicFramePr>
        <p:xfrm>
          <a:off x="304800" y="304800"/>
          <a:ext cx="142875" cy="390525"/>
        </p:xfrm>
        <a:graphic>
          <a:graphicData uri="http://schemas.openxmlformats.org/presentationml/2006/ole">
            <mc:AlternateContent xmlns:mc="http://schemas.openxmlformats.org/markup-compatibility/2006">
              <mc:Choice xmlns:v="urn:schemas-microsoft-com:vml" Requires="v">
                <p:oleObj name="Equation" r:id="rId4" imgW="139639" imgH="393529" progId="Equation.DSMT4">
                  <p:embed/>
                </p:oleObj>
              </mc:Choice>
              <mc:Fallback>
                <p:oleObj name="Equation" r:id="rId4" imgW="139639" imgH="393529" progId="Equation.DSMT4">
                  <p:embed/>
                  <p:pic>
                    <p:nvPicPr>
                      <p:cNvPr id="31" name="Object 30">
                        <a:extLst>
                          <a:ext uri="{FF2B5EF4-FFF2-40B4-BE49-F238E27FC236}">
                            <a16:creationId xmlns:a16="http://schemas.microsoft.com/office/drawing/2014/main" id="{113C1460-55F4-12D2-C86E-3499C7689B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
                        <a:ext cx="1428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31">
            <a:extLst>
              <a:ext uri="{FF2B5EF4-FFF2-40B4-BE49-F238E27FC236}">
                <a16:creationId xmlns:a16="http://schemas.microsoft.com/office/drawing/2014/main" id="{5AFA4B3B-38D9-AD40-FE40-CAD7793DCE9E}"/>
              </a:ext>
            </a:extLst>
          </p:cNvPr>
          <p:cNvGraphicFramePr>
            <a:graphicFrameLocks noChangeAspect="1"/>
          </p:cNvGraphicFramePr>
          <p:nvPr>
            <p:extLst>
              <p:ext uri="{D42A27DB-BD31-4B8C-83A1-F6EECF244321}">
                <p14:modId xmlns:p14="http://schemas.microsoft.com/office/powerpoint/2010/main" val="1546815747"/>
              </p:ext>
            </p:extLst>
          </p:nvPr>
        </p:nvGraphicFramePr>
        <p:xfrm>
          <a:off x="8739797" y="3100222"/>
          <a:ext cx="686595" cy="1047593"/>
        </p:xfrm>
        <a:graphic>
          <a:graphicData uri="http://schemas.openxmlformats.org/presentationml/2006/ole">
            <mc:AlternateContent xmlns:mc="http://schemas.openxmlformats.org/markup-compatibility/2006">
              <mc:Choice xmlns:v="urn:schemas-microsoft-com:vml" Requires="v">
                <p:oleObj name="Equation" r:id="rId6" imgW="152280" imgH="393480" progId="Equation.DSMT4">
                  <p:embed/>
                </p:oleObj>
              </mc:Choice>
              <mc:Fallback>
                <p:oleObj name="Equation" r:id="rId6" imgW="152280" imgH="393480" progId="Equation.DSMT4">
                  <p:embed/>
                  <p:pic>
                    <p:nvPicPr>
                      <p:cNvPr id="32" name="Object 31">
                        <a:extLst>
                          <a:ext uri="{FF2B5EF4-FFF2-40B4-BE49-F238E27FC236}">
                            <a16:creationId xmlns:a16="http://schemas.microsoft.com/office/drawing/2014/main" id="{5AFA4B3B-38D9-AD40-FE40-CAD7793DCE9E}"/>
                          </a:ext>
                        </a:extLst>
                      </p:cNvPr>
                      <p:cNvPicPr/>
                      <p:nvPr/>
                    </p:nvPicPr>
                    <p:blipFill>
                      <a:blip r:embed="rId7"/>
                      <a:stretch>
                        <a:fillRect/>
                      </a:stretch>
                    </p:blipFill>
                    <p:spPr>
                      <a:xfrm>
                        <a:off x="8739797" y="3100222"/>
                        <a:ext cx="686595" cy="1047593"/>
                      </a:xfrm>
                      <a:prstGeom prst="rect">
                        <a:avLst/>
                      </a:prstGeom>
                    </p:spPr>
                  </p:pic>
                </p:oleObj>
              </mc:Fallback>
            </mc:AlternateContent>
          </a:graphicData>
        </a:graphic>
      </p:graphicFrame>
      <p:sp>
        <p:nvSpPr>
          <p:cNvPr id="35" name="TextBox 34">
            <a:extLst>
              <a:ext uri="{FF2B5EF4-FFF2-40B4-BE49-F238E27FC236}">
                <a16:creationId xmlns:a16="http://schemas.microsoft.com/office/drawing/2014/main" id="{B825E682-69AE-2A56-7C7C-34979A0DF0CC}"/>
              </a:ext>
            </a:extLst>
          </p:cNvPr>
          <p:cNvSpPr txBox="1"/>
          <p:nvPr/>
        </p:nvSpPr>
        <p:spPr>
          <a:xfrm>
            <a:off x="7329276" y="4037566"/>
            <a:ext cx="6804966" cy="646331"/>
          </a:xfrm>
          <a:prstGeom prst="rect">
            <a:avLst/>
          </a:prstGeom>
          <a:noFill/>
        </p:spPr>
        <p:txBody>
          <a:bodyPr wrap="square" rtlCol="0">
            <a:spAutoFit/>
          </a:bodyPr>
          <a:lstStyle/>
          <a:p>
            <a:pPr marL="571500" indent="-571500">
              <a:buFont typeface="Arial" panose="020B0604020202020204" pitchFamily="34" charset="0"/>
              <a:buChar char="•"/>
            </a:pPr>
            <a:r>
              <a:rPr lang="en-US" sz="3600">
                <a:solidFill>
                  <a:srgbClr val="0000FF"/>
                </a:solidFill>
                <a:latin typeface="Times New Roman" panose="02020603050405020304" pitchFamily="18" charset="0"/>
                <a:cs typeface="Times New Roman" panose="02020603050405020304" pitchFamily="18" charset="0"/>
              </a:rPr>
              <a:t>Ta viết:                      (cái bánh)</a:t>
            </a:r>
            <a:endParaRPr lang="en-CA" sz="3600">
              <a:solidFill>
                <a:srgbClr val="0000FF"/>
              </a:solidFill>
              <a:latin typeface="Times New Roman" panose="02020603050405020304" pitchFamily="18" charset="0"/>
              <a:cs typeface="Times New Roman" panose="02020603050405020304" pitchFamily="18" charset="0"/>
            </a:endParaRPr>
          </a:p>
        </p:txBody>
      </p:sp>
      <p:graphicFrame>
        <p:nvGraphicFramePr>
          <p:cNvPr id="36" name="Object 35">
            <a:extLst>
              <a:ext uri="{FF2B5EF4-FFF2-40B4-BE49-F238E27FC236}">
                <a16:creationId xmlns:a16="http://schemas.microsoft.com/office/drawing/2014/main" id="{983FB2EA-5089-2BD3-F728-35A87084BF8E}"/>
              </a:ext>
            </a:extLst>
          </p:cNvPr>
          <p:cNvGraphicFramePr>
            <a:graphicFrameLocks noChangeAspect="1"/>
          </p:cNvGraphicFramePr>
          <p:nvPr>
            <p:extLst>
              <p:ext uri="{D42A27DB-BD31-4B8C-83A1-F6EECF244321}">
                <p14:modId xmlns:p14="http://schemas.microsoft.com/office/powerpoint/2010/main" val="3916155543"/>
              </p:ext>
            </p:extLst>
          </p:nvPr>
        </p:nvGraphicFramePr>
        <p:xfrm>
          <a:off x="9430364" y="3878197"/>
          <a:ext cx="2400300" cy="1047750"/>
        </p:xfrm>
        <a:graphic>
          <a:graphicData uri="http://schemas.openxmlformats.org/presentationml/2006/ole">
            <mc:AlternateContent xmlns:mc="http://schemas.openxmlformats.org/markup-compatibility/2006">
              <mc:Choice xmlns:v="urn:schemas-microsoft-com:vml" Requires="v">
                <p:oleObj name="Equation" r:id="rId8" imgW="533160" imgH="393480" progId="Equation.DSMT4">
                  <p:embed/>
                </p:oleObj>
              </mc:Choice>
              <mc:Fallback>
                <p:oleObj name="Equation" r:id="rId8" imgW="533160" imgH="393480" progId="Equation.DSMT4">
                  <p:embed/>
                  <p:pic>
                    <p:nvPicPr>
                      <p:cNvPr id="36" name="Object 35">
                        <a:extLst>
                          <a:ext uri="{FF2B5EF4-FFF2-40B4-BE49-F238E27FC236}">
                            <a16:creationId xmlns:a16="http://schemas.microsoft.com/office/drawing/2014/main" id="{983FB2EA-5089-2BD3-F728-35A87084BF8E}"/>
                          </a:ext>
                        </a:extLst>
                      </p:cNvPr>
                      <p:cNvPicPr/>
                      <p:nvPr/>
                    </p:nvPicPr>
                    <p:blipFill>
                      <a:blip r:embed="rId9"/>
                      <a:stretch>
                        <a:fillRect/>
                      </a:stretch>
                    </p:blipFill>
                    <p:spPr>
                      <a:xfrm>
                        <a:off x="9430364" y="3878197"/>
                        <a:ext cx="2400300" cy="1047750"/>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285501AC-855F-08AA-FF66-460914340555}"/>
              </a:ext>
            </a:extLst>
          </p:cNvPr>
          <p:cNvPicPr>
            <a:picLocks noChangeAspect="1"/>
          </p:cNvPicPr>
          <p:nvPr/>
        </p:nvPicPr>
        <p:blipFill rotWithShape="1">
          <a:blip r:embed="rId10"/>
          <a:srcRect l="10906" r="4981"/>
          <a:stretch/>
        </p:blipFill>
        <p:spPr>
          <a:xfrm>
            <a:off x="269051" y="4147815"/>
            <a:ext cx="1793935" cy="2634934"/>
          </a:xfrm>
          <a:prstGeom prst="rect">
            <a:avLst/>
          </a:prstGeom>
        </p:spPr>
      </p:pic>
      <p:sp>
        <p:nvSpPr>
          <p:cNvPr id="15" name="TextBox 14">
            <a:extLst>
              <a:ext uri="{FF2B5EF4-FFF2-40B4-BE49-F238E27FC236}">
                <a16:creationId xmlns:a16="http://schemas.microsoft.com/office/drawing/2014/main" id="{9077C269-C3E6-0300-0DE7-DA0D74C535E0}"/>
              </a:ext>
            </a:extLst>
          </p:cNvPr>
          <p:cNvSpPr txBox="1"/>
          <p:nvPr/>
        </p:nvSpPr>
        <p:spPr>
          <a:xfrm>
            <a:off x="7601220" y="1577885"/>
            <a:ext cx="4381913" cy="646331"/>
          </a:xfrm>
          <a:prstGeom prst="rect">
            <a:avLst/>
          </a:prstGeom>
          <a:noFill/>
        </p:spPr>
        <p:txBody>
          <a:bodyPr wrap="square" rtlCol="0">
            <a:spAutoFit/>
          </a:bodyPr>
          <a:lstStyle/>
          <a:p>
            <a:r>
              <a:rPr lang="en-US" sz="3600">
                <a:solidFill>
                  <a:srgbClr val="0000FF"/>
                </a:solidFill>
                <a:latin typeface="Times New Roman" panose="02020603050405020304" pitchFamily="18" charset="0"/>
                <a:cs typeface="Times New Roman" panose="02020603050405020304" pitchFamily="18" charset="0"/>
              </a:rPr>
              <a:t>Ta có thể làm như sau:</a:t>
            </a:r>
            <a:endParaRPr lang="en-CA" sz="3600">
              <a:solidFill>
                <a:srgbClr val="0000FF"/>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DCB31283-B585-78C3-117B-367F1AD831A6}"/>
              </a:ext>
            </a:extLst>
          </p:cNvPr>
          <p:cNvPicPr>
            <a:picLocks noChangeAspect="1"/>
          </p:cNvPicPr>
          <p:nvPr/>
        </p:nvPicPr>
        <p:blipFill>
          <a:blip r:embed="rId11"/>
          <a:stretch>
            <a:fillRect/>
          </a:stretch>
        </p:blipFill>
        <p:spPr>
          <a:xfrm>
            <a:off x="6080919" y="4843265"/>
            <a:ext cx="9680813" cy="1930223"/>
          </a:xfrm>
          <a:prstGeom prst="rect">
            <a:avLst/>
          </a:prstGeom>
        </p:spPr>
      </p:pic>
      <p:sp>
        <p:nvSpPr>
          <p:cNvPr id="18" name="TextBox 17">
            <a:extLst>
              <a:ext uri="{FF2B5EF4-FFF2-40B4-BE49-F238E27FC236}">
                <a16:creationId xmlns:a16="http://schemas.microsoft.com/office/drawing/2014/main" id="{A9260150-EC5F-97A4-9631-EC8BEB782213}"/>
              </a:ext>
            </a:extLst>
          </p:cNvPr>
          <p:cNvSpPr txBox="1"/>
          <p:nvPr/>
        </p:nvSpPr>
        <p:spPr>
          <a:xfrm>
            <a:off x="-11387" y="6773489"/>
            <a:ext cx="16265251" cy="2308324"/>
          </a:xfrm>
          <a:prstGeom prst="rect">
            <a:avLst/>
          </a:prstGeom>
          <a:solidFill>
            <a:schemeClr val="accent6">
              <a:lumMod val="20000"/>
              <a:lumOff val="80000"/>
            </a:schemeClr>
          </a:solidFill>
        </p:spPr>
        <p:txBody>
          <a:bodyPr wrap="square" rtlCol="0">
            <a:spAutoFit/>
          </a:bodyPr>
          <a:lstStyle/>
          <a:p>
            <a:r>
              <a:rPr lang="en-US" sz="3600">
                <a:solidFill>
                  <a:srgbClr val="0000FF"/>
                </a:solidFill>
                <a:latin typeface="Times New Roman" panose="02020603050405020304" pitchFamily="18" charset="0"/>
                <a:cs typeface="Times New Roman" panose="02020603050405020304" pitchFamily="18" charset="0"/>
              </a:rPr>
              <a:t>Nhận xét: Thương của phép chia một số tự nhiên cho một số tự nhiên (khác 0) có thể viết thành một phân số, tử số là số bị chia, mẫu số là số chia.</a:t>
            </a:r>
          </a:p>
          <a:p>
            <a:r>
              <a:rPr lang="en-US" sz="3600">
                <a:solidFill>
                  <a:srgbClr val="0000FF"/>
                </a:solidFill>
                <a:latin typeface="Times New Roman" panose="02020603050405020304" pitchFamily="18" charset="0"/>
                <a:cs typeface="Times New Roman" panose="02020603050405020304" pitchFamily="18" charset="0"/>
              </a:rPr>
              <a:t>Ví dụ:</a:t>
            </a:r>
          </a:p>
          <a:p>
            <a:r>
              <a:rPr lang="en-US" sz="3600">
                <a:solidFill>
                  <a:srgbClr val="0000FF"/>
                </a:solidFill>
                <a:latin typeface="Times New Roman" panose="02020603050405020304" pitchFamily="18" charset="0"/>
                <a:cs typeface="Times New Roman" panose="02020603050405020304" pitchFamily="18" charset="0"/>
              </a:rPr>
              <a:t> </a:t>
            </a:r>
            <a:endParaRPr lang="en-CA" sz="3600">
              <a:solidFill>
                <a:srgbClr val="0000FF"/>
              </a:solidFill>
              <a:latin typeface="Times New Roman" panose="02020603050405020304" pitchFamily="18" charset="0"/>
              <a:cs typeface="Times New Roman" panose="02020603050405020304" pitchFamily="18" charset="0"/>
            </a:endParaRPr>
          </a:p>
        </p:txBody>
      </p:sp>
      <p:graphicFrame>
        <p:nvGraphicFramePr>
          <p:cNvPr id="19" name="Object 18">
            <a:extLst>
              <a:ext uri="{FF2B5EF4-FFF2-40B4-BE49-F238E27FC236}">
                <a16:creationId xmlns:a16="http://schemas.microsoft.com/office/drawing/2014/main" id="{1EF7B60D-E5D8-EDF2-B538-E13981366BD7}"/>
              </a:ext>
            </a:extLst>
          </p:cNvPr>
          <p:cNvGraphicFramePr>
            <a:graphicFrameLocks noChangeAspect="1"/>
          </p:cNvGraphicFramePr>
          <p:nvPr>
            <p:extLst>
              <p:ext uri="{D42A27DB-BD31-4B8C-83A1-F6EECF244321}">
                <p14:modId xmlns:p14="http://schemas.microsoft.com/office/powerpoint/2010/main" val="1737778301"/>
              </p:ext>
            </p:extLst>
          </p:nvPr>
        </p:nvGraphicFramePr>
        <p:xfrm>
          <a:off x="1536607" y="7791450"/>
          <a:ext cx="2400300" cy="1047750"/>
        </p:xfrm>
        <a:graphic>
          <a:graphicData uri="http://schemas.openxmlformats.org/presentationml/2006/ole">
            <mc:AlternateContent xmlns:mc="http://schemas.openxmlformats.org/markup-compatibility/2006">
              <mc:Choice xmlns:v="urn:schemas-microsoft-com:vml" Requires="v">
                <p:oleObj name="Equation" r:id="rId12" imgW="533160" imgH="393480" progId="Equation.DSMT4">
                  <p:embed/>
                </p:oleObj>
              </mc:Choice>
              <mc:Fallback>
                <p:oleObj name="Equation" r:id="rId12" imgW="533160" imgH="393480" progId="Equation.DSMT4">
                  <p:embed/>
                  <p:pic>
                    <p:nvPicPr>
                      <p:cNvPr id="36" name="Object 35">
                        <a:extLst>
                          <a:ext uri="{FF2B5EF4-FFF2-40B4-BE49-F238E27FC236}">
                            <a16:creationId xmlns:a16="http://schemas.microsoft.com/office/drawing/2014/main" id="{983FB2EA-5089-2BD3-F728-35A87084BF8E}"/>
                          </a:ext>
                        </a:extLst>
                      </p:cNvPr>
                      <p:cNvPicPr/>
                      <p:nvPr/>
                    </p:nvPicPr>
                    <p:blipFill>
                      <a:blip r:embed="rId13"/>
                      <a:stretch>
                        <a:fillRect/>
                      </a:stretch>
                    </p:blipFill>
                    <p:spPr>
                      <a:xfrm>
                        <a:off x="1536607" y="7791450"/>
                        <a:ext cx="2400300" cy="104775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F6128E73-E088-76A0-BC48-3A5653438980}"/>
              </a:ext>
            </a:extLst>
          </p:cNvPr>
          <p:cNvGraphicFramePr>
            <a:graphicFrameLocks noChangeAspect="1"/>
          </p:cNvGraphicFramePr>
          <p:nvPr>
            <p:extLst>
              <p:ext uri="{D42A27DB-BD31-4B8C-83A1-F6EECF244321}">
                <p14:modId xmlns:p14="http://schemas.microsoft.com/office/powerpoint/2010/main" val="3748132832"/>
              </p:ext>
            </p:extLst>
          </p:nvPr>
        </p:nvGraphicFramePr>
        <p:xfrm>
          <a:off x="4043650" y="7903495"/>
          <a:ext cx="2400300" cy="1047750"/>
        </p:xfrm>
        <a:graphic>
          <a:graphicData uri="http://schemas.openxmlformats.org/presentationml/2006/ole">
            <mc:AlternateContent xmlns:mc="http://schemas.openxmlformats.org/markup-compatibility/2006">
              <mc:Choice xmlns:v="urn:schemas-microsoft-com:vml" Requires="v">
                <p:oleObj name="Equation" r:id="rId14" imgW="533160" imgH="393480" progId="Equation.DSMT4">
                  <p:embed/>
                </p:oleObj>
              </mc:Choice>
              <mc:Fallback>
                <p:oleObj name="Equation" r:id="rId14" imgW="533160" imgH="393480" progId="Equation.DSMT4">
                  <p:embed/>
                  <p:pic>
                    <p:nvPicPr>
                      <p:cNvPr id="19" name="Object 18">
                        <a:extLst>
                          <a:ext uri="{FF2B5EF4-FFF2-40B4-BE49-F238E27FC236}">
                            <a16:creationId xmlns:a16="http://schemas.microsoft.com/office/drawing/2014/main" id="{1EF7B60D-E5D8-EDF2-B538-E13981366BD7}"/>
                          </a:ext>
                        </a:extLst>
                      </p:cNvPr>
                      <p:cNvPicPr/>
                      <p:nvPr/>
                    </p:nvPicPr>
                    <p:blipFill>
                      <a:blip r:embed="rId15"/>
                      <a:stretch>
                        <a:fillRect/>
                      </a:stretch>
                    </p:blipFill>
                    <p:spPr>
                      <a:xfrm>
                        <a:off x="4043650" y="7903495"/>
                        <a:ext cx="2400300" cy="104775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4EE10F64-339F-9679-D83A-5C6CAA882CB1}"/>
              </a:ext>
            </a:extLst>
          </p:cNvPr>
          <p:cNvGraphicFramePr>
            <a:graphicFrameLocks noChangeAspect="1"/>
          </p:cNvGraphicFramePr>
          <p:nvPr>
            <p:extLst>
              <p:ext uri="{D42A27DB-BD31-4B8C-83A1-F6EECF244321}">
                <p14:modId xmlns:p14="http://schemas.microsoft.com/office/powerpoint/2010/main" val="1195059092"/>
              </p:ext>
            </p:extLst>
          </p:nvPr>
        </p:nvGraphicFramePr>
        <p:xfrm>
          <a:off x="6971039" y="7943640"/>
          <a:ext cx="2971800" cy="1047750"/>
        </p:xfrm>
        <a:graphic>
          <a:graphicData uri="http://schemas.openxmlformats.org/presentationml/2006/ole">
            <mc:AlternateContent xmlns:mc="http://schemas.openxmlformats.org/markup-compatibility/2006">
              <mc:Choice xmlns:v="urn:schemas-microsoft-com:vml" Requires="v">
                <p:oleObj name="Equation" r:id="rId16" imgW="660240" imgH="393480" progId="Equation.DSMT4">
                  <p:embed/>
                </p:oleObj>
              </mc:Choice>
              <mc:Fallback>
                <p:oleObj name="Equation" r:id="rId16" imgW="660240" imgH="393480" progId="Equation.DSMT4">
                  <p:embed/>
                  <p:pic>
                    <p:nvPicPr>
                      <p:cNvPr id="20" name="Object 19">
                        <a:extLst>
                          <a:ext uri="{FF2B5EF4-FFF2-40B4-BE49-F238E27FC236}">
                            <a16:creationId xmlns:a16="http://schemas.microsoft.com/office/drawing/2014/main" id="{F6128E73-E088-76A0-BC48-3A5653438980}"/>
                          </a:ext>
                        </a:extLst>
                      </p:cNvPr>
                      <p:cNvPicPr/>
                      <p:nvPr/>
                    </p:nvPicPr>
                    <p:blipFill>
                      <a:blip r:embed="rId17"/>
                      <a:stretch>
                        <a:fillRect/>
                      </a:stretch>
                    </p:blipFill>
                    <p:spPr>
                      <a:xfrm>
                        <a:off x="6971039" y="7943640"/>
                        <a:ext cx="2971800" cy="1047750"/>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E48E56DB-7B83-BF6D-3CA6-2C31155F5A58}"/>
              </a:ext>
            </a:extLst>
          </p:cNvPr>
          <p:cNvGraphicFramePr>
            <a:graphicFrameLocks noChangeAspect="1"/>
          </p:cNvGraphicFramePr>
          <p:nvPr>
            <p:extLst>
              <p:ext uri="{D42A27DB-BD31-4B8C-83A1-F6EECF244321}">
                <p14:modId xmlns:p14="http://schemas.microsoft.com/office/powerpoint/2010/main" val="3992287070"/>
              </p:ext>
            </p:extLst>
          </p:nvPr>
        </p:nvGraphicFramePr>
        <p:xfrm>
          <a:off x="10731759" y="7943640"/>
          <a:ext cx="2286000" cy="1047750"/>
        </p:xfrm>
        <a:graphic>
          <a:graphicData uri="http://schemas.openxmlformats.org/presentationml/2006/ole">
            <mc:AlternateContent xmlns:mc="http://schemas.openxmlformats.org/markup-compatibility/2006">
              <mc:Choice xmlns:v="urn:schemas-microsoft-com:vml" Requires="v">
                <p:oleObj name="Equation" r:id="rId18" imgW="507960" imgH="393480" progId="Equation.DSMT4">
                  <p:embed/>
                </p:oleObj>
              </mc:Choice>
              <mc:Fallback>
                <p:oleObj name="Equation" r:id="rId18" imgW="507960" imgH="393480" progId="Equation.DSMT4">
                  <p:embed/>
                  <p:pic>
                    <p:nvPicPr>
                      <p:cNvPr id="21" name="Object 20">
                        <a:extLst>
                          <a:ext uri="{FF2B5EF4-FFF2-40B4-BE49-F238E27FC236}">
                            <a16:creationId xmlns:a16="http://schemas.microsoft.com/office/drawing/2014/main" id="{4EE10F64-339F-9679-D83A-5C6CAA882CB1}"/>
                          </a:ext>
                        </a:extLst>
                      </p:cNvPr>
                      <p:cNvPicPr/>
                      <p:nvPr/>
                    </p:nvPicPr>
                    <p:blipFill>
                      <a:blip r:embed="rId19"/>
                      <a:stretch>
                        <a:fillRect/>
                      </a:stretch>
                    </p:blipFill>
                    <p:spPr>
                      <a:xfrm>
                        <a:off x="10731759" y="7943640"/>
                        <a:ext cx="2286000" cy="1047750"/>
                      </a:xfrm>
                      <a:prstGeom prst="rect">
                        <a:avLst/>
                      </a:prstGeom>
                    </p:spPr>
                  </p:pic>
                </p:oleObj>
              </mc:Fallback>
            </mc:AlternateContent>
          </a:graphicData>
        </a:graphic>
      </p:graphicFrame>
    </p:spTree>
    <p:extLst>
      <p:ext uri="{BB962C8B-B14F-4D97-AF65-F5344CB8AC3E}">
        <p14:creationId xmlns:p14="http://schemas.microsoft.com/office/powerpoint/2010/main" val="3805123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P spid="25" grpId="0"/>
      <p:bldP spid="35" grpId="0"/>
      <p:bldP spid="15"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65480" y="64301"/>
            <a:ext cx="6490879" cy="920745"/>
            <a:chOff x="4586762" y="398606"/>
            <a:chExt cx="6381358" cy="748525"/>
          </a:xfrm>
        </p:grpSpPr>
        <p:grpSp>
          <p:nvGrpSpPr>
            <p:cNvPr id="3" name="Group 2"/>
            <p:cNvGrpSpPr/>
            <p:nvPr/>
          </p:nvGrpSpPr>
          <p:grpSpPr>
            <a:xfrm>
              <a:off x="4586762" y="398606"/>
              <a:ext cx="6381358" cy="748525"/>
              <a:chOff x="4586762" y="398606"/>
              <a:chExt cx="6381358" cy="748525"/>
            </a:xfrm>
          </p:grpSpPr>
          <p:sp>
            <p:nvSpPr>
              <p:cNvPr id="5" name="TextBox 4"/>
              <p:cNvSpPr txBox="1"/>
              <p:nvPr/>
            </p:nvSpPr>
            <p:spPr>
              <a:xfrm>
                <a:off x="4586762" y="398606"/>
                <a:ext cx="6381358" cy="412844"/>
              </a:xfrm>
              <a:prstGeom prst="rect">
                <a:avLst/>
              </a:prstGeom>
              <a:noFill/>
            </p:spPr>
            <p:txBody>
              <a:bodyPr wrap="none" rtlCol="0">
                <a:spAutoFit/>
              </a:bodyPr>
              <a:lstStyle/>
              <a:p>
                <a:r>
                  <a:rPr lang="en-US" sz="2700" b="1">
                    <a:solidFill>
                      <a:srgbClr val="0000CC"/>
                    </a:solidFill>
                    <a:latin typeface="Times New Roman" pitchFamily="18" charset="0"/>
                    <a:cs typeface="Times New Roman" pitchFamily="18" charset="0"/>
                  </a:rPr>
                  <a:t>Thứ</a:t>
                </a:r>
                <a:r>
                  <a:rPr lang="en-US" sz="2700">
                    <a:solidFill>
                      <a:srgbClr val="0000CC"/>
                    </a:solidFill>
                    <a:latin typeface="Times New Roman" pitchFamily="18" charset="0"/>
                    <a:cs typeface="Times New Roman" pitchFamily="18" charset="0"/>
                  </a:rPr>
                  <a:t>…….</a:t>
                </a:r>
                <a:r>
                  <a:rPr lang="en-US" sz="2700" b="1">
                    <a:solidFill>
                      <a:srgbClr val="0000CC"/>
                    </a:solidFill>
                    <a:latin typeface="Times New Roman" pitchFamily="18" charset="0"/>
                    <a:cs typeface="Times New Roman" pitchFamily="18" charset="0"/>
                  </a:rPr>
                  <a:t>ngày</a:t>
                </a:r>
                <a:r>
                  <a:rPr lang="en-US" sz="2700">
                    <a:solidFill>
                      <a:srgbClr val="0000CC"/>
                    </a:solidFill>
                    <a:latin typeface="Times New Roman" pitchFamily="18" charset="0"/>
                    <a:cs typeface="Times New Roman" pitchFamily="18" charset="0"/>
                  </a:rPr>
                  <a:t> ……. </a:t>
                </a:r>
                <a:r>
                  <a:rPr lang="en-US" sz="2700" b="1">
                    <a:solidFill>
                      <a:srgbClr val="0000CC"/>
                    </a:solidFill>
                    <a:latin typeface="Times New Roman" pitchFamily="18" charset="0"/>
                    <a:cs typeface="Times New Roman" pitchFamily="18" charset="0"/>
                  </a:rPr>
                  <a:t>tháng</a:t>
                </a:r>
                <a:r>
                  <a:rPr lang="en-US" sz="2700">
                    <a:solidFill>
                      <a:srgbClr val="0000CC"/>
                    </a:solidFill>
                    <a:latin typeface="Times New Roman" pitchFamily="18" charset="0"/>
                    <a:cs typeface="Times New Roman" pitchFamily="18" charset="0"/>
                  </a:rPr>
                  <a:t> ……. </a:t>
                </a:r>
                <a:r>
                  <a:rPr lang="en-US" sz="2700" b="1">
                    <a:solidFill>
                      <a:srgbClr val="0000CC"/>
                    </a:solidFill>
                    <a:latin typeface="Times New Roman" pitchFamily="18" charset="0"/>
                    <a:cs typeface="Times New Roman" pitchFamily="18" charset="0"/>
                  </a:rPr>
                  <a:t>năm 2023</a:t>
                </a:r>
              </a:p>
            </p:txBody>
          </p:sp>
          <p:sp>
            <p:nvSpPr>
              <p:cNvPr id="6" name="TextBox 5"/>
              <p:cNvSpPr txBox="1"/>
              <p:nvPr/>
            </p:nvSpPr>
            <p:spPr>
              <a:xfrm>
                <a:off x="7216806" y="734287"/>
                <a:ext cx="1158768" cy="412844"/>
              </a:xfrm>
              <a:prstGeom prst="rect">
                <a:avLst/>
              </a:prstGeom>
              <a:noFill/>
            </p:spPr>
            <p:txBody>
              <a:bodyPr wrap="none" rtlCol="0">
                <a:spAutoFit/>
              </a:bodyPr>
              <a:lstStyle/>
              <a:p>
                <a:r>
                  <a:rPr lang="en-US" sz="27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351747" y="1078444"/>
              <a:ext cx="96250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Rectangle 6"/>
          <p:cNvSpPr/>
          <p:nvPr/>
        </p:nvSpPr>
        <p:spPr>
          <a:xfrm>
            <a:off x="4043650" y="943309"/>
            <a:ext cx="7767582" cy="554993"/>
          </a:xfrm>
          <a:prstGeom prst="rect">
            <a:avLst/>
          </a:prstGeom>
          <a:noFill/>
        </p:spPr>
        <p:txBody>
          <a:bodyPr wrap="none" lIns="92427" tIns="46213" rIns="92427" bIns="46213">
            <a:sp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ts val="2431"/>
              </a:spcBef>
              <a:defRPr/>
            </a:pPr>
            <a:r>
              <a:rPr lang="en-US" sz="3000" b="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Bài 54: PHÂN SỐ VÀ PHÉP CHIA PHÂN SỐ</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09826290-26B0-A02B-2AD9-4421E63DCC21}"/>
              </a:ext>
            </a:extLst>
          </p:cNvPr>
          <p:cNvPicPr>
            <a:picLocks noChangeAspect="1"/>
          </p:cNvPicPr>
          <p:nvPr/>
        </p:nvPicPr>
        <p:blipFill>
          <a:blip r:embed="rId3"/>
          <a:stretch>
            <a:fillRect/>
          </a:stretch>
        </p:blipFill>
        <p:spPr>
          <a:xfrm>
            <a:off x="365919" y="1403331"/>
            <a:ext cx="2895600" cy="1225874"/>
          </a:xfrm>
          <a:prstGeom prst="rect">
            <a:avLst/>
          </a:prstGeom>
        </p:spPr>
      </p:pic>
      <p:sp>
        <p:nvSpPr>
          <p:cNvPr id="11" name="TextBox 10">
            <a:extLst>
              <a:ext uri="{FF2B5EF4-FFF2-40B4-BE49-F238E27FC236}">
                <a16:creationId xmlns:a16="http://schemas.microsoft.com/office/drawing/2014/main" id="{1821C24B-7467-B15B-77AF-D5F58210B2E9}"/>
              </a:ext>
            </a:extLst>
          </p:cNvPr>
          <p:cNvSpPr txBox="1"/>
          <p:nvPr/>
        </p:nvSpPr>
        <p:spPr>
          <a:xfrm>
            <a:off x="365919" y="2819400"/>
            <a:ext cx="14554200"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1: a) Viết  thương của mỗi phép chia sau dưới </a:t>
            </a:r>
            <a:r>
              <a:rPr lang="en-CA" sz="3600" b="1">
                <a:solidFill>
                  <a:srgbClr val="FF0000"/>
                </a:solidFill>
                <a:latin typeface="Times New Roman" panose="02020603050405020304" pitchFamily="18" charset="0"/>
                <a:cs typeface="Times New Roman" panose="02020603050405020304" pitchFamily="18" charset="0"/>
              </a:rPr>
              <a:t>dạng phân số (theo mẫu)</a:t>
            </a:r>
            <a:endParaRPr lang="en-US" sz="3600" b="1">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1B9C691-D87E-A818-F440-AE5D9FA2EFBE}"/>
                  </a:ext>
                </a:extLst>
              </p:cNvPr>
              <p:cNvSpPr txBox="1"/>
              <p:nvPr/>
            </p:nvSpPr>
            <p:spPr>
              <a:xfrm>
                <a:off x="547604" y="3472658"/>
                <a:ext cx="2942515" cy="924805"/>
              </a:xfrm>
              <a:prstGeom prst="rect">
                <a:avLst/>
              </a:prstGeom>
              <a:solidFill>
                <a:schemeClr val="accent6">
                  <a:lumMod val="20000"/>
                  <a:lumOff val="80000"/>
                </a:schemeClr>
              </a:solidFill>
            </p:spPr>
            <p:txBody>
              <a:bodyPr wrap="square" rtlCol="0">
                <a:spAutoFit/>
              </a:bodyPr>
              <a:lstStyle/>
              <a:p>
                <a:r>
                  <a:rPr lang="en-US" sz="3600" b="1">
                    <a:solidFill>
                      <a:srgbClr val="0000FF"/>
                    </a:solidFill>
                    <a:latin typeface="Times New Roman" panose="02020603050405020304" pitchFamily="18" charset="0"/>
                    <a:cs typeface="Times New Roman" panose="02020603050405020304" pitchFamily="18" charset="0"/>
                  </a:rPr>
                  <a:t>Mẫu: 5 : 9 = </a:t>
                </a:r>
                <a14:m>
                  <m:oMath xmlns:m="http://schemas.openxmlformats.org/officeDocument/2006/math">
                    <m:f>
                      <m:fPr>
                        <m:ctrlPr>
                          <a:rPr lang="en-US" sz="3600" b="1" i="1" smtClean="0">
                            <a:solidFill>
                              <a:srgbClr val="0000FF"/>
                            </a:solidFill>
                            <a:latin typeface="Cambria Math" panose="02040503050406030204" pitchFamily="18" charset="0"/>
                            <a:cs typeface="Times New Roman" panose="02020603050405020304" pitchFamily="18" charset="0"/>
                          </a:rPr>
                        </m:ctrlPr>
                      </m:fPr>
                      <m:num>
                        <m:r>
                          <a:rPr lang="en-US" sz="3600" b="1" i="1" smtClean="0">
                            <a:solidFill>
                              <a:srgbClr val="0000FF"/>
                            </a:solidFill>
                            <a:latin typeface="Cambria Math" panose="02040503050406030204" pitchFamily="18" charset="0"/>
                            <a:cs typeface="Times New Roman" panose="02020603050405020304" pitchFamily="18" charset="0"/>
                          </a:rPr>
                          <m:t>𝟓</m:t>
                        </m:r>
                      </m:num>
                      <m:den>
                        <m:r>
                          <a:rPr lang="en-US" sz="3600" b="1" i="1" smtClean="0">
                            <a:solidFill>
                              <a:srgbClr val="0000FF"/>
                            </a:solidFill>
                            <a:latin typeface="Cambria Math" panose="02040503050406030204" pitchFamily="18" charset="0"/>
                            <a:cs typeface="Times New Roman" panose="02020603050405020304" pitchFamily="18" charset="0"/>
                          </a:rPr>
                          <m:t>𝟗</m:t>
                        </m:r>
                      </m:den>
                    </m:f>
                  </m:oMath>
                </a14:m>
                <a:endParaRPr lang="en-CA" sz="3600" b="1">
                  <a:solidFill>
                    <a:srgbClr val="0000FF"/>
                  </a:solidFill>
                  <a:latin typeface="Times New Roman" panose="02020603050405020304" pitchFamily="18"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F1B9C691-D87E-A818-F440-AE5D9FA2EFBE}"/>
                  </a:ext>
                </a:extLst>
              </p:cNvPr>
              <p:cNvSpPr txBox="1">
                <a:spLocks noRot="1" noChangeAspect="1" noMove="1" noResize="1" noEditPoints="1" noAdjustHandles="1" noChangeArrowheads="1" noChangeShapeType="1" noTextEdit="1"/>
              </p:cNvSpPr>
              <p:nvPr/>
            </p:nvSpPr>
            <p:spPr>
              <a:xfrm>
                <a:off x="547604" y="3472658"/>
                <a:ext cx="2942515" cy="924805"/>
              </a:xfrm>
              <a:prstGeom prst="rect">
                <a:avLst/>
              </a:prstGeom>
              <a:blipFill>
                <a:blip r:embed="rId4"/>
                <a:stretch>
                  <a:fillRect l="-6418" b="-794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C49E84B-2E72-D517-3CD9-E98110E7BA95}"/>
                  </a:ext>
                </a:extLst>
              </p:cNvPr>
              <p:cNvSpPr txBox="1"/>
              <p:nvPr/>
            </p:nvSpPr>
            <p:spPr>
              <a:xfrm>
                <a:off x="4043650" y="3789378"/>
                <a:ext cx="1295034" cy="4462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0000FF"/>
                          </a:solidFill>
                          <a:latin typeface="Cambria Math" panose="02040503050406030204" pitchFamily="18" charset="0"/>
                        </a:rPr>
                        <m:t>𝟏𝟑</m:t>
                      </m:r>
                      <m:r>
                        <a:rPr lang="en-US" b="1" i="1" smtClean="0">
                          <a:solidFill>
                            <a:srgbClr val="0000FF"/>
                          </a:solidFill>
                          <a:latin typeface="Cambria Math" panose="02040503050406030204" pitchFamily="18" charset="0"/>
                        </a:rPr>
                        <m:t> :</m:t>
                      </m:r>
                      <m:r>
                        <a:rPr lang="en-US" b="1" i="1" smtClean="0">
                          <a:solidFill>
                            <a:srgbClr val="0000FF"/>
                          </a:solidFill>
                          <a:latin typeface="Cambria Math" panose="02040503050406030204" pitchFamily="18" charset="0"/>
                        </a:rPr>
                        <m:t>𝟏𝟕</m:t>
                      </m:r>
                    </m:oMath>
                  </m:oMathPara>
                </a14:m>
                <a:endParaRPr lang="en-CA" b="1">
                  <a:solidFill>
                    <a:srgbClr val="0000FF"/>
                  </a:solidFill>
                </a:endParaRPr>
              </a:p>
            </p:txBody>
          </p:sp>
        </mc:Choice>
        <mc:Fallback xmlns="">
          <p:sp>
            <p:nvSpPr>
              <p:cNvPr id="12" name="TextBox 11">
                <a:extLst>
                  <a:ext uri="{FF2B5EF4-FFF2-40B4-BE49-F238E27FC236}">
                    <a16:creationId xmlns:a16="http://schemas.microsoft.com/office/drawing/2014/main" id="{6C49E84B-2E72-D517-3CD9-E98110E7BA95}"/>
                  </a:ext>
                </a:extLst>
              </p:cNvPr>
              <p:cNvSpPr txBox="1">
                <a:spLocks noRot="1" noChangeAspect="1" noMove="1" noResize="1" noEditPoints="1" noAdjustHandles="1" noChangeArrowheads="1" noChangeShapeType="1" noTextEdit="1"/>
              </p:cNvSpPr>
              <p:nvPr/>
            </p:nvSpPr>
            <p:spPr>
              <a:xfrm>
                <a:off x="4043650" y="3789378"/>
                <a:ext cx="1295034" cy="446276"/>
              </a:xfrm>
              <a:prstGeom prst="rect">
                <a:avLst/>
              </a:prstGeom>
              <a:blipFill>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04FB0F4-5FBE-AA2F-2365-923F602F0859}"/>
                  </a:ext>
                </a:extLst>
              </p:cNvPr>
              <p:cNvSpPr txBox="1"/>
              <p:nvPr/>
            </p:nvSpPr>
            <p:spPr>
              <a:xfrm>
                <a:off x="6843019" y="3841398"/>
                <a:ext cx="1124410" cy="446276"/>
              </a:xfrm>
              <a:prstGeom prst="rect">
                <a:avLst/>
              </a:prstGeom>
              <a:noFill/>
            </p:spPr>
            <p:txBody>
              <a:bodyPr wrap="none" lIns="0" tIns="0" rIns="0" bIns="0" rtlCol="0">
                <a:spAutoFit/>
              </a:bodyPr>
              <a:lstStyle/>
              <a:p>
                <a:r>
                  <a:rPr lang="en-US" b="1">
                    <a:solidFill>
                      <a:srgbClr val="0000FF"/>
                    </a:solidFill>
                  </a:rPr>
                  <a:t>21 </a:t>
                </a:r>
                <a14:m>
                  <m:oMath xmlns:m="http://schemas.openxmlformats.org/officeDocument/2006/math">
                    <m:r>
                      <a:rPr lang="en-US" b="1" i="1" smtClean="0">
                        <a:solidFill>
                          <a:srgbClr val="0000FF"/>
                        </a:solidFill>
                        <a:latin typeface="Cambria Math" panose="02040503050406030204" pitchFamily="18" charset="0"/>
                      </a:rPr>
                      <m:t>:</m:t>
                    </m:r>
                    <m:r>
                      <a:rPr lang="en-US" b="1" i="1" smtClean="0">
                        <a:solidFill>
                          <a:srgbClr val="0000FF"/>
                        </a:solidFill>
                        <a:latin typeface="Cambria Math" panose="02040503050406030204" pitchFamily="18" charset="0"/>
                      </a:rPr>
                      <m:t>𝟏𝟏</m:t>
                    </m:r>
                  </m:oMath>
                </a14:m>
                <a:endParaRPr lang="en-CA" b="1">
                  <a:solidFill>
                    <a:srgbClr val="0000FF"/>
                  </a:solidFill>
                </a:endParaRPr>
              </a:p>
            </p:txBody>
          </p:sp>
        </mc:Choice>
        <mc:Fallback xmlns="">
          <p:sp>
            <p:nvSpPr>
              <p:cNvPr id="13" name="TextBox 12">
                <a:extLst>
                  <a:ext uri="{FF2B5EF4-FFF2-40B4-BE49-F238E27FC236}">
                    <a16:creationId xmlns:a16="http://schemas.microsoft.com/office/drawing/2014/main" id="{904FB0F4-5FBE-AA2F-2365-923F602F0859}"/>
                  </a:ext>
                </a:extLst>
              </p:cNvPr>
              <p:cNvSpPr txBox="1">
                <a:spLocks noRot="1" noChangeAspect="1" noMove="1" noResize="1" noEditPoints="1" noAdjustHandles="1" noChangeArrowheads="1" noChangeShapeType="1" noTextEdit="1"/>
              </p:cNvSpPr>
              <p:nvPr/>
            </p:nvSpPr>
            <p:spPr>
              <a:xfrm>
                <a:off x="6843019" y="3841398"/>
                <a:ext cx="1124410" cy="446276"/>
              </a:xfrm>
              <a:prstGeom prst="rect">
                <a:avLst/>
              </a:prstGeom>
              <a:blipFill>
                <a:blip r:embed="rId6"/>
                <a:stretch>
                  <a:fillRect l="-20109" t="-23288" b="-5068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C5A4B03-69A5-DD63-6DFC-7B2AFDAF5FB9}"/>
                  </a:ext>
                </a:extLst>
              </p:cNvPr>
              <p:cNvSpPr txBox="1"/>
              <p:nvPr/>
            </p:nvSpPr>
            <p:spPr>
              <a:xfrm>
                <a:off x="9509919" y="3840697"/>
                <a:ext cx="1124410" cy="446276"/>
              </a:xfrm>
              <a:prstGeom prst="rect">
                <a:avLst/>
              </a:prstGeom>
              <a:noFill/>
            </p:spPr>
            <p:txBody>
              <a:bodyPr wrap="none" lIns="0" tIns="0" rIns="0" bIns="0" rtlCol="0">
                <a:spAutoFit/>
              </a:bodyPr>
              <a:lstStyle/>
              <a:p>
                <a:r>
                  <a:rPr lang="en-US" b="1">
                    <a:solidFill>
                      <a:srgbClr val="0000FF"/>
                    </a:solidFill>
                  </a:rPr>
                  <a:t>40 </a:t>
                </a:r>
                <a14:m>
                  <m:oMath xmlns:m="http://schemas.openxmlformats.org/officeDocument/2006/math">
                    <m:r>
                      <a:rPr lang="en-US" b="1" i="1" smtClean="0">
                        <a:solidFill>
                          <a:srgbClr val="0000FF"/>
                        </a:solidFill>
                        <a:latin typeface="Cambria Math" panose="02040503050406030204" pitchFamily="18" charset="0"/>
                      </a:rPr>
                      <m:t>:</m:t>
                    </m:r>
                    <m:r>
                      <a:rPr lang="en-US" b="1" i="1" smtClean="0">
                        <a:solidFill>
                          <a:srgbClr val="0000FF"/>
                        </a:solidFill>
                        <a:latin typeface="Cambria Math" panose="02040503050406030204" pitchFamily="18" charset="0"/>
                      </a:rPr>
                      <m:t>𝟓𝟏</m:t>
                    </m:r>
                  </m:oMath>
                </a14:m>
                <a:endParaRPr lang="en-CA" b="1">
                  <a:solidFill>
                    <a:srgbClr val="0000FF"/>
                  </a:solidFill>
                </a:endParaRPr>
              </a:p>
            </p:txBody>
          </p:sp>
        </mc:Choice>
        <mc:Fallback xmlns="">
          <p:sp>
            <p:nvSpPr>
              <p:cNvPr id="14" name="TextBox 13">
                <a:extLst>
                  <a:ext uri="{FF2B5EF4-FFF2-40B4-BE49-F238E27FC236}">
                    <a16:creationId xmlns:a16="http://schemas.microsoft.com/office/drawing/2014/main" id="{CC5A4B03-69A5-DD63-6DFC-7B2AFDAF5FB9}"/>
                  </a:ext>
                </a:extLst>
              </p:cNvPr>
              <p:cNvSpPr txBox="1">
                <a:spLocks noRot="1" noChangeAspect="1" noMove="1" noResize="1" noEditPoints="1" noAdjustHandles="1" noChangeArrowheads="1" noChangeShapeType="1" noTextEdit="1"/>
              </p:cNvSpPr>
              <p:nvPr/>
            </p:nvSpPr>
            <p:spPr>
              <a:xfrm>
                <a:off x="9509919" y="3840697"/>
                <a:ext cx="1124410" cy="446276"/>
              </a:xfrm>
              <a:prstGeom prst="rect">
                <a:avLst/>
              </a:prstGeom>
              <a:blipFill>
                <a:blip r:embed="rId7"/>
                <a:stretch>
                  <a:fillRect l="-19565" t="-23288" b="-5068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1BB899F-5AA7-F44F-CB68-7A9BF7851E9B}"/>
                  </a:ext>
                </a:extLst>
              </p:cNvPr>
              <p:cNvSpPr txBox="1"/>
              <p:nvPr/>
            </p:nvSpPr>
            <p:spPr>
              <a:xfrm>
                <a:off x="12671853" y="3865022"/>
                <a:ext cx="1124410" cy="446276"/>
              </a:xfrm>
              <a:prstGeom prst="rect">
                <a:avLst/>
              </a:prstGeom>
              <a:noFill/>
            </p:spPr>
            <p:txBody>
              <a:bodyPr wrap="none" lIns="0" tIns="0" rIns="0" bIns="0" rtlCol="0">
                <a:spAutoFit/>
              </a:bodyPr>
              <a:lstStyle/>
              <a:p>
                <a:r>
                  <a:rPr lang="en-US" b="1">
                    <a:solidFill>
                      <a:srgbClr val="0000FF"/>
                    </a:solidFill>
                  </a:rPr>
                  <a:t>72 </a:t>
                </a:r>
                <a14:m>
                  <m:oMath xmlns:m="http://schemas.openxmlformats.org/officeDocument/2006/math">
                    <m:r>
                      <a:rPr lang="en-US" b="1" i="1" smtClean="0">
                        <a:solidFill>
                          <a:srgbClr val="0000FF"/>
                        </a:solidFill>
                        <a:latin typeface="Cambria Math" panose="02040503050406030204" pitchFamily="18" charset="0"/>
                      </a:rPr>
                      <m:t>:</m:t>
                    </m:r>
                    <m:r>
                      <a:rPr lang="en-US" b="1" i="1" smtClean="0">
                        <a:solidFill>
                          <a:srgbClr val="0000FF"/>
                        </a:solidFill>
                        <a:latin typeface="Cambria Math" panose="02040503050406030204" pitchFamily="18" charset="0"/>
                      </a:rPr>
                      <m:t>𝟐𝟓</m:t>
                    </m:r>
                  </m:oMath>
                </a14:m>
                <a:endParaRPr lang="en-CA" b="1">
                  <a:solidFill>
                    <a:srgbClr val="0000FF"/>
                  </a:solidFill>
                </a:endParaRPr>
              </a:p>
            </p:txBody>
          </p:sp>
        </mc:Choice>
        <mc:Fallback xmlns="">
          <p:sp>
            <p:nvSpPr>
              <p:cNvPr id="15" name="TextBox 14">
                <a:extLst>
                  <a:ext uri="{FF2B5EF4-FFF2-40B4-BE49-F238E27FC236}">
                    <a16:creationId xmlns:a16="http://schemas.microsoft.com/office/drawing/2014/main" id="{51BB899F-5AA7-F44F-CB68-7A9BF7851E9B}"/>
                  </a:ext>
                </a:extLst>
              </p:cNvPr>
              <p:cNvSpPr txBox="1">
                <a:spLocks noRot="1" noChangeAspect="1" noMove="1" noResize="1" noEditPoints="1" noAdjustHandles="1" noChangeArrowheads="1" noChangeShapeType="1" noTextEdit="1"/>
              </p:cNvSpPr>
              <p:nvPr/>
            </p:nvSpPr>
            <p:spPr>
              <a:xfrm>
                <a:off x="12671853" y="3865022"/>
                <a:ext cx="1124410" cy="446276"/>
              </a:xfrm>
              <a:prstGeom prst="rect">
                <a:avLst/>
              </a:prstGeom>
              <a:blipFill>
                <a:blip r:embed="rId8"/>
                <a:stretch>
                  <a:fillRect l="-20109" t="-23288" b="-5068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985716D-A74B-B4AD-7441-C74CAABE18E0}"/>
                  </a:ext>
                </a:extLst>
              </p:cNvPr>
              <p:cNvSpPr txBox="1"/>
              <p:nvPr/>
            </p:nvSpPr>
            <p:spPr>
              <a:xfrm>
                <a:off x="5293738" y="3594741"/>
                <a:ext cx="991362" cy="8355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accent6">
                              <a:lumMod val="50000"/>
                            </a:schemeClr>
                          </a:solidFill>
                          <a:latin typeface="Cambria Math" panose="02040503050406030204" pitchFamily="18" charset="0"/>
                        </a:rPr>
                        <m:t>= </m:t>
                      </m:r>
                      <m:f>
                        <m:fPr>
                          <m:ctrlPr>
                            <a:rPr lang="en-US" b="1" i="1" smtClean="0">
                              <a:solidFill>
                                <a:schemeClr val="accent6">
                                  <a:lumMod val="50000"/>
                                </a:schemeClr>
                              </a:solidFill>
                              <a:latin typeface="Cambria Math" panose="02040503050406030204" pitchFamily="18" charset="0"/>
                            </a:rPr>
                          </m:ctrlPr>
                        </m:fPr>
                        <m:num>
                          <m:r>
                            <a:rPr lang="en-US" b="1" i="1" smtClean="0">
                              <a:solidFill>
                                <a:schemeClr val="accent6">
                                  <a:lumMod val="50000"/>
                                </a:schemeClr>
                              </a:solidFill>
                              <a:latin typeface="Cambria Math" panose="02040503050406030204" pitchFamily="18" charset="0"/>
                            </a:rPr>
                            <m:t>𝟏𝟑</m:t>
                          </m:r>
                        </m:num>
                        <m:den>
                          <m:r>
                            <a:rPr lang="en-US" b="1" i="1" smtClean="0">
                              <a:solidFill>
                                <a:schemeClr val="accent6">
                                  <a:lumMod val="50000"/>
                                </a:schemeClr>
                              </a:solidFill>
                              <a:latin typeface="Cambria Math" panose="02040503050406030204" pitchFamily="18" charset="0"/>
                            </a:rPr>
                            <m:t>𝟏𝟕</m:t>
                          </m:r>
                        </m:den>
                      </m:f>
                    </m:oMath>
                  </m:oMathPara>
                </a14:m>
                <a:endParaRPr lang="en-CA" b="1">
                  <a:solidFill>
                    <a:schemeClr val="accent6">
                      <a:lumMod val="50000"/>
                    </a:schemeClr>
                  </a:solidFill>
                </a:endParaRPr>
              </a:p>
            </p:txBody>
          </p:sp>
        </mc:Choice>
        <mc:Fallback xmlns="">
          <p:sp>
            <p:nvSpPr>
              <p:cNvPr id="18" name="TextBox 17">
                <a:extLst>
                  <a:ext uri="{FF2B5EF4-FFF2-40B4-BE49-F238E27FC236}">
                    <a16:creationId xmlns:a16="http://schemas.microsoft.com/office/drawing/2014/main" id="{C985716D-A74B-B4AD-7441-C74CAABE18E0}"/>
                  </a:ext>
                </a:extLst>
              </p:cNvPr>
              <p:cNvSpPr txBox="1">
                <a:spLocks noRot="1" noChangeAspect="1" noMove="1" noResize="1" noEditPoints="1" noAdjustHandles="1" noChangeArrowheads="1" noChangeShapeType="1" noTextEdit="1"/>
              </p:cNvSpPr>
              <p:nvPr/>
            </p:nvSpPr>
            <p:spPr>
              <a:xfrm>
                <a:off x="5293738" y="3594741"/>
                <a:ext cx="991362" cy="835550"/>
              </a:xfrm>
              <a:prstGeom prst="rect">
                <a:avLst/>
              </a:prstGeom>
              <a:blipFill>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519FA80-6D8D-AE81-92C5-677B254D28C9}"/>
                  </a:ext>
                </a:extLst>
              </p:cNvPr>
              <p:cNvSpPr txBox="1"/>
              <p:nvPr/>
            </p:nvSpPr>
            <p:spPr>
              <a:xfrm>
                <a:off x="7991433" y="3629551"/>
                <a:ext cx="991361" cy="8360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accent6">
                              <a:lumMod val="50000"/>
                            </a:schemeClr>
                          </a:solidFill>
                          <a:latin typeface="Cambria Math" panose="02040503050406030204" pitchFamily="18" charset="0"/>
                        </a:rPr>
                        <m:t>= </m:t>
                      </m:r>
                      <m:f>
                        <m:fPr>
                          <m:ctrlPr>
                            <a:rPr lang="en-US" b="1" i="1" smtClean="0">
                              <a:solidFill>
                                <a:schemeClr val="accent6">
                                  <a:lumMod val="50000"/>
                                </a:schemeClr>
                              </a:solidFill>
                              <a:latin typeface="Cambria Math" panose="02040503050406030204" pitchFamily="18" charset="0"/>
                            </a:rPr>
                          </m:ctrlPr>
                        </m:fPr>
                        <m:num>
                          <m:r>
                            <a:rPr lang="en-US" b="1" i="1" smtClean="0">
                              <a:solidFill>
                                <a:schemeClr val="accent6">
                                  <a:lumMod val="50000"/>
                                </a:schemeClr>
                              </a:solidFill>
                              <a:latin typeface="Cambria Math" panose="02040503050406030204" pitchFamily="18" charset="0"/>
                            </a:rPr>
                            <m:t>𝟐𝟏</m:t>
                          </m:r>
                        </m:num>
                        <m:den>
                          <m:r>
                            <a:rPr lang="en-US" b="1" i="1" smtClean="0">
                              <a:solidFill>
                                <a:schemeClr val="accent6">
                                  <a:lumMod val="50000"/>
                                </a:schemeClr>
                              </a:solidFill>
                              <a:latin typeface="Cambria Math" panose="02040503050406030204" pitchFamily="18" charset="0"/>
                            </a:rPr>
                            <m:t>𝟏𝟏</m:t>
                          </m:r>
                        </m:den>
                      </m:f>
                    </m:oMath>
                  </m:oMathPara>
                </a14:m>
                <a:endParaRPr lang="en-CA" b="1">
                  <a:solidFill>
                    <a:schemeClr val="accent6">
                      <a:lumMod val="50000"/>
                    </a:schemeClr>
                  </a:solidFill>
                </a:endParaRPr>
              </a:p>
            </p:txBody>
          </p:sp>
        </mc:Choice>
        <mc:Fallback xmlns="">
          <p:sp>
            <p:nvSpPr>
              <p:cNvPr id="19" name="TextBox 18">
                <a:extLst>
                  <a:ext uri="{FF2B5EF4-FFF2-40B4-BE49-F238E27FC236}">
                    <a16:creationId xmlns:a16="http://schemas.microsoft.com/office/drawing/2014/main" id="{6519FA80-6D8D-AE81-92C5-677B254D28C9}"/>
                  </a:ext>
                </a:extLst>
              </p:cNvPr>
              <p:cNvSpPr txBox="1">
                <a:spLocks noRot="1" noChangeAspect="1" noMove="1" noResize="1" noEditPoints="1" noAdjustHandles="1" noChangeArrowheads="1" noChangeShapeType="1" noTextEdit="1"/>
              </p:cNvSpPr>
              <p:nvPr/>
            </p:nvSpPr>
            <p:spPr>
              <a:xfrm>
                <a:off x="7991433" y="3629551"/>
                <a:ext cx="991361" cy="836063"/>
              </a:xfrm>
              <a:prstGeom prst="rect">
                <a:avLst/>
              </a:prstGeom>
              <a:blipFill>
                <a:blip r:embed="rId10"/>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6182492-DCCA-E4EC-DD16-7A2640D91678}"/>
                  </a:ext>
                </a:extLst>
              </p:cNvPr>
              <p:cNvSpPr txBox="1"/>
              <p:nvPr/>
            </p:nvSpPr>
            <p:spPr>
              <a:xfrm>
                <a:off x="10718050" y="3594741"/>
                <a:ext cx="991361" cy="8344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accent6">
                              <a:lumMod val="50000"/>
                            </a:schemeClr>
                          </a:solidFill>
                          <a:latin typeface="Cambria Math" panose="02040503050406030204" pitchFamily="18" charset="0"/>
                        </a:rPr>
                        <m:t>= </m:t>
                      </m:r>
                      <m:f>
                        <m:fPr>
                          <m:ctrlPr>
                            <a:rPr lang="en-US" b="1" i="1" smtClean="0">
                              <a:solidFill>
                                <a:schemeClr val="accent6">
                                  <a:lumMod val="50000"/>
                                </a:schemeClr>
                              </a:solidFill>
                              <a:latin typeface="Cambria Math" panose="02040503050406030204" pitchFamily="18" charset="0"/>
                            </a:rPr>
                          </m:ctrlPr>
                        </m:fPr>
                        <m:num>
                          <m:r>
                            <a:rPr lang="en-US" b="1" i="1" smtClean="0">
                              <a:solidFill>
                                <a:schemeClr val="accent6">
                                  <a:lumMod val="50000"/>
                                </a:schemeClr>
                              </a:solidFill>
                              <a:latin typeface="Cambria Math" panose="02040503050406030204" pitchFamily="18" charset="0"/>
                            </a:rPr>
                            <m:t>𝟒𝟎</m:t>
                          </m:r>
                        </m:num>
                        <m:den>
                          <m:r>
                            <a:rPr lang="en-US" b="1" i="1" smtClean="0">
                              <a:solidFill>
                                <a:schemeClr val="accent6">
                                  <a:lumMod val="50000"/>
                                </a:schemeClr>
                              </a:solidFill>
                              <a:latin typeface="Cambria Math" panose="02040503050406030204" pitchFamily="18" charset="0"/>
                            </a:rPr>
                            <m:t>𝟓𝟏</m:t>
                          </m:r>
                        </m:den>
                      </m:f>
                    </m:oMath>
                  </m:oMathPara>
                </a14:m>
                <a:endParaRPr lang="en-CA" b="1">
                  <a:solidFill>
                    <a:schemeClr val="accent6">
                      <a:lumMod val="50000"/>
                    </a:schemeClr>
                  </a:solidFill>
                </a:endParaRPr>
              </a:p>
            </p:txBody>
          </p:sp>
        </mc:Choice>
        <mc:Fallback xmlns="">
          <p:sp>
            <p:nvSpPr>
              <p:cNvPr id="20" name="TextBox 19">
                <a:extLst>
                  <a:ext uri="{FF2B5EF4-FFF2-40B4-BE49-F238E27FC236}">
                    <a16:creationId xmlns:a16="http://schemas.microsoft.com/office/drawing/2014/main" id="{26182492-DCCA-E4EC-DD16-7A2640D91678}"/>
                  </a:ext>
                </a:extLst>
              </p:cNvPr>
              <p:cNvSpPr txBox="1">
                <a:spLocks noRot="1" noChangeAspect="1" noMove="1" noResize="1" noEditPoints="1" noAdjustHandles="1" noChangeArrowheads="1" noChangeShapeType="1" noTextEdit="1"/>
              </p:cNvSpPr>
              <p:nvPr/>
            </p:nvSpPr>
            <p:spPr>
              <a:xfrm>
                <a:off x="10718050" y="3594741"/>
                <a:ext cx="991361" cy="834459"/>
              </a:xfrm>
              <a:prstGeom prst="rect">
                <a:avLst/>
              </a:prstGeom>
              <a:blipFill>
                <a:blip r:embed="rId11"/>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3C81EC0-5124-55A7-F5DE-95BC938F69D0}"/>
                  </a:ext>
                </a:extLst>
              </p:cNvPr>
              <p:cNvSpPr txBox="1"/>
              <p:nvPr/>
            </p:nvSpPr>
            <p:spPr>
              <a:xfrm>
                <a:off x="13824112" y="3623242"/>
                <a:ext cx="991361" cy="8331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accent6">
                              <a:lumMod val="50000"/>
                            </a:schemeClr>
                          </a:solidFill>
                          <a:latin typeface="Cambria Math" panose="02040503050406030204" pitchFamily="18" charset="0"/>
                        </a:rPr>
                        <m:t>= </m:t>
                      </m:r>
                      <m:f>
                        <m:fPr>
                          <m:ctrlPr>
                            <a:rPr lang="en-US" b="1" i="1" smtClean="0">
                              <a:solidFill>
                                <a:schemeClr val="accent6">
                                  <a:lumMod val="50000"/>
                                </a:schemeClr>
                              </a:solidFill>
                              <a:latin typeface="Cambria Math" panose="02040503050406030204" pitchFamily="18" charset="0"/>
                            </a:rPr>
                          </m:ctrlPr>
                        </m:fPr>
                        <m:num>
                          <m:r>
                            <a:rPr lang="en-US" b="1" i="1" smtClean="0">
                              <a:solidFill>
                                <a:schemeClr val="accent6">
                                  <a:lumMod val="50000"/>
                                </a:schemeClr>
                              </a:solidFill>
                              <a:latin typeface="Cambria Math" panose="02040503050406030204" pitchFamily="18" charset="0"/>
                            </a:rPr>
                            <m:t>𝟕𝟐</m:t>
                          </m:r>
                        </m:num>
                        <m:den>
                          <m:r>
                            <a:rPr lang="en-US" b="1" i="1" smtClean="0">
                              <a:solidFill>
                                <a:schemeClr val="accent6">
                                  <a:lumMod val="50000"/>
                                </a:schemeClr>
                              </a:solidFill>
                              <a:latin typeface="Cambria Math" panose="02040503050406030204" pitchFamily="18" charset="0"/>
                            </a:rPr>
                            <m:t>𝟐𝟓</m:t>
                          </m:r>
                        </m:den>
                      </m:f>
                    </m:oMath>
                  </m:oMathPara>
                </a14:m>
                <a:endParaRPr lang="en-CA" b="1">
                  <a:solidFill>
                    <a:schemeClr val="accent6">
                      <a:lumMod val="50000"/>
                    </a:schemeClr>
                  </a:solidFill>
                </a:endParaRPr>
              </a:p>
            </p:txBody>
          </p:sp>
        </mc:Choice>
        <mc:Fallback xmlns="">
          <p:sp>
            <p:nvSpPr>
              <p:cNvPr id="21" name="TextBox 20">
                <a:extLst>
                  <a:ext uri="{FF2B5EF4-FFF2-40B4-BE49-F238E27FC236}">
                    <a16:creationId xmlns:a16="http://schemas.microsoft.com/office/drawing/2014/main" id="{63C81EC0-5124-55A7-F5DE-95BC938F69D0}"/>
                  </a:ext>
                </a:extLst>
              </p:cNvPr>
              <p:cNvSpPr txBox="1">
                <a:spLocks noRot="1" noChangeAspect="1" noMove="1" noResize="1" noEditPoints="1" noAdjustHandles="1" noChangeArrowheads="1" noChangeShapeType="1" noTextEdit="1"/>
              </p:cNvSpPr>
              <p:nvPr/>
            </p:nvSpPr>
            <p:spPr>
              <a:xfrm>
                <a:off x="13824112" y="3623242"/>
                <a:ext cx="991361" cy="833177"/>
              </a:xfrm>
              <a:prstGeom prst="rect">
                <a:avLst/>
              </a:prstGeom>
              <a:blipFill>
                <a:blip r:embed="rId12"/>
                <a:stretch>
                  <a:fillRect/>
                </a:stretch>
              </a:blipFill>
            </p:spPr>
            <p:txBody>
              <a:bodyPr/>
              <a:lstStyle/>
              <a:p>
                <a:r>
                  <a:rPr lang="en-CA">
                    <a:noFill/>
                  </a:rPr>
                  <a:t> </a:t>
                </a:r>
              </a:p>
            </p:txBody>
          </p:sp>
        </mc:Fallback>
      </mc:AlternateContent>
      <p:sp>
        <p:nvSpPr>
          <p:cNvPr id="24" name="TextBox 23">
            <a:extLst>
              <a:ext uri="{FF2B5EF4-FFF2-40B4-BE49-F238E27FC236}">
                <a16:creationId xmlns:a16="http://schemas.microsoft.com/office/drawing/2014/main" id="{4E12BFCD-7199-4408-B661-D2BF262D7581}"/>
              </a:ext>
            </a:extLst>
          </p:cNvPr>
          <p:cNvSpPr txBox="1"/>
          <p:nvPr/>
        </p:nvSpPr>
        <p:spPr>
          <a:xfrm>
            <a:off x="365919" y="4648212"/>
            <a:ext cx="3886200"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b) Viết </a:t>
            </a:r>
            <a:r>
              <a:rPr lang="en-CA" sz="3600" b="1">
                <a:solidFill>
                  <a:srgbClr val="FF0000"/>
                </a:solidFill>
                <a:latin typeface="Times New Roman" panose="02020603050405020304" pitchFamily="18" charset="0"/>
                <a:cs typeface="Times New Roman" panose="02020603050405020304" pitchFamily="18" charset="0"/>
              </a:rPr>
              <a:t>(theo mẫu)</a:t>
            </a:r>
            <a:endParaRPr lang="en-US" sz="3600" b="1">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9B8FB182-8847-1088-F6AE-00DE632A7202}"/>
                  </a:ext>
                </a:extLst>
              </p:cNvPr>
              <p:cNvSpPr txBox="1"/>
              <p:nvPr/>
            </p:nvSpPr>
            <p:spPr>
              <a:xfrm>
                <a:off x="746919" y="5545292"/>
                <a:ext cx="4191000" cy="927433"/>
              </a:xfrm>
              <a:prstGeom prst="rect">
                <a:avLst/>
              </a:prstGeom>
              <a:solidFill>
                <a:schemeClr val="accent6">
                  <a:lumMod val="20000"/>
                  <a:lumOff val="80000"/>
                </a:schemeClr>
              </a:solidFill>
            </p:spPr>
            <p:txBody>
              <a:bodyPr wrap="square" rtlCol="0">
                <a:spAutoFit/>
              </a:bodyPr>
              <a:lstStyle/>
              <a:p>
                <a:r>
                  <a:rPr lang="en-US" sz="3600" b="1">
                    <a:solidFill>
                      <a:srgbClr val="0000FF"/>
                    </a:solidFill>
                    <a:latin typeface="Times New Roman" panose="02020603050405020304" pitchFamily="18" charset="0"/>
                    <a:cs typeface="Times New Roman" panose="02020603050405020304" pitchFamily="18" charset="0"/>
                  </a:rPr>
                  <a:t>Mẫu: 18 : 9 = </a:t>
                </a:r>
                <a14:m>
                  <m:oMath xmlns:m="http://schemas.openxmlformats.org/officeDocument/2006/math">
                    <m:f>
                      <m:fPr>
                        <m:ctrlPr>
                          <a:rPr lang="en-US" sz="3600" b="1" i="1" smtClean="0">
                            <a:solidFill>
                              <a:srgbClr val="0000FF"/>
                            </a:solidFill>
                            <a:latin typeface="Cambria Math" panose="02040503050406030204" pitchFamily="18" charset="0"/>
                            <a:cs typeface="Times New Roman" panose="02020603050405020304" pitchFamily="18" charset="0"/>
                          </a:rPr>
                        </m:ctrlPr>
                      </m:fPr>
                      <m:num>
                        <m:r>
                          <a:rPr lang="en-US" sz="3600" b="1" i="1" smtClean="0">
                            <a:solidFill>
                              <a:srgbClr val="0000FF"/>
                            </a:solidFill>
                            <a:latin typeface="Cambria Math" panose="02040503050406030204" pitchFamily="18" charset="0"/>
                            <a:cs typeface="Times New Roman" panose="02020603050405020304" pitchFamily="18" charset="0"/>
                          </a:rPr>
                          <m:t>𝟏𝟖</m:t>
                        </m:r>
                      </m:num>
                      <m:den>
                        <m:r>
                          <a:rPr lang="en-US" sz="3600" b="1" i="1" smtClean="0">
                            <a:solidFill>
                              <a:srgbClr val="0000FF"/>
                            </a:solidFill>
                            <a:latin typeface="Cambria Math" panose="02040503050406030204" pitchFamily="18" charset="0"/>
                            <a:cs typeface="Times New Roman" panose="02020603050405020304" pitchFamily="18" charset="0"/>
                          </a:rPr>
                          <m:t>𝟗</m:t>
                        </m:r>
                      </m:den>
                    </m:f>
                  </m:oMath>
                </a14:m>
                <a:r>
                  <a:rPr lang="en-CA" sz="3600" b="1">
                    <a:solidFill>
                      <a:srgbClr val="0000FF"/>
                    </a:solidFill>
                    <a:latin typeface="Times New Roman" panose="02020603050405020304" pitchFamily="18" charset="0"/>
                    <a:cs typeface="Times New Roman" panose="02020603050405020304" pitchFamily="18" charset="0"/>
                  </a:rPr>
                  <a:t> = 2</a:t>
                </a:r>
              </a:p>
            </p:txBody>
          </p:sp>
        </mc:Choice>
        <mc:Fallback xmlns="">
          <p:sp>
            <p:nvSpPr>
              <p:cNvPr id="33" name="TextBox 32">
                <a:extLst>
                  <a:ext uri="{FF2B5EF4-FFF2-40B4-BE49-F238E27FC236}">
                    <a16:creationId xmlns:a16="http://schemas.microsoft.com/office/drawing/2014/main" id="{9B8FB182-8847-1088-F6AE-00DE632A7202}"/>
                  </a:ext>
                </a:extLst>
              </p:cNvPr>
              <p:cNvSpPr txBox="1">
                <a:spLocks noRot="1" noChangeAspect="1" noMove="1" noResize="1" noEditPoints="1" noAdjustHandles="1" noChangeArrowheads="1" noChangeShapeType="1" noTextEdit="1"/>
              </p:cNvSpPr>
              <p:nvPr/>
            </p:nvSpPr>
            <p:spPr>
              <a:xfrm>
                <a:off x="746919" y="5545292"/>
                <a:ext cx="4191000" cy="927433"/>
              </a:xfrm>
              <a:prstGeom prst="rect">
                <a:avLst/>
              </a:prstGeom>
              <a:blipFill>
                <a:blip r:embed="rId13"/>
                <a:stretch>
                  <a:fillRect l="-4512" r="-873" b="-657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9B525B2-1C34-0701-C051-C8E269A7198D}"/>
                  </a:ext>
                </a:extLst>
              </p:cNvPr>
              <p:cNvSpPr txBox="1"/>
              <p:nvPr/>
            </p:nvSpPr>
            <p:spPr>
              <a:xfrm>
                <a:off x="956739" y="7010400"/>
                <a:ext cx="1124410" cy="446276"/>
              </a:xfrm>
              <a:prstGeom prst="rect">
                <a:avLst/>
              </a:prstGeom>
              <a:noFill/>
            </p:spPr>
            <p:txBody>
              <a:bodyPr wrap="none" lIns="0" tIns="0" rIns="0" bIns="0" rtlCol="0">
                <a:spAutoFit/>
              </a:bodyPr>
              <a:lstStyle/>
              <a:p>
                <a:r>
                  <a:rPr lang="en-US" b="1">
                    <a:solidFill>
                      <a:srgbClr val="0000FF"/>
                    </a:solidFill>
                  </a:rPr>
                  <a:t>34 </a:t>
                </a:r>
                <a14:m>
                  <m:oMath xmlns:m="http://schemas.openxmlformats.org/officeDocument/2006/math">
                    <m:r>
                      <a:rPr lang="en-US" b="1" i="1" smtClean="0">
                        <a:solidFill>
                          <a:srgbClr val="0000FF"/>
                        </a:solidFill>
                        <a:latin typeface="Cambria Math" panose="02040503050406030204" pitchFamily="18" charset="0"/>
                      </a:rPr>
                      <m:t>:</m:t>
                    </m:r>
                    <m:r>
                      <a:rPr lang="en-US" b="1" i="1" smtClean="0">
                        <a:solidFill>
                          <a:srgbClr val="0000FF"/>
                        </a:solidFill>
                        <a:latin typeface="Cambria Math" panose="02040503050406030204" pitchFamily="18" charset="0"/>
                      </a:rPr>
                      <m:t>𝟏𝟕</m:t>
                    </m:r>
                  </m:oMath>
                </a14:m>
                <a:endParaRPr lang="en-CA" b="1">
                  <a:solidFill>
                    <a:srgbClr val="0000FF"/>
                  </a:solidFill>
                </a:endParaRPr>
              </a:p>
            </p:txBody>
          </p:sp>
        </mc:Choice>
        <mc:Fallback xmlns="">
          <p:sp>
            <p:nvSpPr>
              <p:cNvPr id="34" name="TextBox 33">
                <a:extLst>
                  <a:ext uri="{FF2B5EF4-FFF2-40B4-BE49-F238E27FC236}">
                    <a16:creationId xmlns:a16="http://schemas.microsoft.com/office/drawing/2014/main" id="{A9B525B2-1C34-0701-C051-C8E269A7198D}"/>
                  </a:ext>
                </a:extLst>
              </p:cNvPr>
              <p:cNvSpPr txBox="1">
                <a:spLocks noRot="1" noChangeAspect="1" noMove="1" noResize="1" noEditPoints="1" noAdjustHandles="1" noChangeArrowheads="1" noChangeShapeType="1" noTextEdit="1"/>
              </p:cNvSpPr>
              <p:nvPr/>
            </p:nvSpPr>
            <p:spPr>
              <a:xfrm>
                <a:off x="956739" y="7010400"/>
                <a:ext cx="1124410" cy="446276"/>
              </a:xfrm>
              <a:prstGeom prst="rect">
                <a:avLst/>
              </a:prstGeom>
              <a:blipFill>
                <a:blip r:embed="rId14"/>
                <a:stretch>
                  <a:fillRect l="-20109" t="-23288" b="-4931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20B9AA98-5902-806F-EF2C-CB09B21BC354}"/>
                  </a:ext>
                </a:extLst>
              </p:cNvPr>
              <p:cNvSpPr txBox="1"/>
              <p:nvPr/>
            </p:nvSpPr>
            <p:spPr>
              <a:xfrm>
                <a:off x="4484670" y="7010400"/>
                <a:ext cx="901593" cy="446276"/>
              </a:xfrm>
              <a:prstGeom prst="rect">
                <a:avLst/>
              </a:prstGeom>
              <a:noFill/>
            </p:spPr>
            <p:txBody>
              <a:bodyPr wrap="none" lIns="0" tIns="0" rIns="0" bIns="0" rtlCol="0">
                <a:spAutoFit/>
              </a:bodyPr>
              <a:lstStyle/>
              <a:p>
                <a:r>
                  <a:rPr lang="en-US" b="1">
                    <a:solidFill>
                      <a:srgbClr val="0000FF"/>
                    </a:solidFill>
                  </a:rPr>
                  <a:t>20 </a:t>
                </a:r>
                <a14:m>
                  <m:oMath xmlns:m="http://schemas.openxmlformats.org/officeDocument/2006/math">
                    <m:r>
                      <a:rPr lang="en-US" b="1" i="1" smtClean="0">
                        <a:solidFill>
                          <a:srgbClr val="0000FF"/>
                        </a:solidFill>
                        <a:latin typeface="Cambria Math" panose="02040503050406030204" pitchFamily="18" charset="0"/>
                      </a:rPr>
                      <m:t>:</m:t>
                    </m:r>
                    <m:r>
                      <a:rPr lang="en-US" b="1" i="1" smtClean="0">
                        <a:solidFill>
                          <a:srgbClr val="0000FF"/>
                        </a:solidFill>
                        <a:latin typeface="Cambria Math" panose="02040503050406030204" pitchFamily="18" charset="0"/>
                      </a:rPr>
                      <m:t>𝟓</m:t>
                    </m:r>
                  </m:oMath>
                </a14:m>
                <a:endParaRPr lang="en-CA" b="1">
                  <a:solidFill>
                    <a:srgbClr val="0000FF"/>
                  </a:solidFill>
                </a:endParaRPr>
              </a:p>
            </p:txBody>
          </p:sp>
        </mc:Choice>
        <mc:Fallback xmlns="">
          <p:sp>
            <p:nvSpPr>
              <p:cNvPr id="35" name="TextBox 34">
                <a:extLst>
                  <a:ext uri="{FF2B5EF4-FFF2-40B4-BE49-F238E27FC236}">
                    <a16:creationId xmlns:a16="http://schemas.microsoft.com/office/drawing/2014/main" id="{20B9AA98-5902-806F-EF2C-CB09B21BC354}"/>
                  </a:ext>
                </a:extLst>
              </p:cNvPr>
              <p:cNvSpPr txBox="1">
                <a:spLocks noRot="1" noChangeAspect="1" noMove="1" noResize="1" noEditPoints="1" noAdjustHandles="1" noChangeArrowheads="1" noChangeShapeType="1" noTextEdit="1"/>
              </p:cNvSpPr>
              <p:nvPr/>
            </p:nvSpPr>
            <p:spPr>
              <a:xfrm>
                <a:off x="4484670" y="7010400"/>
                <a:ext cx="901593" cy="446276"/>
              </a:xfrm>
              <a:prstGeom prst="rect">
                <a:avLst/>
              </a:prstGeom>
              <a:blipFill>
                <a:blip r:embed="rId15"/>
                <a:stretch>
                  <a:fillRect l="-25000" t="-23288" b="-4931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9CEF3714-3962-6169-2834-6CEAB1A6455A}"/>
                  </a:ext>
                </a:extLst>
              </p:cNvPr>
              <p:cNvSpPr txBox="1"/>
              <p:nvPr/>
            </p:nvSpPr>
            <p:spPr>
              <a:xfrm>
                <a:off x="8483846" y="7010400"/>
                <a:ext cx="1124410" cy="446276"/>
              </a:xfrm>
              <a:prstGeom prst="rect">
                <a:avLst/>
              </a:prstGeom>
              <a:noFill/>
            </p:spPr>
            <p:txBody>
              <a:bodyPr wrap="none" lIns="0" tIns="0" rIns="0" bIns="0" rtlCol="0">
                <a:spAutoFit/>
              </a:bodyPr>
              <a:lstStyle/>
              <a:p>
                <a:r>
                  <a:rPr lang="en-US" b="1">
                    <a:solidFill>
                      <a:srgbClr val="0000FF"/>
                    </a:solidFill>
                  </a:rPr>
                  <a:t>42 </a:t>
                </a:r>
                <a14:m>
                  <m:oMath xmlns:m="http://schemas.openxmlformats.org/officeDocument/2006/math">
                    <m:r>
                      <a:rPr lang="en-US" b="1" i="1" smtClean="0">
                        <a:solidFill>
                          <a:srgbClr val="0000FF"/>
                        </a:solidFill>
                        <a:latin typeface="Cambria Math" panose="02040503050406030204" pitchFamily="18" charset="0"/>
                      </a:rPr>
                      <m:t>:</m:t>
                    </m:r>
                    <m:r>
                      <a:rPr lang="en-US" b="1" i="1" smtClean="0">
                        <a:solidFill>
                          <a:srgbClr val="0000FF"/>
                        </a:solidFill>
                        <a:latin typeface="Cambria Math" panose="02040503050406030204" pitchFamily="18" charset="0"/>
                      </a:rPr>
                      <m:t>𝟒𝟐</m:t>
                    </m:r>
                  </m:oMath>
                </a14:m>
                <a:endParaRPr lang="en-CA" b="1">
                  <a:solidFill>
                    <a:srgbClr val="0000FF"/>
                  </a:solidFill>
                </a:endParaRPr>
              </a:p>
            </p:txBody>
          </p:sp>
        </mc:Choice>
        <mc:Fallback xmlns="">
          <p:sp>
            <p:nvSpPr>
              <p:cNvPr id="36" name="TextBox 35">
                <a:extLst>
                  <a:ext uri="{FF2B5EF4-FFF2-40B4-BE49-F238E27FC236}">
                    <a16:creationId xmlns:a16="http://schemas.microsoft.com/office/drawing/2014/main" id="{9CEF3714-3962-6169-2834-6CEAB1A6455A}"/>
                  </a:ext>
                </a:extLst>
              </p:cNvPr>
              <p:cNvSpPr txBox="1">
                <a:spLocks noRot="1" noChangeAspect="1" noMove="1" noResize="1" noEditPoints="1" noAdjustHandles="1" noChangeArrowheads="1" noChangeShapeType="1" noTextEdit="1"/>
              </p:cNvSpPr>
              <p:nvPr/>
            </p:nvSpPr>
            <p:spPr>
              <a:xfrm>
                <a:off x="8483846" y="7010400"/>
                <a:ext cx="1124410" cy="446276"/>
              </a:xfrm>
              <a:prstGeom prst="rect">
                <a:avLst/>
              </a:prstGeom>
              <a:blipFill>
                <a:blip r:embed="rId16"/>
                <a:stretch>
                  <a:fillRect l="-20109" t="-23288" b="-4931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68D3C1D-9105-6486-A385-5F68F1D8D6B6}"/>
                  </a:ext>
                </a:extLst>
              </p:cNvPr>
              <p:cNvSpPr txBox="1"/>
              <p:nvPr/>
            </p:nvSpPr>
            <p:spPr>
              <a:xfrm>
                <a:off x="12744606" y="7010400"/>
                <a:ext cx="712439" cy="446276"/>
              </a:xfrm>
              <a:prstGeom prst="rect">
                <a:avLst/>
              </a:prstGeom>
              <a:noFill/>
            </p:spPr>
            <p:txBody>
              <a:bodyPr wrap="none" lIns="0" tIns="0" rIns="0" bIns="0" rtlCol="0">
                <a:spAutoFit/>
              </a:bodyPr>
              <a:lstStyle/>
              <a:p>
                <a:r>
                  <a:rPr lang="en-US" b="1">
                    <a:solidFill>
                      <a:srgbClr val="0000FF"/>
                    </a:solidFill>
                  </a:rPr>
                  <a:t>0 </a:t>
                </a:r>
                <a14:m>
                  <m:oMath xmlns:m="http://schemas.openxmlformats.org/officeDocument/2006/math">
                    <m:r>
                      <a:rPr lang="en-US" b="1" i="1" smtClean="0">
                        <a:solidFill>
                          <a:srgbClr val="0000FF"/>
                        </a:solidFill>
                        <a:latin typeface="Cambria Math" panose="02040503050406030204" pitchFamily="18" charset="0"/>
                      </a:rPr>
                      <m:t>:</m:t>
                    </m:r>
                    <m:r>
                      <a:rPr lang="en-US" b="1" i="1" smtClean="0">
                        <a:solidFill>
                          <a:srgbClr val="0000FF"/>
                        </a:solidFill>
                        <a:latin typeface="Cambria Math" panose="02040503050406030204" pitchFamily="18" charset="0"/>
                      </a:rPr>
                      <m:t>𝟔</m:t>
                    </m:r>
                  </m:oMath>
                </a14:m>
                <a:endParaRPr lang="en-CA" b="1">
                  <a:solidFill>
                    <a:srgbClr val="0000FF"/>
                  </a:solidFill>
                </a:endParaRPr>
              </a:p>
            </p:txBody>
          </p:sp>
        </mc:Choice>
        <mc:Fallback xmlns="">
          <p:sp>
            <p:nvSpPr>
              <p:cNvPr id="37" name="TextBox 36">
                <a:extLst>
                  <a:ext uri="{FF2B5EF4-FFF2-40B4-BE49-F238E27FC236}">
                    <a16:creationId xmlns:a16="http://schemas.microsoft.com/office/drawing/2014/main" id="{A68D3C1D-9105-6486-A385-5F68F1D8D6B6}"/>
                  </a:ext>
                </a:extLst>
              </p:cNvPr>
              <p:cNvSpPr txBox="1">
                <a:spLocks noRot="1" noChangeAspect="1" noMove="1" noResize="1" noEditPoints="1" noAdjustHandles="1" noChangeArrowheads="1" noChangeShapeType="1" noTextEdit="1"/>
              </p:cNvSpPr>
              <p:nvPr/>
            </p:nvSpPr>
            <p:spPr>
              <a:xfrm>
                <a:off x="12744606" y="7010400"/>
                <a:ext cx="712439" cy="446276"/>
              </a:xfrm>
              <a:prstGeom prst="rect">
                <a:avLst/>
              </a:prstGeom>
              <a:blipFill>
                <a:blip r:embed="rId17"/>
                <a:stretch>
                  <a:fillRect l="-31624" t="-23288" b="-4931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25737EB-ADFC-5691-64E5-8C623885A942}"/>
                  </a:ext>
                </a:extLst>
              </p:cNvPr>
              <p:cNvSpPr txBox="1"/>
              <p:nvPr/>
            </p:nvSpPr>
            <p:spPr>
              <a:xfrm>
                <a:off x="2136195" y="6912104"/>
                <a:ext cx="1501282" cy="642868"/>
              </a:xfrm>
              <a:prstGeom prst="rect">
                <a:avLst/>
              </a:prstGeom>
              <a:noFill/>
            </p:spPr>
            <p:txBody>
              <a:bodyPr wrap="square" lIns="0" tIns="0" rIns="0" bIns="0" rtlCol="0">
                <a:spAutoFit/>
              </a:bodyPr>
              <a:lstStyle/>
              <a:p>
                <a14:m>
                  <m:oMath xmlns:m="http://schemas.openxmlformats.org/officeDocument/2006/math">
                    <m:r>
                      <a:rPr lang="en-US" b="1" i="1" smtClean="0">
                        <a:solidFill>
                          <a:schemeClr val="accent6">
                            <a:lumMod val="50000"/>
                          </a:schemeClr>
                        </a:solidFill>
                        <a:latin typeface="Cambria Math" panose="02040503050406030204" pitchFamily="18" charset="0"/>
                      </a:rPr>
                      <m:t>=</m:t>
                    </m:r>
                    <m:f>
                      <m:fPr>
                        <m:ctrlPr>
                          <a:rPr lang="en-US" b="1" i="1" smtClean="0">
                            <a:solidFill>
                              <a:schemeClr val="accent6">
                                <a:lumMod val="50000"/>
                              </a:schemeClr>
                            </a:solidFill>
                            <a:latin typeface="Cambria Math" panose="02040503050406030204" pitchFamily="18" charset="0"/>
                          </a:rPr>
                        </m:ctrlPr>
                      </m:fPr>
                      <m:num>
                        <m:r>
                          <a:rPr lang="en-US" b="1" i="1" smtClean="0">
                            <a:solidFill>
                              <a:schemeClr val="accent6">
                                <a:lumMod val="50000"/>
                              </a:schemeClr>
                            </a:solidFill>
                            <a:latin typeface="Cambria Math" panose="02040503050406030204" pitchFamily="18" charset="0"/>
                          </a:rPr>
                          <m:t>𝟑𝟒</m:t>
                        </m:r>
                      </m:num>
                      <m:den>
                        <m:r>
                          <a:rPr lang="en-US" b="1" i="1" smtClean="0">
                            <a:solidFill>
                              <a:schemeClr val="accent6">
                                <a:lumMod val="50000"/>
                              </a:schemeClr>
                            </a:solidFill>
                            <a:latin typeface="Cambria Math" panose="02040503050406030204" pitchFamily="18" charset="0"/>
                          </a:rPr>
                          <m:t>𝟏𝟕</m:t>
                        </m:r>
                      </m:den>
                    </m:f>
                  </m:oMath>
                </a14:m>
                <a:r>
                  <a:rPr lang="en-CA" b="1">
                    <a:solidFill>
                      <a:schemeClr val="accent6">
                        <a:lumMod val="50000"/>
                      </a:schemeClr>
                    </a:solidFill>
                  </a:rPr>
                  <a:t> = 2</a:t>
                </a:r>
              </a:p>
            </p:txBody>
          </p:sp>
        </mc:Choice>
        <mc:Fallback xmlns="">
          <p:sp>
            <p:nvSpPr>
              <p:cNvPr id="38" name="TextBox 37">
                <a:extLst>
                  <a:ext uri="{FF2B5EF4-FFF2-40B4-BE49-F238E27FC236}">
                    <a16:creationId xmlns:a16="http://schemas.microsoft.com/office/drawing/2014/main" id="{C25737EB-ADFC-5691-64E5-8C623885A942}"/>
                  </a:ext>
                </a:extLst>
              </p:cNvPr>
              <p:cNvSpPr txBox="1">
                <a:spLocks noRot="1" noChangeAspect="1" noMove="1" noResize="1" noEditPoints="1" noAdjustHandles="1" noChangeArrowheads="1" noChangeShapeType="1" noTextEdit="1"/>
              </p:cNvSpPr>
              <p:nvPr/>
            </p:nvSpPr>
            <p:spPr>
              <a:xfrm>
                <a:off x="2136195" y="6912104"/>
                <a:ext cx="1501282" cy="642868"/>
              </a:xfrm>
              <a:prstGeom prst="rect">
                <a:avLst/>
              </a:prstGeom>
              <a:blipFill>
                <a:blip r:embed="rId18"/>
                <a:stretch>
                  <a:fillRect t="-952" b="-20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548AD185-1B58-9A90-E40F-03266137FEE1}"/>
                  </a:ext>
                </a:extLst>
              </p:cNvPr>
              <p:cNvSpPr txBox="1"/>
              <p:nvPr/>
            </p:nvSpPr>
            <p:spPr>
              <a:xfrm>
                <a:off x="5491071" y="6912104"/>
                <a:ext cx="1501282" cy="642868"/>
              </a:xfrm>
              <a:prstGeom prst="rect">
                <a:avLst/>
              </a:prstGeom>
              <a:noFill/>
            </p:spPr>
            <p:txBody>
              <a:bodyPr wrap="square" lIns="0" tIns="0" rIns="0" bIns="0" rtlCol="0">
                <a:spAutoFit/>
              </a:bodyPr>
              <a:lstStyle/>
              <a:p>
                <a14:m>
                  <m:oMath xmlns:m="http://schemas.openxmlformats.org/officeDocument/2006/math">
                    <m:r>
                      <a:rPr lang="en-US" b="1" i="1" smtClean="0">
                        <a:solidFill>
                          <a:schemeClr val="accent6">
                            <a:lumMod val="50000"/>
                          </a:schemeClr>
                        </a:solidFill>
                        <a:latin typeface="Cambria Math" panose="02040503050406030204" pitchFamily="18" charset="0"/>
                      </a:rPr>
                      <m:t>=</m:t>
                    </m:r>
                    <m:f>
                      <m:fPr>
                        <m:ctrlPr>
                          <a:rPr lang="en-US" b="1" i="1" smtClean="0">
                            <a:solidFill>
                              <a:schemeClr val="accent6">
                                <a:lumMod val="50000"/>
                              </a:schemeClr>
                            </a:solidFill>
                            <a:latin typeface="Cambria Math" panose="02040503050406030204" pitchFamily="18" charset="0"/>
                          </a:rPr>
                        </m:ctrlPr>
                      </m:fPr>
                      <m:num>
                        <m:r>
                          <a:rPr lang="en-US" b="1" i="1" smtClean="0">
                            <a:solidFill>
                              <a:schemeClr val="accent6">
                                <a:lumMod val="50000"/>
                              </a:schemeClr>
                            </a:solidFill>
                            <a:latin typeface="Cambria Math" panose="02040503050406030204" pitchFamily="18" charset="0"/>
                          </a:rPr>
                          <m:t>𝟐𝟎</m:t>
                        </m:r>
                      </m:num>
                      <m:den>
                        <m:r>
                          <a:rPr lang="en-US" b="1" i="1" smtClean="0">
                            <a:solidFill>
                              <a:schemeClr val="accent6">
                                <a:lumMod val="50000"/>
                              </a:schemeClr>
                            </a:solidFill>
                            <a:latin typeface="Cambria Math" panose="02040503050406030204" pitchFamily="18" charset="0"/>
                          </a:rPr>
                          <m:t>𝟓</m:t>
                        </m:r>
                      </m:den>
                    </m:f>
                  </m:oMath>
                </a14:m>
                <a:r>
                  <a:rPr lang="en-CA" b="1">
                    <a:solidFill>
                      <a:schemeClr val="accent6">
                        <a:lumMod val="50000"/>
                      </a:schemeClr>
                    </a:solidFill>
                  </a:rPr>
                  <a:t> = 4</a:t>
                </a:r>
              </a:p>
            </p:txBody>
          </p:sp>
        </mc:Choice>
        <mc:Fallback xmlns="">
          <p:sp>
            <p:nvSpPr>
              <p:cNvPr id="39" name="TextBox 38">
                <a:extLst>
                  <a:ext uri="{FF2B5EF4-FFF2-40B4-BE49-F238E27FC236}">
                    <a16:creationId xmlns:a16="http://schemas.microsoft.com/office/drawing/2014/main" id="{548AD185-1B58-9A90-E40F-03266137FEE1}"/>
                  </a:ext>
                </a:extLst>
              </p:cNvPr>
              <p:cNvSpPr txBox="1">
                <a:spLocks noRot="1" noChangeAspect="1" noMove="1" noResize="1" noEditPoints="1" noAdjustHandles="1" noChangeArrowheads="1" noChangeShapeType="1" noTextEdit="1"/>
              </p:cNvSpPr>
              <p:nvPr/>
            </p:nvSpPr>
            <p:spPr>
              <a:xfrm>
                <a:off x="5491071" y="6912104"/>
                <a:ext cx="1501282" cy="642868"/>
              </a:xfrm>
              <a:prstGeom prst="rect">
                <a:avLst/>
              </a:prstGeom>
              <a:blipFill>
                <a:blip r:embed="rId19"/>
                <a:stretch>
                  <a:fillRect t="-952" b="-20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0C32E45-7903-9796-DACC-02B3BC2B6182}"/>
                  </a:ext>
                </a:extLst>
              </p:cNvPr>
              <p:cNvSpPr txBox="1"/>
              <p:nvPr/>
            </p:nvSpPr>
            <p:spPr>
              <a:xfrm>
                <a:off x="9883688" y="6912104"/>
                <a:ext cx="1501282" cy="641651"/>
              </a:xfrm>
              <a:prstGeom prst="rect">
                <a:avLst/>
              </a:prstGeom>
              <a:noFill/>
            </p:spPr>
            <p:txBody>
              <a:bodyPr wrap="square" lIns="0" tIns="0" rIns="0" bIns="0" rtlCol="0">
                <a:spAutoFit/>
              </a:bodyPr>
              <a:lstStyle/>
              <a:p>
                <a14:m>
                  <m:oMath xmlns:m="http://schemas.openxmlformats.org/officeDocument/2006/math">
                    <m:r>
                      <a:rPr lang="en-US" b="1" i="1" smtClean="0">
                        <a:solidFill>
                          <a:schemeClr val="accent6">
                            <a:lumMod val="50000"/>
                          </a:schemeClr>
                        </a:solidFill>
                        <a:latin typeface="Cambria Math" panose="02040503050406030204" pitchFamily="18" charset="0"/>
                      </a:rPr>
                      <m:t>=</m:t>
                    </m:r>
                    <m:f>
                      <m:fPr>
                        <m:ctrlPr>
                          <a:rPr lang="en-US" b="1" i="1" smtClean="0">
                            <a:solidFill>
                              <a:schemeClr val="accent6">
                                <a:lumMod val="50000"/>
                              </a:schemeClr>
                            </a:solidFill>
                            <a:latin typeface="Cambria Math" panose="02040503050406030204" pitchFamily="18" charset="0"/>
                          </a:rPr>
                        </m:ctrlPr>
                      </m:fPr>
                      <m:num>
                        <m:r>
                          <a:rPr lang="en-US" b="1" i="1" smtClean="0">
                            <a:solidFill>
                              <a:schemeClr val="accent6">
                                <a:lumMod val="50000"/>
                              </a:schemeClr>
                            </a:solidFill>
                            <a:latin typeface="Cambria Math" panose="02040503050406030204" pitchFamily="18" charset="0"/>
                          </a:rPr>
                          <m:t>𝟒𝟐</m:t>
                        </m:r>
                      </m:num>
                      <m:den>
                        <m:r>
                          <a:rPr lang="en-US" b="1" i="1" smtClean="0">
                            <a:solidFill>
                              <a:schemeClr val="accent6">
                                <a:lumMod val="50000"/>
                              </a:schemeClr>
                            </a:solidFill>
                            <a:latin typeface="Cambria Math" panose="02040503050406030204" pitchFamily="18" charset="0"/>
                          </a:rPr>
                          <m:t>𝟒𝟐</m:t>
                        </m:r>
                      </m:den>
                    </m:f>
                  </m:oMath>
                </a14:m>
                <a:r>
                  <a:rPr lang="en-CA" b="1">
                    <a:solidFill>
                      <a:schemeClr val="accent6">
                        <a:lumMod val="50000"/>
                      </a:schemeClr>
                    </a:solidFill>
                  </a:rPr>
                  <a:t> = 1</a:t>
                </a:r>
              </a:p>
            </p:txBody>
          </p:sp>
        </mc:Choice>
        <mc:Fallback xmlns="">
          <p:sp>
            <p:nvSpPr>
              <p:cNvPr id="40" name="TextBox 39">
                <a:extLst>
                  <a:ext uri="{FF2B5EF4-FFF2-40B4-BE49-F238E27FC236}">
                    <a16:creationId xmlns:a16="http://schemas.microsoft.com/office/drawing/2014/main" id="{40C32E45-7903-9796-DACC-02B3BC2B6182}"/>
                  </a:ext>
                </a:extLst>
              </p:cNvPr>
              <p:cNvSpPr txBox="1">
                <a:spLocks noRot="1" noChangeAspect="1" noMove="1" noResize="1" noEditPoints="1" noAdjustHandles="1" noChangeArrowheads="1" noChangeShapeType="1" noTextEdit="1"/>
              </p:cNvSpPr>
              <p:nvPr/>
            </p:nvSpPr>
            <p:spPr>
              <a:xfrm>
                <a:off x="9883688" y="6912104"/>
                <a:ext cx="1501282" cy="641651"/>
              </a:xfrm>
              <a:prstGeom prst="rect">
                <a:avLst/>
              </a:prstGeom>
              <a:blipFill>
                <a:blip r:embed="rId20"/>
                <a:stretch>
                  <a:fillRect t="-952" b="-20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6A6AE01-9789-383A-A455-CA2D1BE1926C}"/>
                  </a:ext>
                </a:extLst>
              </p:cNvPr>
              <p:cNvSpPr txBox="1"/>
              <p:nvPr/>
            </p:nvSpPr>
            <p:spPr>
              <a:xfrm>
                <a:off x="13569151" y="6907036"/>
                <a:ext cx="1501282" cy="642868"/>
              </a:xfrm>
              <a:prstGeom prst="rect">
                <a:avLst/>
              </a:prstGeom>
              <a:noFill/>
            </p:spPr>
            <p:txBody>
              <a:bodyPr wrap="square" lIns="0" tIns="0" rIns="0" bIns="0" rtlCol="0">
                <a:spAutoFit/>
              </a:bodyPr>
              <a:lstStyle/>
              <a:p>
                <a14:m>
                  <m:oMath xmlns:m="http://schemas.openxmlformats.org/officeDocument/2006/math">
                    <m:r>
                      <a:rPr lang="en-US" b="1" i="1" smtClean="0">
                        <a:solidFill>
                          <a:schemeClr val="accent6">
                            <a:lumMod val="50000"/>
                          </a:schemeClr>
                        </a:solidFill>
                        <a:latin typeface="Cambria Math" panose="02040503050406030204" pitchFamily="18" charset="0"/>
                      </a:rPr>
                      <m:t>=</m:t>
                    </m:r>
                    <m:f>
                      <m:fPr>
                        <m:ctrlPr>
                          <a:rPr lang="en-US" b="1" i="1" smtClean="0">
                            <a:solidFill>
                              <a:schemeClr val="accent6">
                                <a:lumMod val="50000"/>
                              </a:schemeClr>
                            </a:solidFill>
                            <a:latin typeface="Cambria Math" panose="02040503050406030204" pitchFamily="18" charset="0"/>
                          </a:rPr>
                        </m:ctrlPr>
                      </m:fPr>
                      <m:num>
                        <m:r>
                          <a:rPr lang="en-US" b="1" i="1" smtClean="0">
                            <a:solidFill>
                              <a:schemeClr val="accent6">
                                <a:lumMod val="50000"/>
                              </a:schemeClr>
                            </a:solidFill>
                            <a:latin typeface="Cambria Math" panose="02040503050406030204" pitchFamily="18" charset="0"/>
                          </a:rPr>
                          <m:t>𝟎</m:t>
                        </m:r>
                      </m:num>
                      <m:den>
                        <m:r>
                          <a:rPr lang="en-US" b="1" i="1" smtClean="0">
                            <a:solidFill>
                              <a:schemeClr val="accent6">
                                <a:lumMod val="50000"/>
                              </a:schemeClr>
                            </a:solidFill>
                            <a:latin typeface="Cambria Math" panose="02040503050406030204" pitchFamily="18" charset="0"/>
                          </a:rPr>
                          <m:t>𝟔</m:t>
                        </m:r>
                      </m:den>
                    </m:f>
                  </m:oMath>
                </a14:m>
                <a:r>
                  <a:rPr lang="en-CA" b="1">
                    <a:solidFill>
                      <a:schemeClr val="accent6">
                        <a:lumMod val="50000"/>
                      </a:schemeClr>
                    </a:solidFill>
                  </a:rPr>
                  <a:t> = 0</a:t>
                </a:r>
              </a:p>
            </p:txBody>
          </p:sp>
        </mc:Choice>
        <mc:Fallback xmlns="">
          <p:sp>
            <p:nvSpPr>
              <p:cNvPr id="41" name="TextBox 40">
                <a:extLst>
                  <a:ext uri="{FF2B5EF4-FFF2-40B4-BE49-F238E27FC236}">
                    <a16:creationId xmlns:a16="http://schemas.microsoft.com/office/drawing/2014/main" id="{C6A6AE01-9789-383A-A455-CA2D1BE1926C}"/>
                  </a:ext>
                </a:extLst>
              </p:cNvPr>
              <p:cNvSpPr txBox="1">
                <a:spLocks noRot="1" noChangeAspect="1" noMove="1" noResize="1" noEditPoints="1" noAdjustHandles="1" noChangeArrowheads="1" noChangeShapeType="1" noTextEdit="1"/>
              </p:cNvSpPr>
              <p:nvPr/>
            </p:nvSpPr>
            <p:spPr>
              <a:xfrm>
                <a:off x="13569151" y="6907036"/>
                <a:ext cx="1501282" cy="642868"/>
              </a:xfrm>
              <a:prstGeom prst="rect">
                <a:avLst/>
              </a:prstGeom>
              <a:blipFill>
                <a:blip r:embed="rId21"/>
                <a:stretch>
                  <a:fillRect b="-19811"/>
                </a:stretch>
              </a:blipFill>
            </p:spPr>
            <p:txBody>
              <a:bodyPr/>
              <a:lstStyle/>
              <a:p>
                <a:r>
                  <a:rPr lang="en-CA">
                    <a:noFill/>
                  </a:rPr>
                  <a:t> </a:t>
                </a:r>
              </a:p>
            </p:txBody>
          </p:sp>
        </mc:Fallback>
      </mc:AlternateContent>
    </p:spTree>
    <p:extLst>
      <p:ext uri="{BB962C8B-B14F-4D97-AF65-F5344CB8AC3E}">
        <p14:creationId xmlns:p14="http://schemas.microsoft.com/office/powerpoint/2010/main" val="16929698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arn(inVertical)">
                                      <p:cBhvr>
                                        <p:cTn id="28" dur="500"/>
                                        <p:tgtEl>
                                          <p:spTgt spid="3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barn(inVertical)">
                                      <p:cBhvr>
                                        <p:cTn id="31" dur="500"/>
                                        <p:tgtEl>
                                          <p:spTgt spid="3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barn(inVertical)">
                                      <p:cBhvr>
                                        <p:cTn id="34" dur="500"/>
                                        <p:tgtEl>
                                          <p:spTgt spid="3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arn(inVertical)">
                                      <p:cBhvr>
                                        <p:cTn id="37" dur="500"/>
                                        <p:tgtEl>
                                          <p:spTgt spid="3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inVertical)">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barn(inVertical)">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barn(inVertical)">
                                      <p:cBhvr>
                                        <p:cTn id="65" dur="500"/>
                                        <p:tgtEl>
                                          <p:spTgt spid="38"/>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barn(inVertical)">
                                      <p:cBhvr>
                                        <p:cTn id="70" dur="500"/>
                                        <p:tgtEl>
                                          <p:spTgt spid="39"/>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barn(inVertical)">
                                      <p:cBhvr>
                                        <p:cTn id="75" dur="500"/>
                                        <p:tgtEl>
                                          <p:spTgt spid="40"/>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barn(inVertical)">
                                      <p:cBhvr>
                                        <p:cTn id="8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2" grpId="0"/>
      <p:bldP spid="13" grpId="0"/>
      <p:bldP spid="14" grpId="0"/>
      <p:bldP spid="15" grpId="0"/>
      <p:bldP spid="18" grpId="0"/>
      <p:bldP spid="19" grpId="0"/>
      <p:bldP spid="20" grpId="0"/>
      <p:bldP spid="21" grpId="0"/>
      <p:bldP spid="24" grpId="0"/>
      <p:bldP spid="33" grpId="0" animBg="1"/>
      <p:bldP spid="34" grpId="0"/>
      <p:bldP spid="35" grpId="0"/>
      <p:bldP spid="36" grpId="0"/>
      <p:bldP spid="37" grpId="0"/>
      <p:bldP spid="38" grpId="0"/>
      <p:bldP spid="39" grpId="0"/>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65480" y="64301"/>
            <a:ext cx="6490879" cy="920745"/>
            <a:chOff x="4586762" y="398606"/>
            <a:chExt cx="6381358" cy="748525"/>
          </a:xfrm>
        </p:grpSpPr>
        <p:grpSp>
          <p:nvGrpSpPr>
            <p:cNvPr id="3" name="Group 2"/>
            <p:cNvGrpSpPr/>
            <p:nvPr/>
          </p:nvGrpSpPr>
          <p:grpSpPr>
            <a:xfrm>
              <a:off x="4586762" y="398606"/>
              <a:ext cx="6381358" cy="748525"/>
              <a:chOff x="4586762" y="398606"/>
              <a:chExt cx="6381358" cy="748525"/>
            </a:xfrm>
          </p:grpSpPr>
          <p:sp>
            <p:nvSpPr>
              <p:cNvPr id="5" name="TextBox 4"/>
              <p:cNvSpPr txBox="1"/>
              <p:nvPr/>
            </p:nvSpPr>
            <p:spPr>
              <a:xfrm>
                <a:off x="4586762" y="398606"/>
                <a:ext cx="6381358" cy="412844"/>
              </a:xfrm>
              <a:prstGeom prst="rect">
                <a:avLst/>
              </a:prstGeom>
              <a:noFill/>
            </p:spPr>
            <p:txBody>
              <a:bodyPr wrap="none" rtlCol="0">
                <a:spAutoFit/>
              </a:bodyPr>
              <a:lstStyle/>
              <a:p>
                <a:r>
                  <a:rPr lang="en-US" sz="2700" b="1">
                    <a:solidFill>
                      <a:srgbClr val="0000CC"/>
                    </a:solidFill>
                    <a:latin typeface="Times New Roman" pitchFamily="18" charset="0"/>
                    <a:cs typeface="Times New Roman" pitchFamily="18" charset="0"/>
                  </a:rPr>
                  <a:t>Thứ</a:t>
                </a:r>
                <a:r>
                  <a:rPr lang="en-US" sz="2700">
                    <a:solidFill>
                      <a:srgbClr val="0000CC"/>
                    </a:solidFill>
                    <a:latin typeface="Times New Roman" pitchFamily="18" charset="0"/>
                    <a:cs typeface="Times New Roman" pitchFamily="18" charset="0"/>
                  </a:rPr>
                  <a:t>…….</a:t>
                </a:r>
                <a:r>
                  <a:rPr lang="en-US" sz="2700" b="1">
                    <a:solidFill>
                      <a:srgbClr val="0000CC"/>
                    </a:solidFill>
                    <a:latin typeface="Times New Roman" pitchFamily="18" charset="0"/>
                    <a:cs typeface="Times New Roman" pitchFamily="18" charset="0"/>
                  </a:rPr>
                  <a:t>ngày</a:t>
                </a:r>
                <a:r>
                  <a:rPr lang="en-US" sz="2700">
                    <a:solidFill>
                      <a:srgbClr val="0000CC"/>
                    </a:solidFill>
                    <a:latin typeface="Times New Roman" pitchFamily="18" charset="0"/>
                    <a:cs typeface="Times New Roman" pitchFamily="18" charset="0"/>
                  </a:rPr>
                  <a:t> ……. </a:t>
                </a:r>
                <a:r>
                  <a:rPr lang="en-US" sz="2700" b="1">
                    <a:solidFill>
                      <a:srgbClr val="0000CC"/>
                    </a:solidFill>
                    <a:latin typeface="Times New Roman" pitchFamily="18" charset="0"/>
                    <a:cs typeface="Times New Roman" pitchFamily="18" charset="0"/>
                  </a:rPr>
                  <a:t>tháng</a:t>
                </a:r>
                <a:r>
                  <a:rPr lang="en-US" sz="2700">
                    <a:solidFill>
                      <a:srgbClr val="0000CC"/>
                    </a:solidFill>
                    <a:latin typeface="Times New Roman" pitchFamily="18" charset="0"/>
                    <a:cs typeface="Times New Roman" pitchFamily="18" charset="0"/>
                  </a:rPr>
                  <a:t> ……. </a:t>
                </a:r>
                <a:r>
                  <a:rPr lang="en-US" sz="2700" b="1">
                    <a:solidFill>
                      <a:srgbClr val="0000CC"/>
                    </a:solidFill>
                    <a:latin typeface="Times New Roman" pitchFamily="18" charset="0"/>
                    <a:cs typeface="Times New Roman" pitchFamily="18" charset="0"/>
                  </a:rPr>
                  <a:t>năm 2023</a:t>
                </a:r>
              </a:p>
            </p:txBody>
          </p:sp>
          <p:sp>
            <p:nvSpPr>
              <p:cNvPr id="6" name="TextBox 5"/>
              <p:cNvSpPr txBox="1"/>
              <p:nvPr/>
            </p:nvSpPr>
            <p:spPr>
              <a:xfrm>
                <a:off x="7216806" y="734287"/>
                <a:ext cx="1158768" cy="412844"/>
              </a:xfrm>
              <a:prstGeom prst="rect">
                <a:avLst/>
              </a:prstGeom>
              <a:noFill/>
            </p:spPr>
            <p:txBody>
              <a:bodyPr wrap="none" rtlCol="0">
                <a:spAutoFit/>
              </a:bodyPr>
              <a:lstStyle/>
              <a:p>
                <a:r>
                  <a:rPr lang="en-US" sz="27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351747" y="1078444"/>
              <a:ext cx="96250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Rectangle 6"/>
          <p:cNvSpPr/>
          <p:nvPr/>
        </p:nvSpPr>
        <p:spPr>
          <a:xfrm>
            <a:off x="4043650" y="943309"/>
            <a:ext cx="7767582" cy="554993"/>
          </a:xfrm>
          <a:prstGeom prst="rect">
            <a:avLst/>
          </a:prstGeom>
          <a:noFill/>
        </p:spPr>
        <p:txBody>
          <a:bodyPr wrap="none" lIns="92427" tIns="46213" rIns="92427" bIns="46213">
            <a:sp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ts val="2431"/>
              </a:spcBef>
              <a:defRPr/>
            </a:pPr>
            <a:r>
              <a:rPr lang="en-US" sz="3000" b="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Bài 54: PHÂN SỐ VÀ PHÉP CHIA PHÂN SỐ</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09826290-26B0-A02B-2AD9-4421E63DCC21}"/>
              </a:ext>
            </a:extLst>
          </p:cNvPr>
          <p:cNvPicPr>
            <a:picLocks noChangeAspect="1"/>
          </p:cNvPicPr>
          <p:nvPr/>
        </p:nvPicPr>
        <p:blipFill>
          <a:blip r:embed="rId3"/>
          <a:stretch>
            <a:fillRect/>
          </a:stretch>
        </p:blipFill>
        <p:spPr>
          <a:xfrm>
            <a:off x="365919" y="1403331"/>
            <a:ext cx="2895600" cy="1225874"/>
          </a:xfrm>
          <a:prstGeom prst="rect">
            <a:avLst/>
          </a:prstGeom>
        </p:spPr>
      </p:pic>
      <p:sp>
        <p:nvSpPr>
          <p:cNvPr id="11" name="TextBox 10">
            <a:extLst>
              <a:ext uri="{FF2B5EF4-FFF2-40B4-BE49-F238E27FC236}">
                <a16:creationId xmlns:a16="http://schemas.microsoft.com/office/drawing/2014/main" id="{1821C24B-7467-B15B-77AF-D5F58210B2E9}"/>
              </a:ext>
            </a:extLst>
          </p:cNvPr>
          <p:cNvSpPr txBox="1"/>
          <p:nvPr/>
        </p:nvSpPr>
        <p:spPr>
          <a:xfrm>
            <a:off x="365919" y="2819400"/>
            <a:ext cx="1524000"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2: Số?</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1B9C691-D87E-A818-F440-AE5D9FA2EFBE}"/>
                  </a:ext>
                </a:extLst>
              </p:cNvPr>
              <p:cNvSpPr txBox="1"/>
              <p:nvPr/>
            </p:nvSpPr>
            <p:spPr>
              <a:xfrm>
                <a:off x="530443" y="3530338"/>
                <a:ext cx="2942515" cy="924805"/>
              </a:xfrm>
              <a:prstGeom prst="rect">
                <a:avLst/>
              </a:prstGeom>
              <a:solidFill>
                <a:schemeClr val="accent6">
                  <a:lumMod val="20000"/>
                  <a:lumOff val="80000"/>
                </a:schemeClr>
              </a:solidFill>
            </p:spPr>
            <p:txBody>
              <a:bodyPr wrap="square" rtlCol="0">
                <a:spAutoFit/>
              </a:bodyPr>
              <a:lstStyle/>
              <a:p>
                <a:r>
                  <a:rPr lang="en-US" sz="3600" b="1">
                    <a:solidFill>
                      <a:srgbClr val="0000FF"/>
                    </a:solidFill>
                    <a:latin typeface="Times New Roman" panose="02020603050405020304" pitchFamily="18" charset="0"/>
                    <a:cs typeface="Times New Roman" panose="02020603050405020304" pitchFamily="18" charset="0"/>
                  </a:rPr>
                  <a:t>Mẫu: 17 = </a:t>
                </a:r>
                <a14:m>
                  <m:oMath xmlns:m="http://schemas.openxmlformats.org/officeDocument/2006/math">
                    <m:f>
                      <m:fPr>
                        <m:ctrlPr>
                          <a:rPr lang="en-US" sz="3600" b="1" i="1" smtClean="0">
                            <a:solidFill>
                              <a:srgbClr val="0000FF"/>
                            </a:solidFill>
                            <a:latin typeface="Cambria Math" panose="02040503050406030204" pitchFamily="18" charset="0"/>
                            <a:cs typeface="Times New Roman" panose="02020603050405020304" pitchFamily="18" charset="0"/>
                          </a:rPr>
                        </m:ctrlPr>
                      </m:fPr>
                      <m:num>
                        <m:r>
                          <a:rPr lang="en-US" sz="3600" b="1" i="1" smtClean="0">
                            <a:solidFill>
                              <a:srgbClr val="0000FF"/>
                            </a:solidFill>
                            <a:latin typeface="Cambria Math" panose="02040503050406030204" pitchFamily="18" charset="0"/>
                            <a:cs typeface="Times New Roman" panose="02020603050405020304" pitchFamily="18" charset="0"/>
                          </a:rPr>
                          <m:t>𝟏𝟕</m:t>
                        </m:r>
                      </m:num>
                      <m:den>
                        <m:r>
                          <a:rPr lang="en-US" sz="3600" b="1" i="1" smtClean="0">
                            <a:solidFill>
                              <a:srgbClr val="0000FF"/>
                            </a:solidFill>
                            <a:latin typeface="Cambria Math" panose="02040503050406030204" pitchFamily="18" charset="0"/>
                            <a:cs typeface="Times New Roman" panose="02020603050405020304" pitchFamily="18" charset="0"/>
                          </a:rPr>
                          <m:t>𝟏</m:t>
                        </m:r>
                      </m:den>
                    </m:f>
                  </m:oMath>
                </a14:m>
                <a:endParaRPr lang="en-CA" sz="3600" b="1">
                  <a:solidFill>
                    <a:srgbClr val="0000FF"/>
                  </a:solidFill>
                  <a:latin typeface="Times New Roman" panose="02020603050405020304" pitchFamily="18"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F1B9C691-D87E-A818-F440-AE5D9FA2EFBE}"/>
                  </a:ext>
                </a:extLst>
              </p:cNvPr>
              <p:cNvSpPr txBox="1">
                <a:spLocks noRot="1" noChangeAspect="1" noMove="1" noResize="1" noEditPoints="1" noAdjustHandles="1" noChangeArrowheads="1" noChangeShapeType="1" noTextEdit="1"/>
              </p:cNvSpPr>
              <p:nvPr/>
            </p:nvSpPr>
            <p:spPr>
              <a:xfrm>
                <a:off x="530443" y="3530338"/>
                <a:ext cx="2942515" cy="924805"/>
              </a:xfrm>
              <a:prstGeom prst="rect">
                <a:avLst/>
              </a:prstGeom>
              <a:blipFill>
                <a:blip r:embed="rId4"/>
                <a:stretch>
                  <a:fillRect l="-6211" b="-657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C49E84B-2E72-D517-3CD9-E98110E7BA95}"/>
                  </a:ext>
                </a:extLst>
              </p:cNvPr>
              <p:cNvSpPr txBox="1"/>
              <p:nvPr/>
            </p:nvSpPr>
            <p:spPr>
              <a:xfrm>
                <a:off x="4687247" y="3824444"/>
                <a:ext cx="610745" cy="4462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0000FF"/>
                          </a:solidFill>
                          <a:latin typeface="Cambria Math" panose="02040503050406030204" pitchFamily="18" charset="0"/>
                        </a:rPr>
                        <m:t>𝟐𝟎</m:t>
                      </m:r>
                      <m:r>
                        <a:rPr lang="en-US" b="1" i="1" smtClean="0">
                          <a:solidFill>
                            <a:srgbClr val="0000FF"/>
                          </a:solidFill>
                          <a:latin typeface="Cambria Math" panose="02040503050406030204" pitchFamily="18" charset="0"/>
                        </a:rPr>
                        <m:t> </m:t>
                      </m:r>
                    </m:oMath>
                  </m:oMathPara>
                </a14:m>
                <a:endParaRPr lang="en-CA" b="1">
                  <a:solidFill>
                    <a:srgbClr val="0000FF"/>
                  </a:solidFill>
                </a:endParaRPr>
              </a:p>
            </p:txBody>
          </p:sp>
        </mc:Choice>
        <mc:Fallback xmlns="">
          <p:sp>
            <p:nvSpPr>
              <p:cNvPr id="12" name="TextBox 11">
                <a:extLst>
                  <a:ext uri="{FF2B5EF4-FFF2-40B4-BE49-F238E27FC236}">
                    <a16:creationId xmlns:a16="http://schemas.microsoft.com/office/drawing/2014/main" id="{6C49E84B-2E72-D517-3CD9-E98110E7BA95}"/>
                  </a:ext>
                </a:extLst>
              </p:cNvPr>
              <p:cNvSpPr txBox="1">
                <a:spLocks noRot="1" noChangeAspect="1" noMove="1" noResize="1" noEditPoints="1" noAdjustHandles="1" noChangeArrowheads="1" noChangeShapeType="1" noTextEdit="1"/>
              </p:cNvSpPr>
              <p:nvPr/>
            </p:nvSpPr>
            <p:spPr>
              <a:xfrm>
                <a:off x="4687247" y="3824444"/>
                <a:ext cx="610745" cy="446276"/>
              </a:xfrm>
              <a:prstGeom prst="rect">
                <a:avLst/>
              </a:prstGeom>
              <a:blipFill>
                <a:blip r:embed="rId5"/>
                <a:stretch>
                  <a:fillRect/>
                </a:stretch>
              </a:blipFill>
            </p:spPr>
            <p:txBody>
              <a:bodyPr/>
              <a:lstStyle/>
              <a:p>
                <a:r>
                  <a:rPr lang="en-CA">
                    <a:noFill/>
                  </a:rPr>
                  <a:t> </a:t>
                </a:r>
              </a:p>
            </p:txBody>
          </p:sp>
        </mc:Fallback>
      </mc:AlternateContent>
      <p:sp>
        <p:nvSpPr>
          <p:cNvPr id="13" name="TextBox 12">
            <a:extLst>
              <a:ext uri="{FF2B5EF4-FFF2-40B4-BE49-F238E27FC236}">
                <a16:creationId xmlns:a16="http://schemas.microsoft.com/office/drawing/2014/main" id="{904FB0F4-5FBE-AA2F-2365-923F602F0859}"/>
              </a:ext>
            </a:extLst>
          </p:cNvPr>
          <p:cNvSpPr txBox="1"/>
          <p:nvPr/>
        </p:nvSpPr>
        <p:spPr>
          <a:xfrm>
            <a:off x="7538716" y="3840697"/>
            <a:ext cx="378309" cy="446276"/>
          </a:xfrm>
          <a:prstGeom prst="rect">
            <a:avLst/>
          </a:prstGeom>
          <a:noFill/>
        </p:spPr>
        <p:txBody>
          <a:bodyPr wrap="none" lIns="0" tIns="0" rIns="0" bIns="0" rtlCol="0">
            <a:spAutoFit/>
          </a:bodyPr>
          <a:lstStyle/>
          <a:p>
            <a:r>
              <a:rPr lang="en-US" b="1">
                <a:solidFill>
                  <a:srgbClr val="0000FF"/>
                </a:solidFill>
              </a:rPr>
              <a:t>47</a:t>
            </a:r>
            <a:endParaRPr lang="en-CA" b="1">
              <a:solidFill>
                <a:srgbClr val="0000FF"/>
              </a:solidFill>
            </a:endParaRPr>
          </a:p>
        </p:txBody>
      </p:sp>
      <p:sp>
        <p:nvSpPr>
          <p:cNvPr id="14" name="TextBox 13">
            <a:extLst>
              <a:ext uri="{FF2B5EF4-FFF2-40B4-BE49-F238E27FC236}">
                <a16:creationId xmlns:a16="http://schemas.microsoft.com/office/drawing/2014/main" id="{CC5A4B03-69A5-DD63-6DFC-7B2AFDAF5FB9}"/>
              </a:ext>
            </a:extLst>
          </p:cNvPr>
          <p:cNvSpPr txBox="1"/>
          <p:nvPr/>
        </p:nvSpPr>
        <p:spPr>
          <a:xfrm>
            <a:off x="10499974" y="3865022"/>
            <a:ext cx="189154" cy="446276"/>
          </a:xfrm>
          <a:prstGeom prst="rect">
            <a:avLst/>
          </a:prstGeom>
          <a:noFill/>
        </p:spPr>
        <p:txBody>
          <a:bodyPr wrap="none" lIns="0" tIns="0" rIns="0" bIns="0" rtlCol="0">
            <a:spAutoFit/>
          </a:bodyPr>
          <a:lstStyle/>
          <a:p>
            <a:r>
              <a:rPr lang="en-US" b="1">
                <a:solidFill>
                  <a:srgbClr val="0000FF"/>
                </a:solidFill>
              </a:rPr>
              <a:t>0</a:t>
            </a:r>
            <a:endParaRPr lang="en-CA" b="1">
              <a:solidFill>
                <a:srgbClr val="0000FF"/>
              </a:solidFill>
            </a:endParaRPr>
          </a:p>
        </p:txBody>
      </p:sp>
      <p:sp>
        <p:nvSpPr>
          <p:cNvPr id="15" name="TextBox 14">
            <a:extLst>
              <a:ext uri="{FF2B5EF4-FFF2-40B4-BE49-F238E27FC236}">
                <a16:creationId xmlns:a16="http://schemas.microsoft.com/office/drawing/2014/main" id="{51BB899F-5AA7-F44F-CB68-7A9BF7851E9B}"/>
              </a:ext>
            </a:extLst>
          </p:cNvPr>
          <p:cNvSpPr txBox="1"/>
          <p:nvPr/>
        </p:nvSpPr>
        <p:spPr>
          <a:xfrm>
            <a:off x="13444667" y="3840697"/>
            <a:ext cx="378309" cy="446276"/>
          </a:xfrm>
          <a:prstGeom prst="rect">
            <a:avLst/>
          </a:prstGeom>
          <a:noFill/>
        </p:spPr>
        <p:txBody>
          <a:bodyPr wrap="none" lIns="0" tIns="0" rIns="0" bIns="0" rtlCol="0">
            <a:spAutoFit/>
          </a:bodyPr>
          <a:lstStyle/>
          <a:p>
            <a:r>
              <a:rPr lang="en-US" b="1">
                <a:solidFill>
                  <a:srgbClr val="0000FF"/>
                </a:solidFill>
              </a:rPr>
              <a:t>85</a:t>
            </a:r>
            <a:endParaRPr lang="en-CA" b="1">
              <a:solidFill>
                <a:srgbClr val="0000FF"/>
              </a:solidFill>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985716D-A74B-B4AD-7441-C74CAABE18E0}"/>
                  </a:ext>
                </a:extLst>
              </p:cNvPr>
              <p:cNvSpPr txBox="1"/>
              <p:nvPr/>
            </p:nvSpPr>
            <p:spPr>
              <a:xfrm>
                <a:off x="5293738" y="3594741"/>
                <a:ext cx="768544" cy="8355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accent6">
                              <a:lumMod val="50000"/>
                            </a:schemeClr>
                          </a:solidFill>
                          <a:latin typeface="Cambria Math" panose="02040503050406030204" pitchFamily="18" charset="0"/>
                        </a:rPr>
                        <m:t>= </m:t>
                      </m:r>
                      <m:f>
                        <m:fPr>
                          <m:ctrlPr>
                            <a:rPr lang="en-US" b="1" i="1" smtClean="0">
                              <a:solidFill>
                                <a:schemeClr val="accent6">
                                  <a:lumMod val="50000"/>
                                </a:schemeClr>
                              </a:solidFill>
                              <a:latin typeface="Cambria Math" panose="02040503050406030204" pitchFamily="18" charset="0"/>
                            </a:rPr>
                          </m:ctrlPr>
                        </m:fPr>
                        <m:num>
                          <m:r>
                            <a:rPr lang="en-US" b="1" i="1" smtClean="0">
                              <a:solidFill>
                                <a:schemeClr val="accent6">
                                  <a:lumMod val="50000"/>
                                </a:schemeClr>
                              </a:solidFill>
                              <a:latin typeface="Cambria Math" panose="02040503050406030204" pitchFamily="18" charset="0"/>
                            </a:rPr>
                            <m:t>?</m:t>
                          </m:r>
                        </m:num>
                        <m:den>
                          <m:r>
                            <a:rPr lang="en-US" b="1" i="1" smtClean="0">
                              <a:solidFill>
                                <a:schemeClr val="accent6">
                                  <a:lumMod val="50000"/>
                                </a:schemeClr>
                              </a:solidFill>
                              <a:latin typeface="Cambria Math" panose="02040503050406030204" pitchFamily="18" charset="0"/>
                            </a:rPr>
                            <m:t>𝟏</m:t>
                          </m:r>
                        </m:den>
                      </m:f>
                    </m:oMath>
                  </m:oMathPara>
                </a14:m>
                <a:endParaRPr lang="en-CA" b="1">
                  <a:solidFill>
                    <a:schemeClr val="accent6">
                      <a:lumMod val="50000"/>
                    </a:schemeClr>
                  </a:solidFill>
                </a:endParaRPr>
              </a:p>
            </p:txBody>
          </p:sp>
        </mc:Choice>
        <mc:Fallback xmlns="">
          <p:sp>
            <p:nvSpPr>
              <p:cNvPr id="18" name="TextBox 17">
                <a:extLst>
                  <a:ext uri="{FF2B5EF4-FFF2-40B4-BE49-F238E27FC236}">
                    <a16:creationId xmlns:a16="http://schemas.microsoft.com/office/drawing/2014/main" id="{C985716D-A74B-B4AD-7441-C74CAABE18E0}"/>
                  </a:ext>
                </a:extLst>
              </p:cNvPr>
              <p:cNvSpPr txBox="1">
                <a:spLocks noRot="1" noChangeAspect="1" noMove="1" noResize="1" noEditPoints="1" noAdjustHandles="1" noChangeArrowheads="1" noChangeShapeType="1" noTextEdit="1"/>
              </p:cNvSpPr>
              <p:nvPr/>
            </p:nvSpPr>
            <p:spPr>
              <a:xfrm>
                <a:off x="5293738" y="3594741"/>
                <a:ext cx="768544" cy="835550"/>
              </a:xfrm>
              <a:prstGeom prst="rect">
                <a:avLst/>
              </a:prstGeom>
              <a:blipFill>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519FA80-6D8D-AE81-92C5-677B254D28C9}"/>
                  </a:ext>
                </a:extLst>
              </p:cNvPr>
              <p:cNvSpPr txBox="1"/>
              <p:nvPr/>
            </p:nvSpPr>
            <p:spPr>
              <a:xfrm>
                <a:off x="7991433" y="3629551"/>
                <a:ext cx="768544" cy="8355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accent6">
                              <a:lumMod val="50000"/>
                            </a:schemeClr>
                          </a:solidFill>
                          <a:latin typeface="Cambria Math" panose="02040503050406030204" pitchFamily="18" charset="0"/>
                        </a:rPr>
                        <m:t>= </m:t>
                      </m:r>
                      <m:f>
                        <m:fPr>
                          <m:ctrlPr>
                            <a:rPr lang="en-US" b="1" i="1" smtClean="0">
                              <a:solidFill>
                                <a:schemeClr val="accent6">
                                  <a:lumMod val="50000"/>
                                </a:schemeClr>
                              </a:solidFill>
                              <a:latin typeface="Cambria Math" panose="02040503050406030204" pitchFamily="18" charset="0"/>
                            </a:rPr>
                          </m:ctrlPr>
                        </m:fPr>
                        <m:num>
                          <m:r>
                            <a:rPr lang="en-US" b="1" i="1" smtClean="0">
                              <a:solidFill>
                                <a:schemeClr val="accent6">
                                  <a:lumMod val="50000"/>
                                </a:schemeClr>
                              </a:solidFill>
                              <a:latin typeface="Cambria Math" panose="02040503050406030204" pitchFamily="18" charset="0"/>
                            </a:rPr>
                            <m:t>?</m:t>
                          </m:r>
                        </m:num>
                        <m:den>
                          <m:r>
                            <a:rPr lang="en-US" b="1" i="1" smtClean="0">
                              <a:solidFill>
                                <a:schemeClr val="accent6">
                                  <a:lumMod val="50000"/>
                                </a:schemeClr>
                              </a:solidFill>
                              <a:latin typeface="Cambria Math" panose="02040503050406030204" pitchFamily="18" charset="0"/>
                            </a:rPr>
                            <m:t>𝟏</m:t>
                          </m:r>
                        </m:den>
                      </m:f>
                    </m:oMath>
                  </m:oMathPara>
                </a14:m>
                <a:endParaRPr lang="en-CA" b="1">
                  <a:solidFill>
                    <a:schemeClr val="accent6">
                      <a:lumMod val="50000"/>
                    </a:schemeClr>
                  </a:solidFill>
                </a:endParaRPr>
              </a:p>
            </p:txBody>
          </p:sp>
        </mc:Choice>
        <mc:Fallback xmlns="">
          <p:sp>
            <p:nvSpPr>
              <p:cNvPr id="19" name="TextBox 18">
                <a:extLst>
                  <a:ext uri="{FF2B5EF4-FFF2-40B4-BE49-F238E27FC236}">
                    <a16:creationId xmlns:a16="http://schemas.microsoft.com/office/drawing/2014/main" id="{6519FA80-6D8D-AE81-92C5-677B254D28C9}"/>
                  </a:ext>
                </a:extLst>
              </p:cNvPr>
              <p:cNvSpPr txBox="1">
                <a:spLocks noRot="1" noChangeAspect="1" noMove="1" noResize="1" noEditPoints="1" noAdjustHandles="1" noChangeArrowheads="1" noChangeShapeType="1" noTextEdit="1"/>
              </p:cNvSpPr>
              <p:nvPr/>
            </p:nvSpPr>
            <p:spPr>
              <a:xfrm>
                <a:off x="7991433" y="3629551"/>
                <a:ext cx="768544" cy="835550"/>
              </a:xfrm>
              <a:prstGeom prst="rect">
                <a:avLst/>
              </a:prstGeom>
              <a:blipFill>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6182492-DCCA-E4EC-DD16-7A2640D91678}"/>
                  </a:ext>
                </a:extLst>
              </p:cNvPr>
              <p:cNvSpPr txBox="1"/>
              <p:nvPr/>
            </p:nvSpPr>
            <p:spPr>
              <a:xfrm>
                <a:off x="10725476" y="3629551"/>
                <a:ext cx="768544" cy="8355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accent6">
                              <a:lumMod val="50000"/>
                            </a:schemeClr>
                          </a:solidFill>
                          <a:latin typeface="Cambria Math" panose="02040503050406030204" pitchFamily="18" charset="0"/>
                        </a:rPr>
                        <m:t>= </m:t>
                      </m:r>
                      <m:f>
                        <m:fPr>
                          <m:ctrlPr>
                            <a:rPr lang="en-US" b="1" i="1" smtClean="0">
                              <a:solidFill>
                                <a:schemeClr val="accent6">
                                  <a:lumMod val="50000"/>
                                </a:schemeClr>
                              </a:solidFill>
                              <a:latin typeface="Cambria Math" panose="02040503050406030204" pitchFamily="18" charset="0"/>
                            </a:rPr>
                          </m:ctrlPr>
                        </m:fPr>
                        <m:num>
                          <m:r>
                            <a:rPr lang="en-US" b="1" i="1" smtClean="0">
                              <a:solidFill>
                                <a:schemeClr val="accent6">
                                  <a:lumMod val="50000"/>
                                </a:schemeClr>
                              </a:solidFill>
                              <a:latin typeface="Cambria Math" panose="02040503050406030204" pitchFamily="18" charset="0"/>
                            </a:rPr>
                            <m:t>?</m:t>
                          </m:r>
                        </m:num>
                        <m:den>
                          <m:r>
                            <a:rPr lang="en-US" b="1" i="1" smtClean="0">
                              <a:solidFill>
                                <a:schemeClr val="accent6">
                                  <a:lumMod val="50000"/>
                                </a:schemeClr>
                              </a:solidFill>
                              <a:latin typeface="Cambria Math" panose="02040503050406030204" pitchFamily="18" charset="0"/>
                            </a:rPr>
                            <m:t>𝟏</m:t>
                          </m:r>
                        </m:den>
                      </m:f>
                    </m:oMath>
                  </m:oMathPara>
                </a14:m>
                <a:endParaRPr lang="en-CA" b="1">
                  <a:solidFill>
                    <a:schemeClr val="accent6">
                      <a:lumMod val="50000"/>
                    </a:schemeClr>
                  </a:solidFill>
                </a:endParaRPr>
              </a:p>
            </p:txBody>
          </p:sp>
        </mc:Choice>
        <mc:Fallback xmlns="">
          <p:sp>
            <p:nvSpPr>
              <p:cNvPr id="20" name="TextBox 19">
                <a:extLst>
                  <a:ext uri="{FF2B5EF4-FFF2-40B4-BE49-F238E27FC236}">
                    <a16:creationId xmlns:a16="http://schemas.microsoft.com/office/drawing/2014/main" id="{26182492-DCCA-E4EC-DD16-7A2640D91678}"/>
                  </a:ext>
                </a:extLst>
              </p:cNvPr>
              <p:cNvSpPr txBox="1">
                <a:spLocks noRot="1" noChangeAspect="1" noMove="1" noResize="1" noEditPoints="1" noAdjustHandles="1" noChangeArrowheads="1" noChangeShapeType="1" noTextEdit="1"/>
              </p:cNvSpPr>
              <p:nvPr/>
            </p:nvSpPr>
            <p:spPr>
              <a:xfrm>
                <a:off x="10725476" y="3629551"/>
                <a:ext cx="768544" cy="835550"/>
              </a:xfrm>
              <a:prstGeom prst="rect">
                <a:avLst/>
              </a:prstGeom>
              <a:blipFill>
                <a:blip r:embed="rId8"/>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3C81EC0-5124-55A7-F5DE-95BC938F69D0}"/>
                  </a:ext>
                </a:extLst>
              </p:cNvPr>
              <p:cNvSpPr txBox="1"/>
              <p:nvPr/>
            </p:nvSpPr>
            <p:spPr>
              <a:xfrm>
                <a:off x="13824112" y="3623242"/>
                <a:ext cx="768544" cy="8355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accent6">
                              <a:lumMod val="50000"/>
                            </a:schemeClr>
                          </a:solidFill>
                          <a:latin typeface="Cambria Math" panose="02040503050406030204" pitchFamily="18" charset="0"/>
                        </a:rPr>
                        <m:t>= </m:t>
                      </m:r>
                      <m:f>
                        <m:fPr>
                          <m:ctrlPr>
                            <a:rPr lang="en-US" b="1" i="1" smtClean="0">
                              <a:solidFill>
                                <a:schemeClr val="accent6">
                                  <a:lumMod val="50000"/>
                                </a:schemeClr>
                              </a:solidFill>
                              <a:latin typeface="Cambria Math" panose="02040503050406030204" pitchFamily="18" charset="0"/>
                            </a:rPr>
                          </m:ctrlPr>
                        </m:fPr>
                        <m:num>
                          <m:r>
                            <a:rPr lang="en-US" b="1" i="1" smtClean="0">
                              <a:solidFill>
                                <a:schemeClr val="accent6">
                                  <a:lumMod val="50000"/>
                                </a:schemeClr>
                              </a:solidFill>
                              <a:latin typeface="Cambria Math" panose="02040503050406030204" pitchFamily="18" charset="0"/>
                            </a:rPr>
                            <m:t>?</m:t>
                          </m:r>
                        </m:num>
                        <m:den>
                          <m:r>
                            <a:rPr lang="en-US" b="1" i="1" smtClean="0">
                              <a:solidFill>
                                <a:schemeClr val="accent6">
                                  <a:lumMod val="50000"/>
                                </a:schemeClr>
                              </a:solidFill>
                              <a:latin typeface="Cambria Math" panose="02040503050406030204" pitchFamily="18" charset="0"/>
                            </a:rPr>
                            <m:t>𝟏</m:t>
                          </m:r>
                        </m:den>
                      </m:f>
                    </m:oMath>
                  </m:oMathPara>
                </a14:m>
                <a:endParaRPr lang="en-CA" b="1">
                  <a:solidFill>
                    <a:schemeClr val="accent6">
                      <a:lumMod val="50000"/>
                    </a:schemeClr>
                  </a:solidFill>
                </a:endParaRPr>
              </a:p>
            </p:txBody>
          </p:sp>
        </mc:Choice>
        <mc:Fallback xmlns="">
          <p:sp>
            <p:nvSpPr>
              <p:cNvPr id="21" name="TextBox 20">
                <a:extLst>
                  <a:ext uri="{FF2B5EF4-FFF2-40B4-BE49-F238E27FC236}">
                    <a16:creationId xmlns:a16="http://schemas.microsoft.com/office/drawing/2014/main" id="{63C81EC0-5124-55A7-F5DE-95BC938F69D0}"/>
                  </a:ext>
                </a:extLst>
              </p:cNvPr>
              <p:cNvSpPr txBox="1">
                <a:spLocks noRot="1" noChangeAspect="1" noMove="1" noResize="1" noEditPoints="1" noAdjustHandles="1" noChangeArrowheads="1" noChangeShapeType="1" noTextEdit="1"/>
              </p:cNvSpPr>
              <p:nvPr/>
            </p:nvSpPr>
            <p:spPr>
              <a:xfrm>
                <a:off x="13824112" y="3623242"/>
                <a:ext cx="768544" cy="835550"/>
              </a:xfrm>
              <a:prstGeom prst="rect">
                <a:avLst/>
              </a:prstGeom>
              <a:blipFill>
                <a:blip r:embed="rId9"/>
                <a:stretch>
                  <a:fillRect/>
                </a:stretch>
              </a:blipFill>
            </p:spPr>
            <p:txBody>
              <a:bodyPr/>
              <a:lstStyle/>
              <a:p>
                <a:r>
                  <a:rPr lang="en-CA">
                    <a:noFill/>
                  </a:rPr>
                  <a:t> </a:t>
                </a:r>
              </a:p>
            </p:txBody>
          </p:sp>
        </mc:Fallback>
      </mc:AlternateContent>
      <p:sp>
        <p:nvSpPr>
          <p:cNvPr id="17" name="TextBox 16">
            <a:extLst>
              <a:ext uri="{FF2B5EF4-FFF2-40B4-BE49-F238E27FC236}">
                <a16:creationId xmlns:a16="http://schemas.microsoft.com/office/drawing/2014/main" id="{F66EE62C-FDBC-257E-BAF9-2C3BE65FE4BE}"/>
              </a:ext>
            </a:extLst>
          </p:cNvPr>
          <p:cNvSpPr txBox="1"/>
          <p:nvPr/>
        </p:nvSpPr>
        <p:spPr>
          <a:xfrm>
            <a:off x="670719" y="5528600"/>
            <a:ext cx="8858256" cy="1754326"/>
          </a:xfrm>
          <a:prstGeom prst="rect">
            <a:avLst/>
          </a:prstGeom>
          <a:solidFill>
            <a:schemeClr val="accent6">
              <a:lumMod val="20000"/>
              <a:lumOff val="80000"/>
            </a:schemeClr>
          </a:solidFill>
        </p:spPr>
        <p:txBody>
          <a:bodyPr wrap="square" rtlCol="0">
            <a:spAutoFit/>
          </a:bodyPr>
          <a:lstStyle/>
          <a:p>
            <a:r>
              <a:rPr lang="en-US" sz="3600" b="1">
                <a:solidFill>
                  <a:srgbClr val="0000FF"/>
                </a:solidFill>
                <a:latin typeface="Times New Roman" panose="02020603050405020304" pitchFamily="18" charset="0"/>
                <a:cs typeface="Times New Roman" panose="02020603050405020304" pitchFamily="18" charset="0"/>
              </a:rPr>
              <a:t>Nhận xét: Mọi số tự nhiên có thể viết thành một phân số có tử số là số tự nhiên đó và mẫu số bằng 1. </a:t>
            </a:r>
            <a:endParaRPr lang="en-CA" sz="3600" b="1">
              <a:solidFill>
                <a:srgbClr val="0000FF"/>
              </a:solidFill>
              <a:latin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824EB5A8-8340-630E-112E-9E7A072FD2B1}"/>
              </a:ext>
            </a:extLst>
          </p:cNvPr>
          <p:cNvPicPr>
            <a:picLocks noChangeAspect="1"/>
          </p:cNvPicPr>
          <p:nvPr/>
        </p:nvPicPr>
        <p:blipFill>
          <a:blip r:embed="rId10"/>
          <a:stretch>
            <a:fillRect/>
          </a:stretch>
        </p:blipFill>
        <p:spPr>
          <a:xfrm>
            <a:off x="9476584" y="5528600"/>
            <a:ext cx="2334648" cy="2516232"/>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9EE64E4-38A6-9B77-4FC4-7530FF427D32}"/>
                  </a:ext>
                </a:extLst>
              </p:cNvPr>
              <p:cNvSpPr txBox="1"/>
              <p:nvPr/>
            </p:nvSpPr>
            <p:spPr>
              <a:xfrm>
                <a:off x="5678010" y="3589381"/>
                <a:ext cx="528991" cy="83555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CA" b="1" i="1" smtClean="0">
                              <a:solidFill>
                                <a:schemeClr val="accent6">
                                  <a:lumMod val="50000"/>
                                </a:schemeClr>
                              </a:solidFill>
                              <a:latin typeface="Cambria Math" panose="02040503050406030204" pitchFamily="18" charset="0"/>
                            </a:rPr>
                          </m:ctrlPr>
                        </m:fPr>
                        <m:num>
                          <m:r>
                            <a:rPr lang="en-US" b="1" i="1" smtClean="0">
                              <a:solidFill>
                                <a:schemeClr val="accent6">
                                  <a:lumMod val="50000"/>
                                </a:schemeClr>
                              </a:solidFill>
                              <a:latin typeface="Cambria Math" panose="02040503050406030204" pitchFamily="18" charset="0"/>
                            </a:rPr>
                            <m:t>𝟐𝟎</m:t>
                          </m:r>
                        </m:num>
                        <m:den>
                          <m:r>
                            <a:rPr lang="en-US" b="1" i="1" smtClean="0">
                              <a:solidFill>
                                <a:schemeClr val="accent6">
                                  <a:lumMod val="50000"/>
                                </a:schemeClr>
                              </a:solidFill>
                              <a:latin typeface="Cambria Math" panose="02040503050406030204" pitchFamily="18" charset="0"/>
                            </a:rPr>
                            <m:t>𝟏</m:t>
                          </m:r>
                        </m:den>
                      </m:f>
                    </m:oMath>
                  </m:oMathPara>
                </a14:m>
                <a:endParaRPr lang="en-CA" b="1">
                  <a:solidFill>
                    <a:schemeClr val="accent6">
                      <a:lumMod val="50000"/>
                    </a:schemeClr>
                  </a:solidFill>
                </a:endParaRPr>
              </a:p>
            </p:txBody>
          </p:sp>
        </mc:Choice>
        <mc:Fallback xmlns="">
          <p:sp>
            <p:nvSpPr>
              <p:cNvPr id="25" name="TextBox 24">
                <a:extLst>
                  <a:ext uri="{FF2B5EF4-FFF2-40B4-BE49-F238E27FC236}">
                    <a16:creationId xmlns:a16="http://schemas.microsoft.com/office/drawing/2014/main" id="{19EE64E4-38A6-9B77-4FC4-7530FF427D32}"/>
                  </a:ext>
                </a:extLst>
              </p:cNvPr>
              <p:cNvSpPr txBox="1">
                <a:spLocks noRot="1" noChangeAspect="1" noMove="1" noResize="1" noEditPoints="1" noAdjustHandles="1" noChangeArrowheads="1" noChangeShapeType="1" noTextEdit="1"/>
              </p:cNvSpPr>
              <p:nvPr/>
            </p:nvSpPr>
            <p:spPr>
              <a:xfrm>
                <a:off x="5678010" y="3589381"/>
                <a:ext cx="528991" cy="835550"/>
              </a:xfrm>
              <a:prstGeom prst="rect">
                <a:avLst/>
              </a:prstGeom>
              <a:blipFill>
                <a:blip r:embed="rId11"/>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749B4F2-AFE8-98FE-4A76-CF62628C8D7E}"/>
                  </a:ext>
                </a:extLst>
              </p:cNvPr>
              <p:cNvSpPr txBox="1"/>
              <p:nvPr/>
            </p:nvSpPr>
            <p:spPr>
              <a:xfrm>
                <a:off x="8430278" y="3631155"/>
                <a:ext cx="528991" cy="833946"/>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CA" b="1" i="1" smtClean="0">
                              <a:solidFill>
                                <a:schemeClr val="accent6">
                                  <a:lumMod val="50000"/>
                                </a:schemeClr>
                              </a:solidFill>
                              <a:latin typeface="Cambria Math" panose="02040503050406030204" pitchFamily="18" charset="0"/>
                            </a:rPr>
                          </m:ctrlPr>
                        </m:fPr>
                        <m:num>
                          <m:r>
                            <a:rPr lang="en-US" b="1" i="1" smtClean="0">
                              <a:solidFill>
                                <a:schemeClr val="accent6">
                                  <a:lumMod val="50000"/>
                                </a:schemeClr>
                              </a:solidFill>
                              <a:latin typeface="Cambria Math" panose="02040503050406030204" pitchFamily="18" charset="0"/>
                            </a:rPr>
                            <m:t>𝟒𝟕</m:t>
                          </m:r>
                        </m:num>
                        <m:den>
                          <m:r>
                            <a:rPr lang="en-US" b="1" i="1" smtClean="0">
                              <a:solidFill>
                                <a:schemeClr val="accent6">
                                  <a:lumMod val="50000"/>
                                </a:schemeClr>
                              </a:solidFill>
                              <a:latin typeface="Cambria Math" panose="02040503050406030204" pitchFamily="18" charset="0"/>
                            </a:rPr>
                            <m:t>𝟏</m:t>
                          </m:r>
                        </m:den>
                      </m:f>
                    </m:oMath>
                  </m:oMathPara>
                </a14:m>
                <a:endParaRPr lang="en-CA" b="1">
                  <a:solidFill>
                    <a:schemeClr val="accent6">
                      <a:lumMod val="50000"/>
                    </a:schemeClr>
                  </a:solidFill>
                </a:endParaRPr>
              </a:p>
            </p:txBody>
          </p:sp>
        </mc:Choice>
        <mc:Fallback xmlns="">
          <p:sp>
            <p:nvSpPr>
              <p:cNvPr id="26" name="TextBox 25">
                <a:extLst>
                  <a:ext uri="{FF2B5EF4-FFF2-40B4-BE49-F238E27FC236}">
                    <a16:creationId xmlns:a16="http://schemas.microsoft.com/office/drawing/2014/main" id="{F749B4F2-AFE8-98FE-4A76-CF62628C8D7E}"/>
                  </a:ext>
                </a:extLst>
              </p:cNvPr>
              <p:cNvSpPr txBox="1">
                <a:spLocks noRot="1" noChangeAspect="1" noMove="1" noResize="1" noEditPoints="1" noAdjustHandles="1" noChangeArrowheads="1" noChangeShapeType="1" noTextEdit="1"/>
              </p:cNvSpPr>
              <p:nvPr/>
            </p:nvSpPr>
            <p:spPr>
              <a:xfrm>
                <a:off x="8430278" y="3631155"/>
                <a:ext cx="528991" cy="833946"/>
              </a:xfrm>
              <a:prstGeom prst="rect">
                <a:avLst/>
              </a:prstGeom>
              <a:blipFill>
                <a:blip r:embed="rId1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69E7DB1-A546-1180-3B5B-407DCCF01B4B}"/>
                  </a:ext>
                </a:extLst>
              </p:cNvPr>
              <p:cNvSpPr txBox="1"/>
              <p:nvPr/>
            </p:nvSpPr>
            <p:spPr>
              <a:xfrm>
                <a:off x="11203923" y="3664713"/>
                <a:ext cx="306174" cy="835550"/>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CA" b="1" i="1" smtClean="0">
                              <a:solidFill>
                                <a:schemeClr val="accent6">
                                  <a:lumMod val="50000"/>
                                </a:schemeClr>
                              </a:solidFill>
                              <a:latin typeface="Cambria Math" panose="02040503050406030204" pitchFamily="18" charset="0"/>
                            </a:rPr>
                          </m:ctrlPr>
                        </m:fPr>
                        <m:num>
                          <m:r>
                            <a:rPr lang="en-US" b="1" i="1" smtClean="0">
                              <a:solidFill>
                                <a:schemeClr val="accent6">
                                  <a:lumMod val="50000"/>
                                </a:schemeClr>
                              </a:solidFill>
                              <a:latin typeface="Cambria Math" panose="02040503050406030204" pitchFamily="18" charset="0"/>
                            </a:rPr>
                            <m:t>𝟎</m:t>
                          </m:r>
                        </m:num>
                        <m:den>
                          <m:r>
                            <a:rPr lang="en-US" b="1" i="1" smtClean="0">
                              <a:solidFill>
                                <a:schemeClr val="accent6">
                                  <a:lumMod val="50000"/>
                                </a:schemeClr>
                              </a:solidFill>
                              <a:latin typeface="Cambria Math" panose="02040503050406030204" pitchFamily="18" charset="0"/>
                            </a:rPr>
                            <m:t>𝟏</m:t>
                          </m:r>
                        </m:den>
                      </m:f>
                    </m:oMath>
                  </m:oMathPara>
                </a14:m>
                <a:endParaRPr lang="en-CA" b="1">
                  <a:solidFill>
                    <a:schemeClr val="accent6">
                      <a:lumMod val="50000"/>
                    </a:schemeClr>
                  </a:solidFill>
                </a:endParaRPr>
              </a:p>
            </p:txBody>
          </p:sp>
        </mc:Choice>
        <mc:Fallback xmlns="">
          <p:sp>
            <p:nvSpPr>
              <p:cNvPr id="27" name="TextBox 26">
                <a:extLst>
                  <a:ext uri="{FF2B5EF4-FFF2-40B4-BE49-F238E27FC236}">
                    <a16:creationId xmlns:a16="http://schemas.microsoft.com/office/drawing/2014/main" id="{469E7DB1-A546-1180-3B5B-407DCCF01B4B}"/>
                  </a:ext>
                </a:extLst>
              </p:cNvPr>
              <p:cNvSpPr txBox="1">
                <a:spLocks noRot="1" noChangeAspect="1" noMove="1" noResize="1" noEditPoints="1" noAdjustHandles="1" noChangeArrowheads="1" noChangeShapeType="1" noTextEdit="1"/>
              </p:cNvSpPr>
              <p:nvPr/>
            </p:nvSpPr>
            <p:spPr>
              <a:xfrm>
                <a:off x="11203923" y="3664713"/>
                <a:ext cx="306174" cy="835550"/>
              </a:xfrm>
              <a:prstGeom prst="rect">
                <a:avLst/>
              </a:prstGeom>
              <a:blipFill>
                <a:blip r:embed="rId1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CD9630C-C70E-F34D-C5C0-1AF918E0D1E5}"/>
                  </a:ext>
                </a:extLst>
              </p:cNvPr>
              <p:cNvSpPr txBox="1"/>
              <p:nvPr/>
            </p:nvSpPr>
            <p:spPr>
              <a:xfrm>
                <a:off x="14286482" y="3613779"/>
                <a:ext cx="528991" cy="844655"/>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CA" b="1" i="1" smtClean="0">
                              <a:solidFill>
                                <a:schemeClr val="accent6">
                                  <a:lumMod val="50000"/>
                                </a:schemeClr>
                              </a:solidFill>
                              <a:latin typeface="Cambria Math" panose="02040503050406030204" pitchFamily="18" charset="0"/>
                            </a:rPr>
                          </m:ctrlPr>
                        </m:fPr>
                        <m:num>
                          <m:r>
                            <a:rPr lang="en-US" b="1" i="1" smtClean="0">
                              <a:solidFill>
                                <a:schemeClr val="accent6">
                                  <a:lumMod val="50000"/>
                                </a:schemeClr>
                              </a:solidFill>
                              <a:latin typeface="Cambria Math" panose="02040503050406030204" pitchFamily="18" charset="0"/>
                            </a:rPr>
                            <m:t>𝟖𝟓</m:t>
                          </m:r>
                        </m:num>
                        <m:den>
                          <m:r>
                            <a:rPr lang="en-US" b="1" i="1" smtClean="0">
                              <a:solidFill>
                                <a:schemeClr val="accent6">
                                  <a:lumMod val="50000"/>
                                </a:schemeClr>
                              </a:solidFill>
                              <a:latin typeface="Cambria Math" panose="02040503050406030204" pitchFamily="18" charset="0"/>
                            </a:rPr>
                            <m:t>𝟏</m:t>
                          </m:r>
                        </m:den>
                      </m:f>
                    </m:oMath>
                  </m:oMathPara>
                </a14:m>
                <a:endParaRPr lang="en-CA" b="1">
                  <a:solidFill>
                    <a:schemeClr val="accent6">
                      <a:lumMod val="50000"/>
                    </a:schemeClr>
                  </a:solidFill>
                </a:endParaRPr>
              </a:p>
            </p:txBody>
          </p:sp>
        </mc:Choice>
        <mc:Fallback xmlns="">
          <p:sp>
            <p:nvSpPr>
              <p:cNvPr id="28" name="TextBox 27">
                <a:extLst>
                  <a:ext uri="{FF2B5EF4-FFF2-40B4-BE49-F238E27FC236}">
                    <a16:creationId xmlns:a16="http://schemas.microsoft.com/office/drawing/2014/main" id="{7CD9630C-C70E-F34D-C5C0-1AF918E0D1E5}"/>
                  </a:ext>
                </a:extLst>
              </p:cNvPr>
              <p:cNvSpPr txBox="1">
                <a:spLocks noRot="1" noChangeAspect="1" noMove="1" noResize="1" noEditPoints="1" noAdjustHandles="1" noChangeArrowheads="1" noChangeShapeType="1" noTextEdit="1"/>
              </p:cNvSpPr>
              <p:nvPr/>
            </p:nvSpPr>
            <p:spPr>
              <a:xfrm>
                <a:off x="14286482" y="3613779"/>
                <a:ext cx="528991" cy="844655"/>
              </a:xfrm>
              <a:prstGeom prst="rect">
                <a:avLst/>
              </a:prstGeom>
              <a:blipFill>
                <a:blip r:embed="rId14"/>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38294552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arn(inVertical)">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arn(inVertical)">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barn(inVertical)">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arn(inVertical)">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arn(inVertical)">
                                      <p:cBhvr>
                                        <p:cTn id="59" dur="500"/>
                                        <p:tgtEl>
                                          <p:spTgt spid="17"/>
                                        </p:tgtEl>
                                      </p:cBhvr>
                                    </p:animEffect>
                                  </p:childTnLst>
                                </p:cTn>
                              </p:par>
                              <p:par>
                                <p:cTn id="60" presetID="16" presetClass="entr" presetSubtype="21"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inVertical)">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P spid="12" grpId="0"/>
      <p:bldP spid="13" grpId="0"/>
      <p:bldP spid="14" grpId="0"/>
      <p:bldP spid="15" grpId="0"/>
      <p:bldP spid="18" grpId="0"/>
      <p:bldP spid="19" grpId="0"/>
      <p:bldP spid="20" grpId="0"/>
      <p:bldP spid="21" grpId="0"/>
      <p:bldP spid="17" grpId="0" animBg="1"/>
      <p:bldP spid="25" grpId="0" animBg="1"/>
      <p:bldP spid="26" grpId="0" animBg="1"/>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65480" y="64301"/>
            <a:ext cx="6490879" cy="920745"/>
            <a:chOff x="4586762" y="398606"/>
            <a:chExt cx="6381358" cy="748525"/>
          </a:xfrm>
        </p:grpSpPr>
        <p:grpSp>
          <p:nvGrpSpPr>
            <p:cNvPr id="3" name="Group 2"/>
            <p:cNvGrpSpPr/>
            <p:nvPr/>
          </p:nvGrpSpPr>
          <p:grpSpPr>
            <a:xfrm>
              <a:off x="4586762" y="398606"/>
              <a:ext cx="6381358" cy="748525"/>
              <a:chOff x="4586762" y="398606"/>
              <a:chExt cx="6381358" cy="748525"/>
            </a:xfrm>
          </p:grpSpPr>
          <p:sp>
            <p:nvSpPr>
              <p:cNvPr id="5" name="TextBox 4"/>
              <p:cNvSpPr txBox="1"/>
              <p:nvPr/>
            </p:nvSpPr>
            <p:spPr>
              <a:xfrm>
                <a:off x="4586762" y="398606"/>
                <a:ext cx="6381358" cy="412844"/>
              </a:xfrm>
              <a:prstGeom prst="rect">
                <a:avLst/>
              </a:prstGeom>
              <a:noFill/>
            </p:spPr>
            <p:txBody>
              <a:bodyPr wrap="none" rtlCol="0">
                <a:spAutoFit/>
              </a:bodyPr>
              <a:lstStyle/>
              <a:p>
                <a:r>
                  <a:rPr lang="en-US" sz="2700" b="1">
                    <a:solidFill>
                      <a:srgbClr val="0000CC"/>
                    </a:solidFill>
                    <a:latin typeface="Times New Roman" pitchFamily="18" charset="0"/>
                    <a:cs typeface="Times New Roman" pitchFamily="18" charset="0"/>
                  </a:rPr>
                  <a:t>Thứ</a:t>
                </a:r>
                <a:r>
                  <a:rPr lang="en-US" sz="2700">
                    <a:solidFill>
                      <a:srgbClr val="0000CC"/>
                    </a:solidFill>
                    <a:latin typeface="Times New Roman" pitchFamily="18" charset="0"/>
                    <a:cs typeface="Times New Roman" pitchFamily="18" charset="0"/>
                  </a:rPr>
                  <a:t>…….</a:t>
                </a:r>
                <a:r>
                  <a:rPr lang="en-US" sz="2700" b="1">
                    <a:solidFill>
                      <a:srgbClr val="0000CC"/>
                    </a:solidFill>
                    <a:latin typeface="Times New Roman" pitchFamily="18" charset="0"/>
                    <a:cs typeface="Times New Roman" pitchFamily="18" charset="0"/>
                  </a:rPr>
                  <a:t>ngày</a:t>
                </a:r>
                <a:r>
                  <a:rPr lang="en-US" sz="2700">
                    <a:solidFill>
                      <a:srgbClr val="0000CC"/>
                    </a:solidFill>
                    <a:latin typeface="Times New Roman" pitchFamily="18" charset="0"/>
                    <a:cs typeface="Times New Roman" pitchFamily="18" charset="0"/>
                  </a:rPr>
                  <a:t> ……. </a:t>
                </a:r>
                <a:r>
                  <a:rPr lang="en-US" sz="2700" b="1">
                    <a:solidFill>
                      <a:srgbClr val="0000CC"/>
                    </a:solidFill>
                    <a:latin typeface="Times New Roman" pitchFamily="18" charset="0"/>
                    <a:cs typeface="Times New Roman" pitchFamily="18" charset="0"/>
                  </a:rPr>
                  <a:t>tháng</a:t>
                </a:r>
                <a:r>
                  <a:rPr lang="en-US" sz="2700">
                    <a:solidFill>
                      <a:srgbClr val="0000CC"/>
                    </a:solidFill>
                    <a:latin typeface="Times New Roman" pitchFamily="18" charset="0"/>
                    <a:cs typeface="Times New Roman" pitchFamily="18" charset="0"/>
                  </a:rPr>
                  <a:t> ……. </a:t>
                </a:r>
                <a:r>
                  <a:rPr lang="en-US" sz="2700" b="1">
                    <a:solidFill>
                      <a:srgbClr val="0000CC"/>
                    </a:solidFill>
                    <a:latin typeface="Times New Roman" pitchFamily="18" charset="0"/>
                    <a:cs typeface="Times New Roman" pitchFamily="18" charset="0"/>
                  </a:rPr>
                  <a:t>năm 2023</a:t>
                </a:r>
              </a:p>
            </p:txBody>
          </p:sp>
          <p:sp>
            <p:nvSpPr>
              <p:cNvPr id="6" name="TextBox 5"/>
              <p:cNvSpPr txBox="1"/>
              <p:nvPr/>
            </p:nvSpPr>
            <p:spPr>
              <a:xfrm>
                <a:off x="7216806" y="734287"/>
                <a:ext cx="1158768" cy="412844"/>
              </a:xfrm>
              <a:prstGeom prst="rect">
                <a:avLst/>
              </a:prstGeom>
              <a:noFill/>
            </p:spPr>
            <p:txBody>
              <a:bodyPr wrap="none" rtlCol="0">
                <a:spAutoFit/>
              </a:bodyPr>
              <a:lstStyle/>
              <a:p>
                <a:r>
                  <a:rPr lang="en-US" sz="27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351747" y="1078444"/>
              <a:ext cx="96250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Rectangle 6"/>
          <p:cNvSpPr/>
          <p:nvPr/>
        </p:nvSpPr>
        <p:spPr>
          <a:xfrm>
            <a:off x="4043650" y="943309"/>
            <a:ext cx="7767582" cy="554993"/>
          </a:xfrm>
          <a:prstGeom prst="rect">
            <a:avLst/>
          </a:prstGeom>
          <a:noFill/>
        </p:spPr>
        <p:txBody>
          <a:bodyPr wrap="none" lIns="92427" tIns="46213" rIns="92427" bIns="46213">
            <a:sp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ts val="2431"/>
              </a:spcBef>
              <a:defRPr/>
            </a:pPr>
            <a:r>
              <a:rPr lang="en-US" sz="3000" b="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Bài 54: PHÂN SỐ VÀ PHÉP CHIA PHÂN SỐ</a:t>
            </a:r>
            <a:endParaRPr lang="en-US" sz="3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09826290-26B0-A02B-2AD9-4421E63DCC21}"/>
              </a:ext>
            </a:extLst>
          </p:cNvPr>
          <p:cNvPicPr>
            <a:picLocks noChangeAspect="1"/>
          </p:cNvPicPr>
          <p:nvPr/>
        </p:nvPicPr>
        <p:blipFill>
          <a:blip r:embed="rId3"/>
          <a:stretch>
            <a:fillRect/>
          </a:stretch>
        </p:blipFill>
        <p:spPr>
          <a:xfrm>
            <a:off x="365919" y="1403331"/>
            <a:ext cx="2895600" cy="1225874"/>
          </a:xfrm>
          <a:prstGeom prst="rect">
            <a:avLst/>
          </a:prstGeom>
        </p:spPr>
      </p:pic>
      <p:sp>
        <p:nvSpPr>
          <p:cNvPr id="11" name="TextBox 10">
            <a:extLst>
              <a:ext uri="{FF2B5EF4-FFF2-40B4-BE49-F238E27FC236}">
                <a16:creationId xmlns:a16="http://schemas.microsoft.com/office/drawing/2014/main" id="{1821C24B-7467-B15B-77AF-D5F58210B2E9}"/>
              </a:ext>
            </a:extLst>
          </p:cNvPr>
          <p:cNvSpPr txBox="1"/>
          <p:nvPr/>
        </p:nvSpPr>
        <p:spPr>
          <a:xfrm>
            <a:off x="365919" y="2819400"/>
            <a:ext cx="9641013" cy="2862322"/>
          </a:xfrm>
          <a:prstGeom prst="rect">
            <a:avLst/>
          </a:prstGeom>
          <a:noFill/>
        </p:spPr>
        <p:txBody>
          <a:bodyPr wrap="square" rtlCol="0">
            <a:spAutoFit/>
          </a:bodyPr>
          <a:lstStyle/>
          <a:p>
            <a:pPr algn="just"/>
            <a:r>
              <a:rPr lang="en-US" sz="3600" b="1">
                <a:solidFill>
                  <a:srgbClr val="FF0000"/>
                </a:solidFill>
                <a:latin typeface="Times New Roman" panose="02020603050405020304" pitchFamily="18" charset="0"/>
                <a:cs typeface="Times New Roman" panose="02020603050405020304" pitchFamily="18" charset="0"/>
              </a:rPr>
              <a:t>3: Chọn câu trả lời đúng.</a:t>
            </a:r>
          </a:p>
          <a:p>
            <a:pPr algn="just"/>
            <a:r>
              <a:rPr lang="en-US" sz="3600" b="1">
                <a:solidFill>
                  <a:srgbClr val="FF0000"/>
                </a:solidFill>
                <a:latin typeface="Times New Roman" panose="02020603050405020304" pitchFamily="18" charset="0"/>
                <a:cs typeface="Times New Roman" panose="02020603050405020304" pitchFamily="18" charset="0"/>
              </a:rPr>
              <a:t>Có 2 thùng như nhau đựng đầy nước. Người ta đã lấy hết lượng nước của 2 thùng đó chia đều vào 5 can. Hỏi lượng nước ở mỗi can bằng mấy phần lượng nước của một thùng? </a:t>
            </a:r>
          </a:p>
        </p:txBody>
      </p:sp>
      <p:pic>
        <p:nvPicPr>
          <p:cNvPr id="24" name="Picture 23">
            <a:extLst>
              <a:ext uri="{FF2B5EF4-FFF2-40B4-BE49-F238E27FC236}">
                <a16:creationId xmlns:a16="http://schemas.microsoft.com/office/drawing/2014/main" id="{F8FEDDAB-EE0D-74B6-CFD4-32029E1CA2E8}"/>
              </a:ext>
            </a:extLst>
          </p:cNvPr>
          <p:cNvPicPr>
            <a:picLocks noChangeAspect="1"/>
          </p:cNvPicPr>
          <p:nvPr/>
        </p:nvPicPr>
        <p:blipFill>
          <a:blip r:embed="rId4"/>
          <a:stretch>
            <a:fillRect/>
          </a:stretch>
        </p:blipFill>
        <p:spPr>
          <a:xfrm>
            <a:off x="10009981" y="3429000"/>
            <a:ext cx="5900738" cy="3482403"/>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E45C468-0560-717E-19F5-EFC3148EC957}"/>
                  </a:ext>
                </a:extLst>
              </p:cNvPr>
              <p:cNvSpPr txBox="1"/>
              <p:nvPr/>
            </p:nvSpPr>
            <p:spPr>
              <a:xfrm>
                <a:off x="1834733" y="6815864"/>
                <a:ext cx="2445630" cy="924805"/>
              </a:xfrm>
              <a:prstGeom prst="rect">
                <a:avLst/>
              </a:prstGeom>
              <a:noFill/>
            </p:spPr>
            <p:txBody>
              <a:bodyPr wrap="square" rtlCol="0">
                <a:spAutoFit/>
              </a:bodyPr>
              <a:lstStyle/>
              <a:p>
                <a:r>
                  <a:rPr lang="en-US" sz="3600" b="1">
                    <a:solidFill>
                      <a:schemeClr val="accent6">
                        <a:lumMod val="50000"/>
                      </a:schemeClr>
                    </a:solidFill>
                    <a:latin typeface="Times New Roman" panose="02020603050405020304" pitchFamily="18" charset="0"/>
                    <a:cs typeface="Times New Roman" panose="02020603050405020304" pitchFamily="18" charset="0"/>
                  </a:rPr>
                  <a:t>A. </a:t>
                </a:r>
                <a14:m>
                  <m:oMath xmlns:m="http://schemas.openxmlformats.org/officeDocument/2006/math">
                    <m:f>
                      <m:fPr>
                        <m:ctrlPr>
                          <a:rPr lang="en-US" sz="3600" b="1" i="1" smtClean="0">
                            <a:solidFill>
                              <a:srgbClr val="0000FF"/>
                            </a:solidFill>
                            <a:latin typeface="Cambria Math" panose="02040503050406030204" pitchFamily="18" charset="0"/>
                            <a:cs typeface="Times New Roman" panose="02020603050405020304" pitchFamily="18" charset="0"/>
                          </a:rPr>
                        </m:ctrlPr>
                      </m:fPr>
                      <m:num>
                        <m:r>
                          <a:rPr lang="en-US" sz="3600" b="1" i="1" smtClean="0">
                            <a:solidFill>
                              <a:srgbClr val="0000FF"/>
                            </a:solidFill>
                            <a:latin typeface="Cambria Math" panose="02040503050406030204" pitchFamily="18" charset="0"/>
                            <a:cs typeface="Times New Roman" panose="02020603050405020304" pitchFamily="18" charset="0"/>
                          </a:rPr>
                          <m:t>𝟓</m:t>
                        </m:r>
                      </m:num>
                      <m:den>
                        <m:r>
                          <a:rPr lang="en-US" sz="3600" b="1" i="1" smtClean="0">
                            <a:solidFill>
                              <a:srgbClr val="0000FF"/>
                            </a:solidFill>
                            <a:latin typeface="Cambria Math" panose="02040503050406030204" pitchFamily="18" charset="0"/>
                            <a:cs typeface="Times New Roman" panose="02020603050405020304" pitchFamily="18" charset="0"/>
                          </a:rPr>
                          <m:t>𝟕</m:t>
                        </m:r>
                      </m:den>
                    </m:f>
                  </m:oMath>
                </a14:m>
                <a:r>
                  <a:rPr lang="en-CA" sz="3600" b="1">
                    <a:solidFill>
                      <a:srgbClr val="0000FF"/>
                    </a:solidFill>
                    <a:latin typeface="Times New Roman" panose="02020603050405020304" pitchFamily="18" charset="0"/>
                    <a:cs typeface="Times New Roman" panose="02020603050405020304" pitchFamily="18" charset="0"/>
                  </a:rPr>
                  <a:t> thùng</a:t>
                </a:r>
              </a:p>
            </p:txBody>
          </p:sp>
        </mc:Choice>
        <mc:Fallback xmlns="">
          <p:sp>
            <p:nvSpPr>
              <p:cNvPr id="29" name="TextBox 28">
                <a:extLst>
                  <a:ext uri="{FF2B5EF4-FFF2-40B4-BE49-F238E27FC236}">
                    <a16:creationId xmlns:a16="http://schemas.microsoft.com/office/drawing/2014/main" id="{6E45C468-0560-717E-19F5-EFC3148EC957}"/>
                  </a:ext>
                </a:extLst>
              </p:cNvPr>
              <p:cNvSpPr txBox="1">
                <a:spLocks noRot="1" noChangeAspect="1" noMove="1" noResize="1" noEditPoints="1" noAdjustHandles="1" noChangeArrowheads="1" noChangeShapeType="1" noTextEdit="1"/>
              </p:cNvSpPr>
              <p:nvPr/>
            </p:nvSpPr>
            <p:spPr>
              <a:xfrm>
                <a:off x="1834733" y="6815864"/>
                <a:ext cx="2445630" cy="924805"/>
              </a:xfrm>
              <a:prstGeom prst="rect">
                <a:avLst/>
              </a:prstGeom>
              <a:blipFill>
                <a:blip r:embed="rId5"/>
                <a:stretch>
                  <a:fillRect l="-7731" b="-723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D7B9A0B-4D53-5FF1-338C-833881C1D545}"/>
                  </a:ext>
                </a:extLst>
              </p:cNvPr>
              <p:cNvSpPr txBox="1"/>
              <p:nvPr/>
            </p:nvSpPr>
            <p:spPr>
              <a:xfrm>
                <a:off x="6340012" y="6786974"/>
                <a:ext cx="2445630" cy="924805"/>
              </a:xfrm>
              <a:prstGeom prst="rect">
                <a:avLst/>
              </a:prstGeom>
              <a:noFill/>
            </p:spPr>
            <p:txBody>
              <a:bodyPr wrap="square" rtlCol="0">
                <a:spAutoFit/>
              </a:bodyPr>
              <a:lstStyle/>
              <a:p>
                <a:r>
                  <a:rPr lang="en-US" sz="3600" b="1">
                    <a:solidFill>
                      <a:schemeClr val="accent6">
                        <a:lumMod val="50000"/>
                      </a:schemeClr>
                    </a:solidFill>
                    <a:latin typeface="Times New Roman" panose="02020603050405020304" pitchFamily="18" charset="0"/>
                    <a:cs typeface="Times New Roman" panose="02020603050405020304" pitchFamily="18" charset="0"/>
                  </a:rPr>
                  <a:t>B. </a:t>
                </a:r>
                <a14:m>
                  <m:oMath xmlns:m="http://schemas.openxmlformats.org/officeDocument/2006/math">
                    <m:f>
                      <m:fPr>
                        <m:ctrlPr>
                          <a:rPr lang="en-US" sz="3600" b="1" i="1" smtClean="0">
                            <a:solidFill>
                              <a:srgbClr val="0000FF"/>
                            </a:solidFill>
                            <a:latin typeface="Cambria Math" panose="02040503050406030204" pitchFamily="18" charset="0"/>
                            <a:cs typeface="Times New Roman" panose="02020603050405020304" pitchFamily="18" charset="0"/>
                          </a:rPr>
                        </m:ctrlPr>
                      </m:fPr>
                      <m:num>
                        <m:r>
                          <a:rPr lang="en-US" sz="3600" b="1" i="1" smtClean="0">
                            <a:solidFill>
                              <a:srgbClr val="0000FF"/>
                            </a:solidFill>
                            <a:latin typeface="Cambria Math" panose="02040503050406030204" pitchFamily="18" charset="0"/>
                            <a:cs typeface="Times New Roman" panose="02020603050405020304" pitchFamily="18" charset="0"/>
                          </a:rPr>
                          <m:t>𝟓</m:t>
                        </m:r>
                      </m:num>
                      <m:den>
                        <m:r>
                          <a:rPr lang="en-US" sz="3600" b="1" i="1" smtClean="0">
                            <a:solidFill>
                              <a:srgbClr val="0000FF"/>
                            </a:solidFill>
                            <a:latin typeface="Cambria Math" panose="02040503050406030204" pitchFamily="18" charset="0"/>
                            <a:cs typeface="Times New Roman" panose="02020603050405020304" pitchFamily="18" charset="0"/>
                          </a:rPr>
                          <m:t>𝟐</m:t>
                        </m:r>
                      </m:den>
                    </m:f>
                  </m:oMath>
                </a14:m>
                <a:r>
                  <a:rPr lang="en-CA" sz="3600" b="1">
                    <a:solidFill>
                      <a:srgbClr val="0000FF"/>
                    </a:solidFill>
                    <a:latin typeface="Times New Roman" panose="02020603050405020304" pitchFamily="18" charset="0"/>
                    <a:cs typeface="Times New Roman" panose="02020603050405020304" pitchFamily="18" charset="0"/>
                  </a:rPr>
                  <a:t> thùng</a:t>
                </a:r>
              </a:p>
            </p:txBody>
          </p:sp>
        </mc:Choice>
        <mc:Fallback xmlns="">
          <p:sp>
            <p:nvSpPr>
              <p:cNvPr id="30" name="TextBox 29">
                <a:extLst>
                  <a:ext uri="{FF2B5EF4-FFF2-40B4-BE49-F238E27FC236}">
                    <a16:creationId xmlns:a16="http://schemas.microsoft.com/office/drawing/2014/main" id="{DD7B9A0B-4D53-5FF1-338C-833881C1D545}"/>
                  </a:ext>
                </a:extLst>
              </p:cNvPr>
              <p:cNvSpPr txBox="1">
                <a:spLocks noRot="1" noChangeAspect="1" noMove="1" noResize="1" noEditPoints="1" noAdjustHandles="1" noChangeArrowheads="1" noChangeShapeType="1" noTextEdit="1"/>
              </p:cNvSpPr>
              <p:nvPr/>
            </p:nvSpPr>
            <p:spPr>
              <a:xfrm>
                <a:off x="6340012" y="6786974"/>
                <a:ext cx="2445630" cy="924805"/>
              </a:xfrm>
              <a:prstGeom prst="rect">
                <a:avLst/>
              </a:prstGeom>
              <a:blipFill>
                <a:blip r:embed="rId6"/>
                <a:stretch>
                  <a:fillRect l="-7481" b="-723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31A7028-284F-E675-C7EC-E77C55D72986}"/>
                  </a:ext>
                </a:extLst>
              </p:cNvPr>
              <p:cNvSpPr txBox="1"/>
              <p:nvPr/>
            </p:nvSpPr>
            <p:spPr>
              <a:xfrm>
                <a:off x="11185394" y="6940743"/>
                <a:ext cx="2445630" cy="924805"/>
              </a:xfrm>
              <a:prstGeom prst="rect">
                <a:avLst/>
              </a:prstGeom>
              <a:noFill/>
            </p:spPr>
            <p:txBody>
              <a:bodyPr wrap="square" rtlCol="0">
                <a:spAutoFit/>
              </a:bodyPr>
              <a:lstStyle/>
              <a:p>
                <a:r>
                  <a:rPr lang="en-US" sz="3600" b="1">
                    <a:solidFill>
                      <a:schemeClr val="accent6">
                        <a:lumMod val="50000"/>
                      </a:schemeClr>
                    </a:solidFill>
                    <a:latin typeface="Times New Roman" panose="02020603050405020304" pitchFamily="18" charset="0"/>
                    <a:cs typeface="Times New Roman" panose="02020603050405020304" pitchFamily="18" charset="0"/>
                  </a:rPr>
                  <a:t>C. </a:t>
                </a:r>
                <a14:m>
                  <m:oMath xmlns:m="http://schemas.openxmlformats.org/officeDocument/2006/math">
                    <m:f>
                      <m:fPr>
                        <m:ctrlPr>
                          <a:rPr lang="en-US" sz="3600" b="1" i="1" smtClean="0">
                            <a:solidFill>
                              <a:srgbClr val="0000FF"/>
                            </a:solidFill>
                            <a:latin typeface="Cambria Math" panose="02040503050406030204" pitchFamily="18" charset="0"/>
                            <a:cs typeface="Times New Roman" panose="02020603050405020304" pitchFamily="18" charset="0"/>
                          </a:rPr>
                        </m:ctrlPr>
                      </m:fPr>
                      <m:num>
                        <m:r>
                          <a:rPr lang="en-US" sz="3600" b="1" i="1" smtClean="0">
                            <a:solidFill>
                              <a:srgbClr val="0000FF"/>
                            </a:solidFill>
                            <a:latin typeface="Cambria Math" panose="02040503050406030204" pitchFamily="18" charset="0"/>
                            <a:cs typeface="Times New Roman" panose="02020603050405020304" pitchFamily="18" charset="0"/>
                          </a:rPr>
                          <m:t>𝟐</m:t>
                        </m:r>
                      </m:num>
                      <m:den>
                        <m:r>
                          <a:rPr lang="en-US" sz="3600" b="1" i="1" smtClean="0">
                            <a:solidFill>
                              <a:srgbClr val="0000FF"/>
                            </a:solidFill>
                            <a:latin typeface="Cambria Math" panose="02040503050406030204" pitchFamily="18" charset="0"/>
                            <a:cs typeface="Times New Roman" panose="02020603050405020304" pitchFamily="18" charset="0"/>
                          </a:rPr>
                          <m:t>𝟓</m:t>
                        </m:r>
                      </m:den>
                    </m:f>
                  </m:oMath>
                </a14:m>
                <a:r>
                  <a:rPr lang="en-CA" sz="3600" b="1">
                    <a:solidFill>
                      <a:srgbClr val="0000FF"/>
                    </a:solidFill>
                    <a:latin typeface="Times New Roman" panose="02020603050405020304" pitchFamily="18" charset="0"/>
                    <a:cs typeface="Times New Roman" panose="02020603050405020304" pitchFamily="18" charset="0"/>
                  </a:rPr>
                  <a:t> thùng</a:t>
                </a:r>
              </a:p>
            </p:txBody>
          </p:sp>
        </mc:Choice>
        <mc:Fallback xmlns="">
          <p:sp>
            <p:nvSpPr>
              <p:cNvPr id="31" name="TextBox 30">
                <a:extLst>
                  <a:ext uri="{FF2B5EF4-FFF2-40B4-BE49-F238E27FC236}">
                    <a16:creationId xmlns:a16="http://schemas.microsoft.com/office/drawing/2014/main" id="{B31A7028-284F-E675-C7EC-E77C55D72986}"/>
                  </a:ext>
                </a:extLst>
              </p:cNvPr>
              <p:cNvSpPr txBox="1">
                <a:spLocks noRot="1" noChangeAspect="1" noMove="1" noResize="1" noEditPoints="1" noAdjustHandles="1" noChangeArrowheads="1" noChangeShapeType="1" noTextEdit="1"/>
              </p:cNvSpPr>
              <p:nvPr/>
            </p:nvSpPr>
            <p:spPr>
              <a:xfrm>
                <a:off x="11185394" y="6940743"/>
                <a:ext cx="2445630" cy="924805"/>
              </a:xfrm>
              <a:prstGeom prst="rect">
                <a:avLst/>
              </a:prstGeom>
              <a:blipFill>
                <a:blip r:embed="rId7"/>
                <a:stretch>
                  <a:fillRect l="-7731" b="-7285"/>
                </a:stretch>
              </a:blipFill>
            </p:spPr>
            <p:txBody>
              <a:bodyPr/>
              <a:lstStyle/>
              <a:p>
                <a:r>
                  <a:rPr lang="en-CA">
                    <a:noFill/>
                  </a:rPr>
                  <a:t> </a:t>
                </a:r>
              </a:p>
            </p:txBody>
          </p:sp>
        </mc:Fallback>
      </mc:AlternateContent>
      <p:sp>
        <p:nvSpPr>
          <p:cNvPr id="32" name="Oval 31">
            <a:extLst>
              <a:ext uri="{FF2B5EF4-FFF2-40B4-BE49-F238E27FC236}">
                <a16:creationId xmlns:a16="http://schemas.microsoft.com/office/drawing/2014/main" id="{5EE8CF9B-58A6-8C8E-0393-F514E016E35E}"/>
              </a:ext>
            </a:extLst>
          </p:cNvPr>
          <p:cNvSpPr/>
          <p:nvPr/>
        </p:nvSpPr>
        <p:spPr>
          <a:xfrm>
            <a:off x="11156359" y="6911403"/>
            <a:ext cx="654873" cy="80037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a:solidFill>
                  <a:schemeClr val="accent6">
                    <a:lumMod val="50000"/>
                  </a:schemeClr>
                </a:solidFill>
                <a:latin typeface="Times New Roman" panose="02020603050405020304" pitchFamily="18" charset="0"/>
                <a:cs typeface="Times New Roman" panose="02020603050405020304" pitchFamily="18" charset="0"/>
              </a:rPr>
              <a:t>C</a:t>
            </a:r>
            <a:endParaRPr lang="en-CA" sz="3600" b="1">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61873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inVertical)">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arn(inVertical)">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9" grpId="0"/>
      <p:bldP spid="30" grpId="0"/>
      <p:bldP spid="31" grpId="0"/>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15392952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0" fill="hold"/>
                                        <p:tgtEl>
                                          <p:spTgt spid="9"/>
                                        </p:tgtEl>
                                        <p:attrNameLst>
                                          <p:attrName>ppt_w</p:attrName>
                                        </p:attrNameLst>
                                      </p:cBhvr>
                                      <p:tavLst>
                                        <p:tav tm="0">
                                          <p:val>
                                            <p:fltVal val="0"/>
                                          </p:val>
                                        </p:tav>
                                        <p:tav tm="100000">
                                          <p:val>
                                            <p:strVal val="#ppt_w"/>
                                          </p:val>
                                        </p:tav>
                                      </p:tavLst>
                                    </p:anim>
                                    <p:anim calcmode="lin" valueType="num">
                                      <p:cBhvr>
                                        <p:cTn id="8" dur="5000" fill="hold"/>
                                        <p:tgtEl>
                                          <p:spTgt spid="9"/>
                                        </p:tgtEl>
                                        <p:attrNameLst>
                                          <p:attrName>ppt_h</p:attrName>
                                        </p:attrNameLst>
                                      </p:cBhvr>
                                      <p:tavLst>
                                        <p:tav tm="0">
                                          <p:val>
                                            <p:fltVal val="0"/>
                                          </p:val>
                                        </p:tav>
                                        <p:tav tm="100000">
                                          <p:val>
                                            <p:strVal val="#ppt_h"/>
                                          </p:val>
                                        </p:tav>
                                      </p:tavLst>
                                    </p:anim>
                                    <p:animEffect transition="in" filter="fade">
                                      <p:cBhvr>
                                        <p:cTn id="9"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1526</TotalTime>
  <Words>568</Words>
  <Application>Microsoft Office PowerPoint</Application>
  <PresentationFormat>Custom</PresentationFormat>
  <Paragraphs>84</Paragraphs>
  <Slides>7</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3" baseType="lpstr">
      <vt:lpstr>Arial</vt:lpstr>
      <vt:lpstr>Calibri</vt:lpstr>
      <vt:lpstr>Cambria Math</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Pham Dung</cp:lastModifiedBy>
  <cp:revision>101</cp:revision>
  <dcterms:created xsi:type="dcterms:W3CDTF">2023-03-12T09:05:59Z</dcterms:created>
  <dcterms:modified xsi:type="dcterms:W3CDTF">2025-04-02T14:59:42Z</dcterms:modified>
</cp:coreProperties>
</file>