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81" r:id="rId2"/>
    <p:sldId id="463" r:id="rId3"/>
    <p:sldId id="257" r:id="rId4"/>
    <p:sldId id="261" r:id="rId5"/>
    <p:sldId id="469" r:id="rId6"/>
    <p:sldId id="431" r:id="rId7"/>
    <p:sldId id="465" r:id="rId8"/>
    <p:sldId id="466" r:id="rId9"/>
    <p:sldId id="467" r:id="rId10"/>
    <p:sldId id="281" r:id="rId11"/>
    <p:sldId id="419" r:id="rId12"/>
    <p:sldId id="420" r:id="rId13"/>
    <p:sldId id="421" r:id="rId14"/>
    <p:sldId id="422" r:id="rId15"/>
    <p:sldId id="423" r:id="rId16"/>
    <p:sldId id="424" r:id="rId17"/>
    <p:sldId id="425" r:id="rId18"/>
    <p:sldId id="426" r:id="rId19"/>
    <p:sldId id="427" r:id="rId20"/>
    <p:sldId id="428" r:id="rId21"/>
    <p:sldId id="432" r:id="rId22"/>
    <p:sldId id="418" r:id="rId23"/>
    <p:sldId id="464" r:id="rId24"/>
    <p:sldId id="468" r:id="rId25"/>
    <p:sldId id="470" r:id="rId26"/>
    <p:sldId id="471" r:id="rId27"/>
    <p:sldId id="472" r:id="rId28"/>
    <p:sldId id="474" r:id="rId29"/>
    <p:sldId id="473" r:id="rId30"/>
  </p:sldIdLst>
  <p:sldSz cx="18288000" cy="10287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gif"/><Relationship Id="rId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gif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gif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gif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gif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4.gif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4.gif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4.gif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4.gif"/><Relationship Id="rId5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4.gif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7.png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2.png"/><Relationship Id="rId7" Type="http://schemas.openxmlformats.org/officeDocument/2006/relationships/image" Target="../media/image3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4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9.png"/><Relationship Id="rId11" Type="http://schemas.openxmlformats.org/officeDocument/2006/relationships/image" Target="../media/image29.png"/><Relationship Id="rId5" Type="http://schemas.openxmlformats.org/officeDocument/2006/relationships/image" Target="../media/image15.svg"/><Relationship Id="rId10" Type="http://schemas.openxmlformats.org/officeDocument/2006/relationships/image" Target="../media/image53.svg"/><Relationship Id="rId4" Type="http://schemas.openxmlformats.org/officeDocument/2006/relationships/image" Target="../media/image14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12" Type="http://schemas.openxmlformats.org/officeDocument/2006/relationships/image" Target="../media/image54.jpe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9.png"/><Relationship Id="rId11" Type="http://schemas.openxmlformats.org/officeDocument/2006/relationships/image" Target="../media/image29.png"/><Relationship Id="rId5" Type="http://schemas.openxmlformats.org/officeDocument/2006/relationships/image" Target="../media/image15.svg"/><Relationship Id="rId10" Type="http://schemas.openxmlformats.org/officeDocument/2006/relationships/image" Target="../media/image53.svg"/><Relationship Id="rId4" Type="http://schemas.openxmlformats.org/officeDocument/2006/relationships/image" Target="../media/image14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audio" Target="../media/media16.mp3"/><Relationship Id="rId16" Type="http://schemas.openxmlformats.org/officeDocument/2006/relationships/image" Target="../media/image59.png"/><Relationship Id="rId1" Type="http://schemas.microsoft.com/office/2007/relationships/media" Target="../media/media16.mp3"/><Relationship Id="rId6" Type="http://schemas.openxmlformats.org/officeDocument/2006/relationships/image" Target="../media/image49.png"/><Relationship Id="rId11" Type="http://schemas.openxmlformats.org/officeDocument/2006/relationships/image" Target="../media/image29.png"/><Relationship Id="rId5" Type="http://schemas.openxmlformats.org/officeDocument/2006/relationships/image" Target="../media/image15.svg"/><Relationship Id="rId15" Type="http://schemas.openxmlformats.org/officeDocument/2006/relationships/image" Target="../media/image58.png"/><Relationship Id="rId10" Type="http://schemas.openxmlformats.org/officeDocument/2006/relationships/image" Target="../media/image53.svg"/><Relationship Id="rId4" Type="http://schemas.openxmlformats.org/officeDocument/2006/relationships/image" Target="../media/image14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10" Type="http://schemas.openxmlformats.org/officeDocument/2006/relationships/image" Target="../media/image10.gif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svg"/><Relationship Id="rId10" Type="http://schemas.openxmlformats.org/officeDocument/2006/relationships/image" Target="../media/image10.gif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1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28.png"/><Relationship Id="rId10" Type="http://schemas.openxmlformats.org/officeDocument/2006/relationships/image" Target="../media/image21.svg"/><Relationship Id="rId4" Type="http://schemas.openxmlformats.org/officeDocument/2006/relationships/image" Target="../media/image27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849" y="414165"/>
            <a:ext cx="16464344" cy="92968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98970" y="1878864"/>
            <a:ext cx="17302734" cy="12557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78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1908316" y="4171393"/>
            <a:ext cx="15209837" cy="43308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1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28: HỌC BÀI HÁT MIỀN QUÊ EM</a:t>
            </a:r>
          </a:p>
          <a:p>
            <a:pPr algn="ctr"/>
            <a:r>
              <a:rPr lang="en-US" sz="4001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ĐỌC NHẠC SỐ 4  </a:t>
            </a:r>
            <a:endParaRPr lang="en-US" sz="40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1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78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0" y="7060311"/>
            <a:ext cx="5425536" cy="27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05543" y="5617560"/>
            <a:ext cx="5163218" cy="4330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7FC50F-8EB9-0568-5F93-6DDF85B365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167" y="2662145"/>
            <a:ext cx="16204265" cy="2590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F1D70BF-E3CC-B89E-F44C-D0856697E5FA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1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FE9D661-91FE-9D3B-EE93-2A950094DB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90658" y="1257300"/>
            <a:ext cx="1451462" cy="9392072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4F8C3C6-DFFC-82AB-4AA2-036A8C0A1794}"/>
              </a:ext>
            </a:extLst>
          </p:cNvPr>
          <p:cNvSpPr txBox="1"/>
          <p:nvPr/>
        </p:nvSpPr>
        <p:spPr>
          <a:xfrm>
            <a:off x="2133600" y="4507114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latin typeface="+mj-lt"/>
              </a:rPr>
              <a:t>Hàng  bạch      dương          gió          đưa            nhẹ          bên           sông.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5CCC667-2803-F75F-50D9-92AD2DEF103D}"/>
              </a:ext>
            </a:extLst>
          </p:cNvPr>
          <p:cNvSpPr txBox="1"/>
          <p:nvPr/>
        </p:nvSpPr>
        <p:spPr>
          <a:xfrm>
            <a:off x="6553200" y="384873"/>
            <a:ext cx="7787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HỌC HÁT TỪNG CÂU</a:t>
            </a:r>
          </a:p>
        </p:txBody>
      </p:sp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807C37B9-9753-FBAF-D711-C19526238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46959" y="689365"/>
            <a:ext cx="769441" cy="76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333A84C-F223-312D-88D5-CB8D4C07F4B1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2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38A06B1-E8E6-1912-A325-4998F19A4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2923703"/>
            <a:ext cx="16611600" cy="1854156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7BA9D78A-FD64-4982-34AC-2FA412189B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DD9AAFB-0BD0-3D6E-527A-8FE9381EC9C5}"/>
              </a:ext>
            </a:extLst>
          </p:cNvPr>
          <p:cNvSpPr txBox="1"/>
          <p:nvPr/>
        </p:nvSpPr>
        <p:spPr>
          <a:xfrm>
            <a:off x="2133600" y="4507114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         Miền  quê       em          bao      cây         liễu      xanh.</a:t>
            </a:r>
          </a:p>
        </p:txBody>
      </p:sp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755862FC-2E53-CC3E-B678-7D5A468099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80319" y="926092"/>
            <a:ext cx="1072161" cy="10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8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B3B1EDD-D75D-53FC-A4E5-F66B0515B840}"/>
              </a:ext>
            </a:extLst>
          </p:cNvPr>
          <p:cNvSpPr txBox="1"/>
          <p:nvPr/>
        </p:nvSpPr>
        <p:spPr>
          <a:xfrm>
            <a:off x="3048000" y="1399600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Nối câu 1+2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AA8CC2F-365F-34BA-E98F-29350A4FB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2357240"/>
            <a:ext cx="16764000" cy="363096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56A127D-5D2E-3EEF-7669-8DEAD07B1D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8EDEA5B-ACEE-8BA8-E033-5F9561CA4995}"/>
              </a:ext>
            </a:extLst>
          </p:cNvPr>
          <p:cNvSpPr txBox="1"/>
          <p:nvPr/>
        </p:nvSpPr>
        <p:spPr>
          <a:xfrm>
            <a:off x="1999129" y="3609130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latin typeface="+mj-lt"/>
              </a:rPr>
              <a:t>Hàng  bạch      dương          gió          đưa            nhẹ          bên           sông.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EBFF656-73ED-DEAA-B4DA-81FF82CFE419}"/>
              </a:ext>
            </a:extLst>
          </p:cNvPr>
          <p:cNvSpPr txBox="1"/>
          <p:nvPr/>
        </p:nvSpPr>
        <p:spPr>
          <a:xfrm>
            <a:off x="2178585" y="5633579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         Miền  quê       em          bao      cây         liễu      xanh.</a:t>
            </a:r>
          </a:p>
        </p:txBody>
      </p:sp>
      <p:pic>
        <p:nvPicPr>
          <p:cNvPr id="5" name="12">
            <a:hlinkClick r:id="" action="ppaction://media"/>
            <a:extLst>
              <a:ext uri="{FF2B5EF4-FFF2-40B4-BE49-F238E27FC236}">
                <a16:creationId xmlns:a16="http://schemas.microsoft.com/office/drawing/2014/main" id="{8C7465A8-0267-E36B-5726-E47A00780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611600" y="537899"/>
            <a:ext cx="1069730" cy="106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99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DDB6AAB-3048-DF79-36F1-A3EFAA595F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3009900"/>
            <a:ext cx="16383000" cy="186936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174F640-F9D5-679B-BA72-D764BDA45213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3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C25DCB3-9F8B-9719-AA23-EDC5BCC634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B54F3D-2607-EEFD-8D8F-97772C7AA072}"/>
              </a:ext>
            </a:extLst>
          </p:cNvPr>
          <p:cNvSpPr txBox="1"/>
          <p:nvPr/>
        </p:nvSpPr>
        <p:spPr>
          <a:xfrm>
            <a:off x="3045920" y="4694033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          Tìm     nơi          đâu               núi        sông              đẹp         tươi             xa.</a:t>
            </a:r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830E7DA7-D8C5-A7C1-8C4E-4DC04A2C0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875582" y="740500"/>
            <a:ext cx="881420" cy="88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92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9F423F9-43C0-8310-987A-5E34467C7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200" y="3544894"/>
            <a:ext cx="16002000" cy="220820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D563A92-3106-89D7-1063-EC2F37284C80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4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5DEEFB09-72E6-995A-A543-62483318881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48023FE-8238-392D-87AD-E24F571B70F7}"/>
              </a:ext>
            </a:extLst>
          </p:cNvPr>
          <p:cNvSpPr txBox="1"/>
          <p:nvPr/>
        </p:nvSpPr>
        <p:spPr>
          <a:xfrm>
            <a:off x="3886200" y="5592832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Từ    biển    khơi         về       thung      lũng      xa.</a:t>
            </a:r>
          </a:p>
        </p:txBody>
      </p:sp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535A6FF2-777F-66F6-95BB-3C527BFFE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30600" y="76900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4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9C6C960-57D2-1617-28FA-AF34ADBBFE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2857500"/>
            <a:ext cx="16078200" cy="25908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4D41215-7E6C-E897-63D4-16C46CD91EB5}"/>
              </a:ext>
            </a:extLst>
          </p:cNvPr>
          <p:cNvSpPr txBox="1"/>
          <p:nvPr/>
        </p:nvSpPr>
        <p:spPr>
          <a:xfrm>
            <a:off x="3048000" y="1399600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Nối câu 3+4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EFB7339C-3472-C3EF-8032-FDB682D0FE6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AFC564-A128-8E53-1D2A-C4975ABD3964}"/>
              </a:ext>
            </a:extLst>
          </p:cNvPr>
          <p:cNvSpPr txBox="1"/>
          <p:nvPr/>
        </p:nvSpPr>
        <p:spPr>
          <a:xfrm>
            <a:off x="3352800" y="3860512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          Tìm     nơi          đâu               núi        sông             đẹp         tươi             xa.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D820CEC-4A6D-9763-F956-53528DB528CF}"/>
              </a:ext>
            </a:extLst>
          </p:cNvPr>
          <p:cNvSpPr txBox="1"/>
          <p:nvPr/>
        </p:nvSpPr>
        <p:spPr>
          <a:xfrm>
            <a:off x="4038600" y="5472952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Từ    biển    khơi         về       thung      lũng      xa.</a:t>
            </a:r>
          </a:p>
        </p:txBody>
      </p:sp>
      <p:pic>
        <p:nvPicPr>
          <p:cNvPr id="4" name="34">
            <a:hlinkClick r:id="" action="ppaction://media"/>
            <a:extLst>
              <a:ext uri="{FF2B5EF4-FFF2-40B4-BE49-F238E27FC236}">
                <a16:creationId xmlns:a16="http://schemas.microsoft.com/office/drawing/2014/main" id="{BF2FFB56-1A78-51DF-F761-97053C532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535400" y="459574"/>
            <a:ext cx="1178639" cy="117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38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A010B2B-CB8A-A22E-A157-CC7408C0A5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4032" y="2933201"/>
            <a:ext cx="15445368" cy="176604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5844C41-7599-7EC7-4F55-C6CE146B81C1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5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3328B40-E3DD-477A-0523-0632E8C47D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0C3E195-AFE4-084A-E840-3BF7A5A8A3E7}"/>
              </a:ext>
            </a:extLst>
          </p:cNvPr>
          <p:cNvSpPr txBox="1"/>
          <p:nvPr/>
        </p:nvSpPr>
        <p:spPr>
          <a:xfrm>
            <a:off x="4953000" y="4773518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Mặt    trời       sáng          chiếu        trên           miền        quê              ta.</a:t>
            </a:r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51D732B2-2D01-0E5B-1FB4-34E5215EC6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945049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57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199D2F66-260C-76EB-7B3E-673C1D83F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3600" y="3126661"/>
            <a:ext cx="16032890" cy="2286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94DE99D2-7205-ABE0-AE6F-A000B28B2FF0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6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6539A10-6366-86D3-94A0-8B68D662D11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D7FC1C4-D329-1E3F-6538-1958D91C0D95}"/>
              </a:ext>
            </a:extLst>
          </p:cNvPr>
          <p:cNvSpPr txBox="1"/>
          <p:nvPr/>
        </p:nvSpPr>
        <p:spPr>
          <a:xfrm>
            <a:off x="3962400" y="4960292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Dài  thẳng    </a:t>
            </a:r>
            <a:r>
              <a:rPr lang="vi-VN" sz="3200" dirty="0" err="1">
                <a:latin typeface="+mj-lt"/>
              </a:rPr>
              <a:t>tắp</a:t>
            </a:r>
            <a:r>
              <a:rPr lang="vi-VN" sz="3200" dirty="0">
                <a:latin typeface="+mj-lt"/>
              </a:rPr>
              <a:t>         những  con         đường    xa.</a:t>
            </a:r>
          </a:p>
        </p:txBody>
      </p:sp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E6363343-04DD-78D2-57AA-95F3F25F0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73400" y="529513"/>
            <a:ext cx="1178639" cy="117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19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C4FCEB7-42C9-245B-F619-F56C3C016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2857500"/>
            <a:ext cx="16136470" cy="244086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DC68B58-45CD-7D65-7703-221D100354F9}"/>
              </a:ext>
            </a:extLst>
          </p:cNvPr>
          <p:cNvSpPr txBox="1"/>
          <p:nvPr/>
        </p:nvSpPr>
        <p:spPr>
          <a:xfrm>
            <a:off x="3048000" y="1399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Câu 7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94D2E9A-4D61-B029-95B0-947F05A5821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591347" y="1790701"/>
            <a:ext cx="3949387" cy="844699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7366B5B-00A9-3D91-8E69-9E226CB8B370}"/>
              </a:ext>
            </a:extLst>
          </p:cNvPr>
          <p:cNvSpPr txBox="1"/>
          <p:nvPr/>
        </p:nvSpPr>
        <p:spPr>
          <a:xfrm>
            <a:off x="4419600" y="5005973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Mãi      đẹp       tươi               nơi         quê            hương       nhà.</a:t>
            </a:r>
          </a:p>
        </p:txBody>
      </p:sp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id="{A9A6D29E-E61C-DE83-42BD-184FAB7BF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25800" y="976317"/>
            <a:ext cx="1148120" cy="114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64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6208970"/>
            <a:ext cx="4800600" cy="402424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BFE263B-7AD9-FFEF-318F-B747FDF8A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100" y="1963963"/>
            <a:ext cx="17678400" cy="421587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32D30C2-5846-A59F-0660-AB2D7A608F2E}"/>
              </a:ext>
            </a:extLst>
          </p:cNvPr>
          <p:cNvSpPr txBox="1"/>
          <p:nvPr/>
        </p:nvSpPr>
        <p:spPr>
          <a:xfrm>
            <a:off x="3124200" y="907677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Nối câu 5+6+7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31098D3-CF87-A34A-5B57-F295A5A64D2A}"/>
              </a:ext>
            </a:extLst>
          </p:cNvPr>
          <p:cNvSpPr txBox="1"/>
          <p:nvPr/>
        </p:nvSpPr>
        <p:spPr>
          <a:xfrm>
            <a:off x="3054724" y="3009900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Mặt     trời         sáng             chiếu          trên                miền         quê                ta.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352DB50-8B74-F8AF-F5D0-0BF74980ECC1}"/>
              </a:ext>
            </a:extLst>
          </p:cNvPr>
          <p:cNvSpPr txBox="1"/>
          <p:nvPr/>
        </p:nvSpPr>
        <p:spPr>
          <a:xfrm>
            <a:off x="2895600" y="4480530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Dài      thẳng        </a:t>
            </a:r>
            <a:r>
              <a:rPr lang="vi-VN" sz="3200" dirty="0" err="1">
                <a:latin typeface="+mj-lt"/>
              </a:rPr>
              <a:t>tắp</a:t>
            </a:r>
            <a:r>
              <a:rPr lang="vi-VN" sz="3200" dirty="0">
                <a:latin typeface="+mj-lt"/>
              </a:rPr>
              <a:t>                  những      con               đường         xa.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23897A8-E1A9-2848-C235-EBEB3086100D}"/>
              </a:ext>
            </a:extLst>
          </p:cNvPr>
          <p:cNvSpPr txBox="1"/>
          <p:nvPr/>
        </p:nvSpPr>
        <p:spPr>
          <a:xfrm>
            <a:off x="3119718" y="5859937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Mãi        đẹp        tươi               nơi           quê               hương       nhà.</a:t>
            </a:r>
          </a:p>
        </p:txBody>
      </p:sp>
      <p:pic>
        <p:nvPicPr>
          <p:cNvPr id="4" name="567">
            <a:hlinkClick r:id="" action="ppaction://media"/>
            <a:extLst>
              <a:ext uri="{FF2B5EF4-FFF2-40B4-BE49-F238E27FC236}">
                <a16:creationId xmlns:a16="http://schemas.microsoft.com/office/drawing/2014/main" id="{6B5F27C4-E3D9-4917-267B-EC7A1F727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308130" y="164298"/>
            <a:ext cx="1370270" cy="137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0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9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087600" y="0"/>
            <a:ext cx="4029726" cy="368943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685800" y="-29135"/>
            <a:ext cx="4948047" cy="104779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9FAAB7-28E2-0749-7A23-C27937845DB1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1F8CE7-10A6-A3E9-58F7-733B67F14AE2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017CA8E-6F40-DE7C-7ECA-0D4922549FA2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45624" y="5043"/>
            <a:ext cx="3048000" cy="2102224"/>
          </a:xfrm>
          <a:prstGeom prst="rect">
            <a:avLst/>
          </a:prstGeom>
        </p:spPr>
      </p:pic>
      <p:sp>
        <p:nvSpPr>
          <p:cNvPr id="2" name="Rectangles 7">
            <a:extLst>
              <a:ext uri="{FF2B5EF4-FFF2-40B4-BE49-F238E27FC236}">
                <a16:creationId xmlns:a16="http://schemas.microsoft.com/office/drawing/2014/main" id="{CD6738FD-AAD9-6CDA-FB27-C67E5B44D361}"/>
              </a:ext>
            </a:extLst>
          </p:cNvPr>
          <p:cNvSpPr/>
          <p:nvPr/>
        </p:nvSpPr>
        <p:spPr>
          <a:xfrm>
            <a:off x="4648200" y="2857500"/>
            <a:ext cx="11811000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THANH CÙNG BẠN CÁ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C8BC16-DD13-B0A2-C2C3-4671A1511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27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76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720" y="7283073"/>
            <a:ext cx="3519280" cy="295013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257300"/>
            <a:ext cx="15697200" cy="661371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1745560" y="2032158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Hàng bạch  dương    gió     đưa        nhẹ      bên       sông.         Miền  quê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2521404" y="3546400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em       bao    cây     liễu     xanh.                      Tìm  nơi     đâu      núi     sông     đẹp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2479902" y="4863215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tươi       xa.           Từ   biển  khơi      về    thung    lũng   xa.                          Mặt trời 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2424953" y="6144214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sáng  chiếu    trên      miền   quê        ta.             Dài thẳng 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tắp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   những con  đường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2521404" y="7606979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xa.                                Mãi   đẹp    tươi          nơi      quê        hương     nhà.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54102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  <a:latin typeface="+mj-lt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A3010EB-9F96-0D26-E215-0C37359A6C19}"/>
              </a:ext>
            </a:extLst>
          </p:cNvPr>
          <p:cNvSpPr txBox="1"/>
          <p:nvPr/>
        </p:nvSpPr>
        <p:spPr>
          <a:xfrm>
            <a:off x="13106400" y="75069"/>
            <a:ext cx="7749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latin typeface="+mj-lt"/>
              </a:rPr>
              <a:t>Nhạc: </a:t>
            </a:r>
            <a:r>
              <a:rPr lang="vi-VN" sz="3200" i="1" dirty="0" err="1">
                <a:latin typeface="+mj-lt"/>
              </a:rPr>
              <a:t>Ka</a:t>
            </a:r>
            <a:r>
              <a:rPr lang="vi-VN" sz="3200" i="1" dirty="0">
                <a:latin typeface="+mj-lt"/>
              </a:rPr>
              <a:t>-ba-lép-</a:t>
            </a:r>
            <a:r>
              <a:rPr lang="vi-VN" sz="3200" i="1" dirty="0" err="1">
                <a:latin typeface="+mj-lt"/>
              </a:rPr>
              <a:t>xki</a:t>
            </a:r>
            <a:endParaRPr lang="vi-VN" sz="3200" i="1" dirty="0">
              <a:latin typeface="+mj-lt"/>
            </a:endParaRPr>
          </a:p>
          <a:p>
            <a:r>
              <a:rPr lang="vi-VN" sz="3200" i="1" dirty="0">
                <a:latin typeface="+mj-lt"/>
              </a:rPr>
              <a:t>Lời: </a:t>
            </a:r>
            <a:r>
              <a:rPr lang="vi-VN" sz="3200" i="1" dirty="0" err="1">
                <a:latin typeface="+mj-lt"/>
              </a:rPr>
              <a:t>Po</a:t>
            </a:r>
            <a:r>
              <a:rPr lang="vi-VN" sz="3200" i="1" dirty="0">
                <a:latin typeface="+mj-lt"/>
              </a:rPr>
              <a:t>-ri-xen</a:t>
            </a:r>
          </a:p>
          <a:p>
            <a:r>
              <a:rPr lang="vi-VN" sz="3200" i="1" dirty="0">
                <a:latin typeface="+mj-lt"/>
              </a:rPr>
              <a:t>Phỏng dịch: Hoàng Lân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2F4A9D6-F528-B9E3-C0B9-BDFD69D5D489}"/>
              </a:ext>
            </a:extLst>
          </p:cNvPr>
          <p:cNvSpPr txBox="1"/>
          <p:nvPr/>
        </p:nvSpPr>
        <p:spPr>
          <a:xfrm>
            <a:off x="96290" y="90458"/>
            <a:ext cx="53408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u="sng" dirty="0">
                <a:latin typeface="+mj-lt"/>
              </a:rPr>
              <a:t>GHÉP LỜI 1</a:t>
            </a:r>
          </a:p>
        </p:txBody>
      </p:sp>
      <p:pic>
        <p:nvPicPr>
          <p:cNvPr id="3" name="cbai">
            <a:hlinkClick r:id="" action="ppaction://media"/>
            <a:extLst>
              <a:ext uri="{FF2B5EF4-FFF2-40B4-BE49-F238E27FC236}">
                <a16:creationId xmlns:a16="http://schemas.microsoft.com/office/drawing/2014/main" id="{4D1ECB64-0F1D-F2CE-CD8D-F5B9BB816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305" y="1339928"/>
            <a:ext cx="1212771" cy="12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5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753763"/>
            <a:ext cx="15697200" cy="910239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1866900" y="1859743"/>
            <a:ext cx="14782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Hàng bạch  dương    gió     đưa        nhẹ      bên       sông.         Miền  quê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2474259" y="3776027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em       bao    cây     liễu     xanh.                      Tìm  nơi     đâu      núi     sông     đẹp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qua     càng    trong   sáng    hơn.      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2438400" y="563418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tươi       xa.           Từ   biển  khơi      về    thung    lũng   xa.                          Mặt trời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quê    hương.       Ngời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ngời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lên      như    muôn   ánh    sao.                        Mặt trời 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2474259" y="7440271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sáng    chiếu    trên     miền   quê        ta.             Dài thẳng 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tắp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   những con  đường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chiếu   sáng     soi       cả      non        cao.          Tràn hạnh phúc     tương  lai       nở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2438400" y="918512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xa.                                Mãi   đẹp      tươi          nơi      quê        hương    nhà.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hoa.                              Vẫy   gọi        ta             đi       xây         quê       nhà.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54102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  <a:latin typeface="+mj-lt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A3010EB-9F96-0D26-E215-0C37359A6C19}"/>
              </a:ext>
            </a:extLst>
          </p:cNvPr>
          <p:cNvSpPr txBox="1"/>
          <p:nvPr/>
        </p:nvSpPr>
        <p:spPr>
          <a:xfrm>
            <a:off x="13106400" y="75069"/>
            <a:ext cx="774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+mj-lt"/>
              </a:rPr>
              <a:t>Nhạc: </a:t>
            </a:r>
            <a:r>
              <a:rPr lang="vi-VN" sz="2400" i="1" dirty="0" err="1">
                <a:latin typeface="+mj-lt"/>
              </a:rPr>
              <a:t>Ka</a:t>
            </a:r>
            <a:r>
              <a:rPr lang="vi-VN" sz="2400" i="1" dirty="0">
                <a:latin typeface="+mj-lt"/>
              </a:rPr>
              <a:t>-ba-lép-</a:t>
            </a:r>
            <a:r>
              <a:rPr lang="vi-VN" sz="2400" i="1" dirty="0" err="1">
                <a:latin typeface="+mj-lt"/>
              </a:rPr>
              <a:t>xki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Lời: </a:t>
            </a:r>
            <a:r>
              <a:rPr lang="vi-VN" sz="2400" i="1" dirty="0" err="1">
                <a:latin typeface="+mj-lt"/>
              </a:rPr>
              <a:t>Po</a:t>
            </a:r>
            <a:r>
              <a:rPr lang="vi-VN" sz="2400" i="1" dirty="0">
                <a:latin typeface="+mj-lt"/>
              </a:rPr>
              <a:t>-ri-xen</a:t>
            </a:r>
          </a:p>
          <a:p>
            <a:r>
              <a:rPr lang="vi-VN" sz="2400" i="1" dirty="0">
                <a:latin typeface="+mj-lt"/>
              </a:rPr>
              <a:t>Phỏng dịch: Hoàng Lân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2F4A9D6-F528-B9E3-C0B9-BDFD69D5D489}"/>
              </a:ext>
            </a:extLst>
          </p:cNvPr>
          <p:cNvSpPr txBox="1"/>
          <p:nvPr/>
        </p:nvSpPr>
        <p:spPr>
          <a:xfrm>
            <a:off x="2721788" y="-91863"/>
            <a:ext cx="3023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u="sng" dirty="0">
                <a:latin typeface="+mj-lt"/>
              </a:rPr>
              <a:t>GHÉP </a:t>
            </a:r>
          </a:p>
          <a:p>
            <a:pPr algn="ctr"/>
            <a:r>
              <a:rPr lang="vi-VN" sz="2800" b="1" u="sng" dirty="0">
                <a:latin typeface="+mj-lt"/>
              </a:rPr>
              <a:t>TOÀN BÀI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9569"/>
            <a:ext cx="18516600" cy="16976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D675F35-8392-549A-66C3-7CF4DBBBF06D}"/>
              </a:ext>
            </a:extLst>
          </p:cNvPr>
          <p:cNvSpPr/>
          <p:nvPr/>
        </p:nvSpPr>
        <p:spPr>
          <a:xfrm>
            <a:off x="152400" y="0"/>
            <a:ext cx="2654185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BB79D2D-C57E-8FB1-E221-7A7BF515651D}"/>
              </a:ext>
            </a:extLst>
          </p:cNvPr>
          <p:cNvSpPr/>
          <p:nvPr/>
        </p:nvSpPr>
        <p:spPr>
          <a:xfrm flipH="1">
            <a:off x="15697199" y="0"/>
            <a:ext cx="2554941" cy="3121627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B824F-7DFE-34BD-B330-D9270EF908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5309" y="816102"/>
            <a:ext cx="1824400" cy="1258300"/>
          </a:xfrm>
          <a:prstGeom prst="rect">
            <a:avLst/>
          </a:prstGeom>
        </p:spPr>
      </p:pic>
      <p:pic>
        <p:nvPicPr>
          <p:cNvPr id="10" name="MIỀN QUÊ EM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FF84389-52B0-D84A-EC92-1812FD873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07267" y="145766"/>
            <a:ext cx="993006" cy="9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0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Hình ảnh 4">
            <a:extLst>
              <a:ext uri="{FF2B5EF4-FFF2-40B4-BE49-F238E27FC236}">
                <a16:creationId xmlns:a16="http://schemas.microsoft.com/office/drawing/2014/main" id="{7BE6215D-1FC7-C523-2683-C32C7B223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1068"/>
            <a:ext cx="6568623" cy="471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Hình ảnh 5">
            <a:extLst>
              <a:ext uri="{FF2B5EF4-FFF2-40B4-BE49-F238E27FC236}">
                <a16:creationId xmlns:a16="http://schemas.microsoft.com/office/drawing/2014/main" id="{BC7A6023-78BA-61E7-E322-F786B00D6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652" y="1"/>
            <a:ext cx="8518349" cy="611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B18465E-E767-B710-A5EB-547B49AC9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84ACA04-9BF4-FC69-E96D-F251B5F8CB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sp>
        <p:nvSpPr>
          <p:cNvPr id="4" name="Rectangles 7">
            <a:extLst>
              <a:ext uri="{FF2B5EF4-FFF2-40B4-BE49-F238E27FC236}">
                <a16:creationId xmlns:a16="http://schemas.microsoft.com/office/drawing/2014/main" id="{0E9BF6D1-FCFB-3245-3287-2D46C8F67CCA}"/>
              </a:ext>
            </a:extLst>
          </p:cNvPr>
          <p:cNvSpPr/>
          <p:nvPr/>
        </p:nvSpPr>
        <p:spPr>
          <a:xfrm>
            <a:off x="2614032" y="2582831"/>
            <a:ext cx="11811000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VỖ TAY THEO PHÁCH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76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7FC50F-8EB9-0568-5F93-6DDF85B36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67" y="2662145"/>
            <a:ext cx="16204265" cy="25908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FE9D661-91FE-9D3B-EE93-2A950094D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90658" y="1257300"/>
            <a:ext cx="1451462" cy="9392072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4F8C3C6-DFFC-82AB-4AA2-036A8C0A1794}"/>
              </a:ext>
            </a:extLst>
          </p:cNvPr>
          <p:cNvSpPr txBox="1"/>
          <p:nvPr/>
        </p:nvSpPr>
        <p:spPr>
          <a:xfrm>
            <a:off x="2133600" y="4507114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Hàng  bạch      dương          gió          đưa            nhẹ          bên           sông.</a:t>
            </a:r>
          </a:p>
        </p:txBody>
      </p:sp>
      <p:pic>
        <p:nvPicPr>
          <p:cNvPr id="4" name="Hình ảnh 3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F344765C-7093-BD97-295E-1922B755B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94" y="5340306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4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730B423A-8F16-B771-AA3A-BA8800A927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377" y="5386624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B8BDDE3-5DD2-CECA-4B5F-D0A2190B94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60" y="5432942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A640A0E3-3770-936D-BB46-26EB3F9CCA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48" y="5472833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975776EE-1A99-3FF2-8632-1134BDDEFD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905" y="5370261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Hình ảnh 13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71AD3A96-7132-C71A-0BFB-628337A335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77" y="5362791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4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C28EDB7A-7B43-B01B-CB32-CC44E53C85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256" y="5370261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Hình ảnh 15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7CF1946-E603-8235-043C-DC9DA4B3CD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105" y="533046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75EB87E-D399-2565-6A93-F93DEED36C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16" y="533046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Hình ảnh 17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7B5ED1C-63AF-7115-6870-0D9ED3126F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657" y="538437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Hình ảnh 18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27B8D84B-84E2-0179-FB62-B0DBC5D87B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810" y="525294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s 7">
            <a:extLst>
              <a:ext uri="{FF2B5EF4-FFF2-40B4-BE49-F238E27FC236}">
                <a16:creationId xmlns:a16="http://schemas.microsoft.com/office/drawing/2014/main" id="{A5197020-898D-20AE-2128-39CD8EAA6769}"/>
              </a:ext>
            </a:extLst>
          </p:cNvPr>
          <p:cNvSpPr/>
          <p:nvPr/>
        </p:nvSpPr>
        <p:spPr>
          <a:xfrm>
            <a:off x="4553977" y="-140670"/>
            <a:ext cx="11811000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VỖ TAY THEO PHÁCH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858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753763"/>
            <a:ext cx="15697200" cy="910239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1866900" y="1859743"/>
            <a:ext cx="14782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Hàng bạch  dương    gió     đưa        nhẹ      bên       sông.         Miền  quê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2474259" y="3776027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em       bao    cây     liễu     xanh.                      Tìm  nơi     đâu      núi     sông     đẹp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qua     càng    trong   sáng    hơn.      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2438400" y="563418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tươi       xa.           Từ   biển  khơi      về    thung    lũng   xa.                          Mặt trời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quê    hương.       Ngời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ngời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lên      như    muôn   ánh    sao.                        Mặt trời 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2474259" y="7440271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sáng    chiếu    trên     miền   quê        ta.             Dài thẳng 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tắp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   những con  đường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chiếu   sáng     soi       cả      non        cao.          Tràn hạnh phúc     tương  lai       nở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2438400" y="918512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xa.                                Mãi   đẹp      tươi          nơi      quê        hương    nhà.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hoa.                              Vẫy   gọi        ta             đi       xây         quê       nhà.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54102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  <a:latin typeface="+mj-lt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A3010EB-9F96-0D26-E215-0C37359A6C19}"/>
              </a:ext>
            </a:extLst>
          </p:cNvPr>
          <p:cNvSpPr txBox="1"/>
          <p:nvPr/>
        </p:nvSpPr>
        <p:spPr>
          <a:xfrm>
            <a:off x="13106400" y="75069"/>
            <a:ext cx="774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+mj-lt"/>
              </a:rPr>
              <a:t>Nhạc: </a:t>
            </a:r>
            <a:r>
              <a:rPr lang="vi-VN" sz="2400" i="1" dirty="0" err="1">
                <a:latin typeface="+mj-lt"/>
              </a:rPr>
              <a:t>Ka</a:t>
            </a:r>
            <a:r>
              <a:rPr lang="vi-VN" sz="2400" i="1" dirty="0">
                <a:latin typeface="+mj-lt"/>
              </a:rPr>
              <a:t>-ba-lép-</a:t>
            </a:r>
            <a:r>
              <a:rPr lang="vi-VN" sz="2400" i="1" dirty="0" err="1">
                <a:latin typeface="+mj-lt"/>
              </a:rPr>
              <a:t>xki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Lời: </a:t>
            </a:r>
            <a:r>
              <a:rPr lang="vi-VN" sz="2400" i="1" dirty="0" err="1">
                <a:latin typeface="+mj-lt"/>
              </a:rPr>
              <a:t>Po</a:t>
            </a:r>
            <a:r>
              <a:rPr lang="vi-VN" sz="2400" i="1" dirty="0">
                <a:latin typeface="+mj-lt"/>
              </a:rPr>
              <a:t>-ri-xen</a:t>
            </a:r>
          </a:p>
          <a:p>
            <a:r>
              <a:rPr lang="vi-VN" sz="2400" i="1" dirty="0">
                <a:latin typeface="+mj-lt"/>
              </a:rPr>
              <a:t>Phỏng dịch: Hoàng Lân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2F4A9D6-F528-B9E3-C0B9-BDFD69D5D489}"/>
              </a:ext>
            </a:extLst>
          </p:cNvPr>
          <p:cNvSpPr txBox="1"/>
          <p:nvPr/>
        </p:nvSpPr>
        <p:spPr>
          <a:xfrm>
            <a:off x="304801" y="3370573"/>
            <a:ext cx="1562100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HÁT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KẾT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HỢP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VỖ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TAY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THEO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PHÁCH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9569"/>
            <a:ext cx="18516600" cy="16976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D675F35-8392-549A-66C3-7CF4DBBBF06D}"/>
              </a:ext>
            </a:extLst>
          </p:cNvPr>
          <p:cNvSpPr/>
          <p:nvPr/>
        </p:nvSpPr>
        <p:spPr>
          <a:xfrm>
            <a:off x="152400" y="0"/>
            <a:ext cx="2654185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BB79D2D-C57E-8FB1-E221-7A7BF515651D}"/>
              </a:ext>
            </a:extLst>
          </p:cNvPr>
          <p:cNvSpPr/>
          <p:nvPr/>
        </p:nvSpPr>
        <p:spPr>
          <a:xfrm flipH="1">
            <a:off x="15697199" y="0"/>
            <a:ext cx="2554941" cy="3121627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B824F-7DFE-34BD-B330-D9270EF908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5309" y="816102"/>
            <a:ext cx="1824400" cy="1258300"/>
          </a:xfrm>
          <a:prstGeom prst="rect">
            <a:avLst/>
          </a:prstGeom>
        </p:spPr>
      </p:pic>
      <p:pic>
        <p:nvPicPr>
          <p:cNvPr id="10" name="MIỀN QUÊ EM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FF84389-52B0-D84A-EC92-1812FD873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07267" y="145766"/>
            <a:ext cx="993006" cy="9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74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62086" flipH="1">
            <a:off x="16038805" y="-2493384"/>
            <a:ext cx="3933388" cy="622425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0FCF2C3-010D-EA31-9864-263778BB5C4A}"/>
              </a:ext>
            </a:extLst>
          </p:cNvPr>
          <p:cNvSpPr txBox="1"/>
          <p:nvPr/>
        </p:nvSpPr>
        <p:spPr>
          <a:xfrm>
            <a:off x="4724400" y="3394235"/>
            <a:ext cx="7787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Ôn đọc nhạc</a:t>
            </a:r>
          </a:p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                     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Bài số 4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FA464E8-4292-EB2B-6203-D683AC7D6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04800" y="9471627"/>
            <a:ext cx="7315200" cy="118321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C35734BF-29AB-EB8A-F3D5-A0B0AB42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77000" y="9481480"/>
            <a:ext cx="7315200" cy="117335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0D2700E-361E-CB67-E8B3-EF7CFC559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969551" y="9471628"/>
            <a:ext cx="7315200" cy="118320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ADF3CFA-95E8-7CFD-FC09-0C5CBE6378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04800" y="-74851"/>
            <a:ext cx="2578173" cy="176604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07D79EB-FC13-561E-02EE-9D83B9AF9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2534" y="7480761"/>
            <a:ext cx="4331866" cy="3174076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3EEF747D-4550-48AB-A655-761B7FF9D6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04" y="5905500"/>
            <a:ext cx="7606775" cy="42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5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1371600" y="824179"/>
            <a:ext cx="4239879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TOÀN BÀI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9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3276600" y="356620"/>
            <a:ext cx="11204927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40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KẾT HỢP GÕ ĐỆM THEO PHÁCH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  <p:pic>
        <p:nvPicPr>
          <p:cNvPr id="3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4189" y="417556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D37706D5-7E4C-7A6A-8B0E-916CE30C121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028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id="{2896E94C-C3BD-F500-6B02-245B9A2E301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8491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3" descr="mặt phách">
            <a:extLst>
              <a:ext uri="{FF2B5EF4-FFF2-40B4-BE49-F238E27FC236}">
                <a16:creationId xmlns:a16="http://schemas.microsoft.com/office/drawing/2014/main" id="{BAE9ABB6-B1CD-6DD5-F26E-B86FC74435A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400" y="420524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91CA78EC-9532-DC25-E27D-4FED0305A79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1545" y="420518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3" descr="mặt phách">
            <a:extLst>
              <a:ext uri="{FF2B5EF4-FFF2-40B4-BE49-F238E27FC236}">
                <a16:creationId xmlns:a16="http://schemas.microsoft.com/office/drawing/2014/main" id="{1E3A9141-BEDB-FD4A-A67C-452DD8D0B6F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4059" y="418374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3" descr="mặt phách">
            <a:extLst>
              <a:ext uri="{FF2B5EF4-FFF2-40B4-BE49-F238E27FC236}">
                <a16:creationId xmlns:a16="http://schemas.microsoft.com/office/drawing/2014/main" id="{675BE575-BD26-04EC-626D-B2DFFC2DBB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6890" y="417507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3" descr="mặt phách">
            <a:extLst>
              <a:ext uri="{FF2B5EF4-FFF2-40B4-BE49-F238E27FC236}">
                <a16:creationId xmlns:a16="http://schemas.microsoft.com/office/drawing/2014/main" id="{AA074ED8-0187-3539-D572-8F1D185B9BE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31804" y="42006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Content Placeholder 3" descr="mặt phách">
            <a:extLst>
              <a:ext uri="{FF2B5EF4-FFF2-40B4-BE49-F238E27FC236}">
                <a16:creationId xmlns:a16="http://schemas.microsoft.com/office/drawing/2014/main" id="{3F33A982-C743-C3B4-2253-48DB2E4FB0F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06718" y="422631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ontent Placeholder 3" descr="mặt phách">
            <a:extLst>
              <a:ext uri="{FF2B5EF4-FFF2-40B4-BE49-F238E27FC236}">
                <a16:creationId xmlns:a16="http://schemas.microsoft.com/office/drawing/2014/main" id="{6451B119-FB69-5FC3-D0F4-3D28873C3D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5521" y="4101689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id="{0C9D695B-F8F7-1575-0F2F-0ECEE10F802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26738" y="408619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id="{58BB35F1-72CC-DD55-2C33-796F9EF02D3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7" y="4121401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3" descr="mặt phách">
            <a:extLst>
              <a:ext uri="{FF2B5EF4-FFF2-40B4-BE49-F238E27FC236}">
                <a16:creationId xmlns:a16="http://schemas.microsoft.com/office/drawing/2014/main" id="{F403EBCE-9AF9-D1AE-9634-DCF07A21BED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3913" y="6083802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3" descr="mặt phách">
            <a:extLst>
              <a:ext uri="{FF2B5EF4-FFF2-40B4-BE49-F238E27FC236}">
                <a16:creationId xmlns:a16="http://schemas.microsoft.com/office/drawing/2014/main" id="{3A65EA3B-1A34-8682-6164-EAF7FD0D331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6752" y="60786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3" descr="mặt phách">
            <a:extLst>
              <a:ext uri="{FF2B5EF4-FFF2-40B4-BE49-F238E27FC236}">
                <a16:creationId xmlns:a16="http://schemas.microsoft.com/office/drawing/2014/main" id="{6B9A5DAA-A687-83D3-02A3-8612A8ADED5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9591" y="6097690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3" descr="mặt phách">
            <a:extLst>
              <a:ext uri="{FF2B5EF4-FFF2-40B4-BE49-F238E27FC236}">
                <a16:creationId xmlns:a16="http://schemas.microsoft.com/office/drawing/2014/main" id="{C8ABC484-B5C9-CB45-627C-5C8EA703E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7611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3" descr="mặt phách">
            <a:extLst>
              <a:ext uri="{FF2B5EF4-FFF2-40B4-BE49-F238E27FC236}">
                <a16:creationId xmlns:a16="http://schemas.microsoft.com/office/drawing/2014/main" id="{95F8EA49-FCAD-B068-E0F2-F11B4D2760B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2347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 descr="mặt phách">
            <a:extLst>
              <a:ext uri="{FF2B5EF4-FFF2-40B4-BE49-F238E27FC236}">
                <a16:creationId xmlns:a16="http://schemas.microsoft.com/office/drawing/2014/main" id="{1D53B571-946F-6925-BD31-A00B78D6C0E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9820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ontent Placeholder 3" descr="mặt phách">
            <a:extLst>
              <a:ext uri="{FF2B5EF4-FFF2-40B4-BE49-F238E27FC236}">
                <a16:creationId xmlns:a16="http://schemas.microsoft.com/office/drawing/2014/main" id="{312A4B42-2E79-41BD-C1A3-3EDAB9D5C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5303" y="604619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ontent Placeholder 3" descr="mặt phách">
            <a:extLst>
              <a:ext uri="{FF2B5EF4-FFF2-40B4-BE49-F238E27FC236}">
                <a16:creationId xmlns:a16="http://schemas.microsoft.com/office/drawing/2014/main" id="{925A5F04-EE97-CAAF-C4ED-9DB009A94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5975" y="60461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3" descr="mặt phách">
            <a:extLst>
              <a:ext uri="{FF2B5EF4-FFF2-40B4-BE49-F238E27FC236}">
                <a16:creationId xmlns:a16="http://schemas.microsoft.com/office/drawing/2014/main" id="{208E016F-EF69-207A-529D-126FB76A17B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6647" y="604619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3" descr="mặt phách">
            <a:extLst>
              <a:ext uri="{FF2B5EF4-FFF2-40B4-BE49-F238E27FC236}">
                <a16:creationId xmlns:a16="http://schemas.microsoft.com/office/drawing/2014/main" id="{61CD28D2-712C-47AD-8284-FC6F18C1586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69659" y="61540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ontent Placeholder 3" descr="mặt phách">
            <a:extLst>
              <a:ext uri="{FF2B5EF4-FFF2-40B4-BE49-F238E27FC236}">
                <a16:creationId xmlns:a16="http://schemas.microsoft.com/office/drawing/2014/main" id="{83DD1573-824D-CDF1-9FFE-5C24B8991E4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17903" y="613855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Content Placeholder 3" descr="mặt phách">
            <a:extLst>
              <a:ext uri="{FF2B5EF4-FFF2-40B4-BE49-F238E27FC236}">
                <a16:creationId xmlns:a16="http://schemas.microsoft.com/office/drawing/2014/main" id="{DBFAEB52-DD8B-9BEC-2175-27CF3E011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8" y="6193479"/>
            <a:ext cx="792011" cy="60684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987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1062557" y="768349"/>
            <a:ext cx="5402761" cy="218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40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KẾT HỢP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KÍ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HIỆU BÀN TAY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4064C629-DED9-840F-B497-55B5AF53E3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05400" y="4319587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D13D0D65-3AFC-53CB-5FC5-662B6C496AA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01408" y="4319587"/>
            <a:ext cx="790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23803FBE-7F70-CE68-9EFB-14B4E8DDB16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35646" y="4236255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E7350A70-972E-BA2C-B490-035342ED7BC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133682" y="4224337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35F44CF7-DD12-2B3B-B51E-49777065241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274866" y="4263557"/>
            <a:ext cx="714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0B0255-491D-A5A0-4349-06A397622F6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76600" y="4214812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D09EE9AA-3BC5-39E4-D6D6-9BBA8DEE907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509971" y="4319587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8BB81889-DA90-DF3E-4BA8-B8CFFBE63E4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4242464" y="4319587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1CBC904A-E2B0-19F9-B5FE-503341A83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321104" y="4333874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33DFA8A-BB25-6DF7-B1FD-81C945BB193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714500" y="6148556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5B4EC0F1-AD81-096A-2011-201171376E4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96000" y="5988928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BB39AC28-B234-7CA0-F8B9-D9823094E82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525019" y="6148556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4389182B-9BB0-2FE9-3063-D9EE2338F5D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00964" y="6233202"/>
            <a:ext cx="790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9AC5BE69-D845-C4DA-097A-87234AC9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75473" y="6177131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2E5D96AC-51E9-3198-803C-14A57E69E32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831385" y="6083979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3A336286-F535-CF56-8C61-FA4F868791C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791031" y="6100931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78C74C55-5132-81B4-DE8F-590F9ADD785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833295" y="6100931"/>
            <a:ext cx="714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8B3A726A-B11F-3E3E-B096-CA5D96CC839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826727" y="6132952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101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2BF2CF58-55D9-5D01-5ED5-59537EA4B5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8554494"/>
            <a:ext cx="4038600" cy="1732506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5C0C334E-E25D-F70F-1D53-1CF79D6AE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48200" y="8588112"/>
            <a:ext cx="4700244" cy="1732506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5886789E-B784-BC48-ACF6-C8FD952721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58044" y="8561218"/>
            <a:ext cx="4700244" cy="173250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2C8EDF9-D440-B893-4906-F9299C2CD4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16200" y="8554494"/>
            <a:ext cx="2971800" cy="173250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8462464-745E-24C7-7A05-00971B116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4800" y="9944099"/>
            <a:ext cx="7315200" cy="71073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316CE33-00DA-D9BB-FE0C-AD0BDD1AD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77000" y="9950018"/>
            <a:ext cx="7315200" cy="70482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3751D50-28B0-494D-FDE2-59A2DE57F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69551" y="9944100"/>
            <a:ext cx="7315200" cy="71073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31F7BD9-363C-7468-7602-B5129162DD28}"/>
              </a:ext>
            </a:extLst>
          </p:cNvPr>
          <p:cNvSpPr txBox="1"/>
          <p:nvPr/>
        </p:nvSpPr>
        <p:spPr>
          <a:xfrm>
            <a:off x="7772400" y="26670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Tiết 28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F67C4A2-D5FB-D96F-2FDE-8B4E3F6295E0}"/>
              </a:ext>
            </a:extLst>
          </p:cNvPr>
          <p:cNvSpPr txBox="1"/>
          <p:nvPr/>
        </p:nvSpPr>
        <p:spPr>
          <a:xfrm>
            <a:off x="5562600" y="1127166"/>
            <a:ext cx="10291482" cy="1212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endParaRPr lang="vi-VN" sz="3200" b="1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sz="3200" b="1" dirty="0">
              <a:solidFill>
                <a:srgbClr val="0066FF"/>
              </a:solidFill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6D049CA-300E-F3F4-B705-67B148727A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3741" y="6481912"/>
            <a:ext cx="5029199" cy="411480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A4DE0ECF-F326-0267-2C24-A5D9FA08693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706600" y="800100"/>
            <a:ext cx="3048000" cy="21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8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uyện thanh cá">
            <a:hlinkClick r:id="" action="ppaction://media"/>
            <a:extLst>
              <a:ext uri="{FF2B5EF4-FFF2-40B4-BE49-F238E27FC236}">
                <a16:creationId xmlns:a16="http://schemas.microsoft.com/office/drawing/2014/main" id="{3CF865A1-F536-9320-BC3E-D42DD1736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482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2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-17929" y="833718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5163800" y="944326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2BF2CF58-55D9-5D01-5ED5-59537EA4B5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8554494"/>
            <a:ext cx="4038600" cy="1732506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5C0C334E-E25D-F70F-1D53-1CF79D6AE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48200" y="8588112"/>
            <a:ext cx="4700244" cy="1732506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5886789E-B784-BC48-ACF6-C8FD952721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58044" y="8561218"/>
            <a:ext cx="4700244" cy="173250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2C8EDF9-D440-B893-4906-F9299C2CD4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16200" y="8554494"/>
            <a:ext cx="2971800" cy="173250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8462464-745E-24C7-7A05-00971B116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4800" y="9944099"/>
            <a:ext cx="7315200" cy="71073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316CE33-00DA-D9BB-FE0C-AD0BDD1AD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77000" y="9950018"/>
            <a:ext cx="7315200" cy="70482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3751D50-28B0-494D-FDE2-59A2DE57F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69551" y="9944100"/>
            <a:ext cx="7315200" cy="71073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31F7BD9-363C-7468-7602-B5129162DD28}"/>
              </a:ext>
            </a:extLst>
          </p:cNvPr>
          <p:cNvSpPr txBox="1"/>
          <p:nvPr/>
        </p:nvSpPr>
        <p:spPr>
          <a:xfrm>
            <a:off x="7761194" y="2197521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Tiết 28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F67C4A2-D5FB-D96F-2FDE-8B4E3F6295E0}"/>
              </a:ext>
            </a:extLst>
          </p:cNvPr>
          <p:cNvSpPr txBox="1"/>
          <p:nvPr/>
        </p:nvSpPr>
        <p:spPr>
          <a:xfrm>
            <a:off x="5551394" y="3057987"/>
            <a:ext cx="10291482" cy="1212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endParaRPr lang="vi-VN" sz="3200" b="1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sz="3200" b="1" dirty="0">
              <a:solidFill>
                <a:srgbClr val="0066FF"/>
              </a:solidFill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6D049CA-300E-F3F4-B705-67B148727A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3741" y="6481912"/>
            <a:ext cx="5029199" cy="411480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A4DE0ECF-F326-0267-2C24-A5D9FA08693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658288" y="2342175"/>
            <a:ext cx="3048000" cy="2102224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9D10EB2-E55F-E548-8960-7A119555C3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8905"/>
            <a:ext cx="18288000" cy="2102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62086" flipH="1">
            <a:off x="16038805" y="-2493384"/>
            <a:ext cx="3933388" cy="622425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0FCF2C3-010D-EA31-9864-263778BB5C4A}"/>
              </a:ext>
            </a:extLst>
          </p:cNvPr>
          <p:cNvSpPr txBox="1"/>
          <p:nvPr/>
        </p:nvSpPr>
        <p:spPr>
          <a:xfrm>
            <a:off x="3796553" y="402556"/>
            <a:ext cx="10302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GIỚI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THIỆU ĐÔI NÉT VỀ BÀI HÁT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66CD49C-CD04-673C-D946-B3A2778D8C34}"/>
              </a:ext>
            </a:extLst>
          </p:cNvPr>
          <p:cNvSpPr txBox="1"/>
          <p:nvPr/>
        </p:nvSpPr>
        <p:spPr>
          <a:xfrm>
            <a:off x="3324717" y="2618219"/>
            <a:ext cx="1112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hát giai điệu nhẹ nhàng,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 ảnh miền quê thân thương với tuổi thơ êm đềm….</a:t>
            </a:r>
          </a:p>
          <a:p>
            <a:pPr lvl="0">
              <a:defRPr/>
            </a:pP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Bài hát  do:  </a:t>
            </a:r>
          </a:p>
          <a:p>
            <a:pPr lvl="0">
              <a:defRPr/>
            </a:pP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                                 Nhạc: </a:t>
            </a:r>
            <a:r>
              <a:rPr lang="vi-VN" sz="32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Ka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-ba-lép-</a:t>
            </a:r>
            <a:r>
              <a:rPr lang="vi-VN" sz="32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xki</a:t>
            </a:r>
            <a:endParaRPr lang="vi-VN" sz="3200" i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                                                Lời: </a:t>
            </a:r>
            <a:r>
              <a:rPr lang="vi-VN" sz="3200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Po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-ri-xen</a:t>
            </a:r>
          </a:p>
          <a:p>
            <a:pPr lvl="0">
              <a:defRPr/>
            </a:pP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                                             Phỏng dịch: Hoàng Lân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FA464E8-4292-EB2B-6203-D683AC7D6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04800" y="9471627"/>
            <a:ext cx="7315200" cy="118321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C35734BF-29AB-EB8A-F3D5-A0B0AB42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77000" y="9481480"/>
            <a:ext cx="7315200" cy="117335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0D2700E-361E-CB67-E8B3-EF7CFC559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969551" y="9471628"/>
            <a:ext cx="7315200" cy="118320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ADF3CFA-95E8-7CFD-FC09-0C5CBE6378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04800" y="-74851"/>
            <a:ext cx="2578173" cy="176604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07D79EB-FC13-561E-02EE-9D83B9AF9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2534" y="7480761"/>
            <a:ext cx="4331866" cy="317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1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62086" flipH="1">
            <a:off x="16038805" y="-2493384"/>
            <a:ext cx="3933388" cy="622425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0FCF2C3-010D-EA31-9864-263778BB5C4A}"/>
              </a:ext>
            </a:extLst>
          </p:cNvPr>
          <p:cNvSpPr txBox="1"/>
          <p:nvPr/>
        </p:nvSpPr>
        <p:spPr>
          <a:xfrm>
            <a:off x="8534400" y="423453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ĐỌC LỜI CA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66CD49C-CD04-673C-D946-B3A2778D8C34}"/>
              </a:ext>
            </a:extLst>
          </p:cNvPr>
          <p:cNvSpPr txBox="1"/>
          <p:nvPr/>
        </p:nvSpPr>
        <p:spPr>
          <a:xfrm>
            <a:off x="3200400" y="1028700"/>
            <a:ext cx="111252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Lời1:</a:t>
            </a:r>
          </a:p>
          <a:p>
            <a:r>
              <a:rPr lang="vi-VN" sz="3200" dirty="0">
                <a:latin typeface="+mj-lt"/>
              </a:rPr>
              <a:t>Hàng bạch dương gió đưa nhẹ bên sông.</a:t>
            </a:r>
          </a:p>
          <a:p>
            <a:r>
              <a:rPr lang="vi-VN" sz="3200" dirty="0">
                <a:latin typeface="+mj-lt"/>
              </a:rPr>
              <a:t>Miền quê em bao cây liễu xanh.</a:t>
            </a:r>
          </a:p>
          <a:p>
            <a:r>
              <a:rPr lang="vi-VN" sz="3200" dirty="0">
                <a:latin typeface="+mj-lt"/>
              </a:rPr>
              <a:t>Tìm nơi đâu núi sông đẹp tươi xa.</a:t>
            </a:r>
          </a:p>
          <a:p>
            <a:r>
              <a:rPr lang="vi-VN" sz="3200" dirty="0">
                <a:latin typeface="+mj-lt"/>
              </a:rPr>
              <a:t>Từ biển khơi về thung lũng xa.</a:t>
            </a:r>
          </a:p>
          <a:p>
            <a:r>
              <a:rPr lang="vi-VN" sz="3200" dirty="0">
                <a:latin typeface="+mj-lt"/>
              </a:rPr>
              <a:t>Mặt trời sáng chiếu trên miền quê ta.</a:t>
            </a:r>
          </a:p>
          <a:p>
            <a:r>
              <a:rPr lang="vi-VN" sz="3200" dirty="0">
                <a:latin typeface="+mj-lt"/>
              </a:rPr>
              <a:t>Dài thẳng </a:t>
            </a:r>
            <a:r>
              <a:rPr lang="vi-VN" sz="3200" dirty="0" err="1">
                <a:latin typeface="+mj-lt"/>
              </a:rPr>
              <a:t>tắp</a:t>
            </a:r>
            <a:r>
              <a:rPr lang="vi-VN" sz="3200" dirty="0">
                <a:latin typeface="+mj-lt"/>
              </a:rPr>
              <a:t> những con đường xa.</a:t>
            </a:r>
          </a:p>
          <a:p>
            <a:r>
              <a:rPr lang="vi-VN" sz="3200" dirty="0">
                <a:latin typeface="+mj-lt"/>
              </a:rPr>
              <a:t>Mãi đẹp tươi nơi quê hương nhà.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6D2718D-7D39-4A16-08DC-204B763EED78}"/>
              </a:ext>
            </a:extLst>
          </p:cNvPr>
          <p:cNvSpPr txBox="1"/>
          <p:nvPr/>
        </p:nvSpPr>
        <p:spPr>
          <a:xfrm>
            <a:off x="9384853" y="5144935"/>
            <a:ext cx="1448459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Lời 2:</a:t>
            </a:r>
          </a:p>
          <a:p>
            <a:r>
              <a:rPr lang="vi-VN" sz="3200" dirty="0">
                <a:latin typeface="+mj-lt"/>
              </a:rPr>
              <a:t>Tuổi thơ em sống trong tình yêu thương.</a:t>
            </a:r>
          </a:p>
          <a:p>
            <a:r>
              <a:rPr lang="vi-VN" sz="3200" dirty="0">
                <a:latin typeface="+mj-lt"/>
              </a:rPr>
              <a:t>Từng ngày qua càng trong sáng hơn.</a:t>
            </a:r>
          </a:p>
          <a:p>
            <a:r>
              <a:rPr lang="vi-VN" sz="3200" dirty="0">
                <a:latin typeface="+mj-lt"/>
              </a:rPr>
              <a:t>Tuổi thơ em sống trong tình quê hương.</a:t>
            </a:r>
          </a:p>
          <a:p>
            <a:r>
              <a:rPr lang="vi-VN" sz="3200" dirty="0">
                <a:latin typeface="+mj-lt"/>
              </a:rPr>
              <a:t>Ngời </a:t>
            </a:r>
            <a:r>
              <a:rPr lang="vi-VN" sz="3200" dirty="0" err="1">
                <a:latin typeface="+mj-lt"/>
              </a:rPr>
              <a:t>ngời</a:t>
            </a:r>
            <a:r>
              <a:rPr lang="vi-VN" sz="3200" dirty="0">
                <a:latin typeface="+mj-lt"/>
              </a:rPr>
              <a:t> lên như muôn ánh sao.</a:t>
            </a:r>
          </a:p>
          <a:p>
            <a:r>
              <a:rPr lang="vi-VN" sz="3200" dirty="0">
                <a:latin typeface="+mj-lt"/>
              </a:rPr>
              <a:t>Mặt trời chiếu sáng soi cả non cao.</a:t>
            </a:r>
          </a:p>
          <a:p>
            <a:r>
              <a:rPr lang="vi-VN" sz="3200" dirty="0">
                <a:latin typeface="+mj-lt"/>
              </a:rPr>
              <a:t>Tràn hạnh phúc tương lai nở hoa.</a:t>
            </a:r>
          </a:p>
          <a:p>
            <a:r>
              <a:rPr lang="vi-VN" sz="3200" dirty="0">
                <a:latin typeface="+mj-lt"/>
              </a:rPr>
              <a:t>Vậy gọi ta đi xây quê nhà.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FA464E8-4292-EB2B-6203-D683AC7D6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04800" y="9471627"/>
            <a:ext cx="7315200" cy="118321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C35734BF-29AB-EB8A-F3D5-A0B0AB42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77000" y="9481480"/>
            <a:ext cx="7315200" cy="117335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0D2700E-361E-CB67-E8B3-EF7CFC559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969551" y="9471628"/>
            <a:ext cx="7315200" cy="118320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ADF3CFA-95E8-7CFD-FC09-0C5CBE6378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04800" y="-74851"/>
            <a:ext cx="2578173" cy="176604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07D79EB-FC13-561E-02EE-9D83B9AF9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2534" y="7480761"/>
            <a:ext cx="4331866" cy="3174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753763"/>
            <a:ext cx="15697200" cy="910239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1866900" y="1859743"/>
            <a:ext cx="14782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Hàng bạch  dương    gió     đưa        nhẹ      bên       sông.         Miền  quê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2474259" y="3776027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      bao    cây     liễu     xanh.                      Tìm  nơi     đâu      núi     sông     đẹp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     càng    trong   sáng    hơn.      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2438400" y="563418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tươi       xa.           Từ   biển  khơi      về    thung    lũng   xa.                          Mặt trời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    hương.       Ngời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lên      như    muôn   ánh    sao.                        Mặt trời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2474259" y="7440271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   chiếu    trên     miền   quê        ta.             Dài thẳng 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tắp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những con  đường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chiếu   sáng     soi       cả      non        cao.          Tràn hạnh phúc     tương  lai       nở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2438400" y="918512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xa.                                Mãi   đẹp      tươi          nơi      quê        hương    nhà.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hoa.                              Vẫy   gọi        ta             đi       xây         quê       nhà.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54102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A3010EB-9F96-0D26-E215-0C37359A6C19}"/>
              </a:ext>
            </a:extLst>
          </p:cNvPr>
          <p:cNvSpPr txBox="1"/>
          <p:nvPr/>
        </p:nvSpPr>
        <p:spPr>
          <a:xfrm>
            <a:off x="13106400" y="75069"/>
            <a:ext cx="774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Nhạc: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Ka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-ba-lép-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xki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Lời: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-ri-xen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Phỏng dịch: Hoàng Lân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9569"/>
            <a:ext cx="18516600" cy="16976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D675F35-8392-549A-66C3-7CF4DBBBF06D}"/>
              </a:ext>
            </a:extLst>
          </p:cNvPr>
          <p:cNvSpPr/>
          <p:nvPr/>
        </p:nvSpPr>
        <p:spPr>
          <a:xfrm>
            <a:off x="152400" y="0"/>
            <a:ext cx="2654185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BB79D2D-C57E-8FB1-E221-7A7BF515651D}"/>
              </a:ext>
            </a:extLst>
          </p:cNvPr>
          <p:cNvSpPr/>
          <p:nvPr/>
        </p:nvSpPr>
        <p:spPr>
          <a:xfrm flipH="1">
            <a:off x="15697199" y="0"/>
            <a:ext cx="2554941" cy="3121627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B824F-7DFE-34BD-B330-D9270EF908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5309" y="816102"/>
            <a:ext cx="1824400" cy="12583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B8B16EC9-0A4F-5B42-E650-ACA64C344A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5031157"/>
            <a:ext cx="1807509" cy="5148412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31C80DE5-43F9-13C8-24A9-D354DC95FD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63800" y="8554494"/>
            <a:ext cx="3124199" cy="1732506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8CD3A045-EFC7-EE3C-5FEF-A88D5A91CB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54640" y="8683486"/>
            <a:ext cx="2400297" cy="1732506"/>
          </a:xfrm>
          <a:prstGeom prst="rect">
            <a:avLst/>
          </a:prstGeom>
        </p:spPr>
      </p:pic>
      <p:pic>
        <p:nvPicPr>
          <p:cNvPr id="20" name="Miền quê em">
            <a:hlinkClick r:id="" action="ppaction://media"/>
            <a:extLst>
              <a:ext uri="{FF2B5EF4-FFF2-40B4-BE49-F238E27FC236}">
                <a16:creationId xmlns:a16="http://schemas.microsoft.com/office/drawing/2014/main" id="{DB052ACC-1A49-1B9B-C320-ECC747245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87091" y="200251"/>
            <a:ext cx="1008986" cy="100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9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7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YỆN THANH MI MA">
            <a:hlinkClick r:id="" action="ppaction://media"/>
            <a:extLst>
              <a:ext uri="{FF2B5EF4-FFF2-40B4-BE49-F238E27FC236}">
                <a16:creationId xmlns:a16="http://schemas.microsoft.com/office/drawing/2014/main" id="{5022DEB3-4360-DE69-5F4A-93C08F9AB9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06"/>
            <a:ext cx="18268078" cy="1027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7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3362086" flipH="1">
            <a:off x="16038805" y="-2493384"/>
            <a:ext cx="3933388" cy="622425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50FCF2C3-010D-EA31-9864-263778BB5C4A}"/>
              </a:ext>
            </a:extLst>
          </p:cNvPr>
          <p:cNvSpPr txBox="1"/>
          <p:nvPr/>
        </p:nvSpPr>
        <p:spPr>
          <a:xfrm>
            <a:off x="5250024" y="3390900"/>
            <a:ext cx="77879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0066FF"/>
                </a:solidFill>
                <a:latin typeface="+mj-lt"/>
              </a:rPr>
              <a:t>HỌC HÁT TỪNG CÂU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DFA464E8-4292-EB2B-6203-D683AC7D6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304800" y="9471627"/>
            <a:ext cx="7315200" cy="118321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C35734BF-29AB-EB8A-F3D5-A0B0AB421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77000" y="9481480"/>
            <a:ext cx="7315200" cy="1173358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0D2700E-361E-CB67-E8B3-EF7CFC559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969551" y="9471628"/>
            <a:ext cx="7315200" cy="1183209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ADF3CFA-95E8-7CFD-FC09-0C5CBE6378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304800" y="-74851"/>
            <a:ext cx="2578173" cy="1766048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507D79EB-FC13-561E-02EE-9D83B9AF9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92534" y="7480761"/>
            <a:ext cx="4331866" cy="3174076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3EEF747D-4550-48AB-A655-761B7FF9D6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704" y="5905500"/>
            <a:ext cx="7606775" cy="420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949</Words>
  <Application>Microsoft Office PowerPoint</Application>
  <PresentationFormat>Custom</PresentationFormat>
  <Paragraphs>147</Paragraphs>
  <Slides>29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Đinh Thị Thanh Mai</cp:lastModifiedBy>
  <cp:revision>17</cp:revision>
  <dcterms:created xsi:type="dcterms:W3CDTF">2006-08-16T00:00:00Z</dcterms:created>
  <dcterms:modified xsi:type="dcterms:W3CDTF">2025-03-27T02:28:49Z</dcterms:modified>
  <dc:identifier>DAFNYV3U0-c</dc:identifier>
</cp:coreProperties>
</file>