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48" r:id="rId2"/>
    <p:sldMasterId id="2147483767" r:id="rId3"/>
    <p:sldMasterId id="2147483779" r:id="rId4"/>
  </p:sldMasterIdLst>
  <p:notesMasterIdLst>
    <p:notesMasterId r:id="rId21"/>
  </p:notesMasterIdLst>
  <p:sldIdLst>
    <p:sldId id="381" r:id="rId5"/>
    <p:sldId id="489" r:id="rId6"/>
    <p:sldId id="499" r:id="rId7"/>
    <p:sldId id="450" r:id="rId8"/>
    <p:sldId id="335" r:id="rId9"/>
    <p:sldId id="491" r:id="rId10"/>
    <p:sldId id="492" r:id="rId11"/>
    <p:sldId id="504" r:id="rId12"/>
    <p:sldId id="505" r:id="rId13"/>
    <p:sldId id="506" r:id="rId14"/>
    <p:sldId id="512" r:id="rId15"/>
    <p:sldId id="513" r:id="rId16"/>
    <p:sldId id="389" r:id="rId17"/>
    <p:sldId id="507" r:id="rId18"/>
    <p:sldId id="304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3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4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13B7F-16D8-4786-9B50-F0B91F596523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41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295D8-DDB5-4D7D-A966-BAD7722C141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09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0EF83-19A1-4175-A4FB-CDF5D51A77E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68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3B891-F7BD-4F99-8F9B-6C55CFA936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79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5E0AB-5B25-40F1-9194-A0CF9A411F28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47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50168-59AA-49CE-9C73-111E906BDF1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03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2590B-F939-401D-9E97-EF3553973F8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589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3A24E-F6B1-47FB-89EA-FA4162B5BA0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28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69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12BA8-9268-4142-BE22-743CEB74AD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163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4A565-CB9F-42FD-BACB-629A8C160076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449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397A8-A755-4A68-9207-CFEBDF337EF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731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4CD5F-805E-47F6-AE40-3DECDD1943CC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933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64B5C-3D6A-4232-847C-7544E2C57C9D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54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2590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0792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5682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83497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971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15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4143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5162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58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6912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9643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3852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87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1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97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3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1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21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06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03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67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36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23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8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2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0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4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4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8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6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864F0FD5-9A53-4CFC-913E-DED7B27DEB8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5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4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33</a:t>
            </a:r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NGHE NHẠC KHÚC CA MÙA HÈ </a:t>
            </a:r>
            <a:endParaRPr lang="en-US" sz="2667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CÁC HOẠT ĐỘNG VẬN DỤNG SÁNG TẠO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1"/>
            <a:ext cx="12192635" cy="6857365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835378" y="2290098"/>
            <a:ext cx="8613422" cy="145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 chức 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dụng-sáng tạo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E6D4E84-BC70-8494-59DF-0DF29CA1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5378" y="3905052"/>
            <a:ext cx="3601156" cy="29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3200" y="5765800"/>
            <a:ext cx="4784937" cy="1145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13200" y="5765800"/>
            <a:ext cx="4483100" cy="1145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4000" y="5755217"/>
            <a:ext cx="4483100" cy="114554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B701D4F-D3C2-F442-C0C7-688967B12586}"/>
              </a:ext>
            </a:extLst>
          </p:cNvPr>
          <p:cNvSpPr/>
          <p:nvPr/>
        </p:nvSpPr>
        <p:spPr>
          <a:xfrm>
            <a:off x="-594909" y="489538"/>
            <a:ext cx="987437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hiện hình tiết tấu bằng các nhạc cụ gõ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3D61501-FD24-CD88-28BA-72800A868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00" y="1724025"/>
            <a:ext cx="11891433" cy="2190750"/>
          </a:xfrm>
          <a:prstGeom prst="rect">
            <a:avLst/>
          </a:prstGeom>
        </p:spPr>
      </p:pic>
      <p:pic>
        <p:nvPicPr>
          <p:cNvPr id="8" name="b">
            <a:hlinkClick r:id="" action="ppaction://media"/>
            <a:extLst>
              <a:ext uri="{FF2B5EF4-FFF2-40B4-BE49-F238E27FC236}">
                <a16:creationId xmlns:a16="http://schemas.microsoft.com/office/drawing/2014/main" id="{081D1B33-F55C-F702-6E0A-8A18BB198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6356" y="489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5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1"/>
            <a:ext cx="12192635" cy="6857365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835378" y="2290098"/>
            <a:ext cx="8613422" cy="145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chơi: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“Ai nhanh hơn”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E6D4E84-BC70-8494-59DF-0DF29CA1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5378" y="3905052"/>
            <a:ext cx="3601156" cy="29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75590" y="3988512"/>
            <a:ext cx="159507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Khóa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son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3252C14B-3848-B94F-21B2-0ED77479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0260" y="2734626"/>
            <a:ext cx="545858" cy="916797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F8F68636-15B0-2539-8EB2-F956186C1B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7228" y="2734626"/>
            <a:ext cx="508383" cy="82031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79F5E30D-8589-28D6-FC6A-09A729E167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789" y="2940826"/>
            <a:ext cx="689886" cy="853838"/>
          </a:xfrm>
          <a:prstGeom prst="rect">
            <a:avLst/>
          </a:prstGeom>
        </p:spPr>
      </p:pic>
      <p:pic>
        <p:nvPicPr>
          <p:cNvPr id="165" name="Picture 9">
            <a:extLst>
              <a:ext uri="{FF2B5EF4-FFF2-40B4-BE49-F238E27FC236}">
                <a16:creationId xmlns:a16="http://schemas.microsoft.com/office/drawing/2014/main" id="{FEFAFD3D-6E73-C3EF-C1DD-1A6704906F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5174" y="3130113"/>
            <a:ext cx="572930" cy="821899"/>
          </a:xfrm>
          <a:prstGeom prst="rect">
            <a:avLst/>
          </a:prstGeom>
        </p:spPr>
      </p:pic>
      <p:sp>
        <p:nvSpPr>
          <p:cNvPr id="166" name="Line 154">
            <a:extLst>
              <a:ext uri="{FF2B5EF4-FFF2-40B4-BE49-F238E27FC236}">
                <a16:creationId xmlns:a16="http://schemas.microsoft.com/office/drawing/2014/main" id="{1453D369-AC0E-3D36-272B-9CE75B3CD6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3461" y="3835508"/>
            <a:ext cx="425908" cy="76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7" name="Picture 2">
            <a:extLst>
              <a:ext uri="{FF2B5EF4-FFF2-40B4-BE49-F238E27FC236}">
                <a16:creationId xmlns:a16="http://schemas.microsoft.com/office/drawing/2014/main" id="{43FF6C05-1274-5BB0-58FA-E90D491DA5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80" y="84884"/>
            <a:ext cx="866617" cy="1573100"/>
          </a:xfrm>
          <a:prstGeom prst="rect">
            <a:avLst/>
          </a:prstGeom>
        </p:spPr>
      </p:pic>
      <p:pic>
        <p:nvPicPr>
          <p:cNvPr id="168" name="Hình ảnh 167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D78B143-D3EE-EA1D-F6B3-F3EDA8163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379" y="2521936"/>
            <a:ext cx="1408294" cy="1969636"/>
          </a:xfrm>
          <a:prstGeom prst="rect">
            <a:avLst/>
          </a:prstGeom>
        </p:spPr>
      </p:pic>
      <p:sp>
        <p:nvSpPr>
          <p:cNvPr id="169" name="Rectangle 3">
            <a:extLst>
              <a:ext uri="{FF2B5EF4-FFF2-40B4-BE49-F238E27FC236}">
                <a16:creationId xmlns:a16="http://schemas.microsoft.com/office/drawing/2014/main" id="{BF2426FA-2B81-18ED-FCFA-2E6A6A7EAA26}"/>
              </a:ext>
            </a:extLst>
          </p:cNvPr>
          <p:cNvSpPr/>
          <p:nvPr/>
        </p:nvSpPr>
        <p:spPr>
          <a:xfrm>
            <a:off x="1211313" y="115577"/>
            <a:ext cx="9874376" cy="1609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các ký hiệu âm nhạc sau đây lên khuông nhạc: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 son, nốt son trắng, nốt la đen,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 mi móc đơn nốt đô đen, dấu lặng đen.</a:t>
            </a:r>
          </a:p>
        </p:txBody>
      </p:sp>
      <p:sp>
        <p:nvSpPr>
          <p:cNvPr id="170" name="Rectangle 30">
            <a:extLst>
              <a:ext uri="{FF2B5EF4-FFF2-40B4-BE49-F238E27FC236}">
                <a16:creationId xmlns:a16="http://schemas.microsoft.com/office/drawing/2014/main" id="{B71737E6-09FA-4237-76F6-47DBF6595D78}"/>
              </a:ext>
            </a:extLst>
          </p:cNvPr>
          <p:cNvSpPr/>
          <p:nvPr/>
        </p:nvSpPr>
        <p:spPr>
          <a:xfrm>
            <a:off x="7379916" y="3972877"/>
            <a:ext cx="123968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 err="1">
                <a:solidFill>
                  <a:srgbClr val="7030A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Đ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ô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đen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sp>
        <p:nvSpPr>
          <p:cNvPr id="171" name="Rectangle 30">
            <a:extLst>
              <a:ext uri="{FF2B5EF4-FFF2-40B4-BE49-F238E27FC236}">
                <a16:creationId xmlns:a16="http://schemas.microsoft.com/office/drawing/2014/main" id="{211C3664-9637-632D-5E2F-ED2ED19814DA}"/>
              </a:ext>
            </a:extLst>
          </p:cNvPr>
          <p:cNvSpPr/>
          <p:nvPr/>
        </p:nvSpPr>
        <p:spPr>
          <a:xfrm>
            <a:off x="5031843" y="3964663"/>
            <a:ext cx="179929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M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móc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đơn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sp>
        <p:nvSpPr>
          <p:cNvPr id="172" name="Rectangle 30">
            <a:extLst>
              <a:ext uri="{FF2B5EF4-FFF2-40B4-BE49-F238E27FC236}">
                <a16:creationId xmlns:a16="http://schemas.microsoft.com/office/drawing/2014/main" id="{00C17D14-5694-F9A0-AE76-723274B44684}"/>
              </a:ext>
            </a:extLst>
          </p:cNvPr>
          <p:cNvSpPr/>
          <p:nvPr/>
        </p:nvSpPr>
        <p:spPr>
          <a:xfrm>
            <a:off x="3860622" y="3964503"/>
            <a:ext cx="113705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La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đen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sp>
        <p:nvSpPr>
          <p:cNvPr id="173" name="Rectangle 30">
            <a:extLst>
              <a:ext uri="{FF2B5EF4-FFF2-40B4-BE49-F238E27FC236}">
                <a16:creationId xmlns:a16="http://schemas.microsoft.com/office/drawing/2014/main" id="{7B4DC74E-2C6C-0DB6-AC61-F01ED22929B4}"/>
              </a:ext>
            </a:extLst>
          </p:cNvPr>
          <p:cNvSpPr/>
          <p:nvPr/>
        </p:nvSpPr>
        <p:spPr>
          <a:xfrm>
            <a:off x="2223510" y="3978659"/>
            <a:ext cx="155935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Son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trắng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sp>
        <p:nvSpPr>
          <p:cNvPr id="174" name="Rectangle 30">
            <a:extLst>
              <a:ext uri="{FF2B5EF4-FFF2-40B4-BE49-F238E27FC236}">
                <a16:creationId xmlns:a16="http://schemas.microsoft.com/office/drawing/2014/main" id="{7AE91A26-1ADC-B5B9-06AF-1CFAAF4C7C93}"/>
              </a:ext>
            </a:extLst>
          </p:cNvPr>
          <p:cNvSpPr/>
          <p:nvPr/>
        </p:nvSpPr>
        <p:spPr>
          <a:xfrm>
            <a:off x="9049635" y="3924294"/>
            <a:ext cx="20360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D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lặng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đen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66" grpId="0" animBg="1"/>
      <p:bldP spid="169" grpId="0"/>
      <p:bldP spid="169" grpId="1"/>
      <p:bldP spid="170" grpId="0" animBg="1"/>
      <p:bldP spid="171" grpId="0" animBg="1"/>
      <p:bldP spid="172" grpId="0" animBg="1"/>
      <p:bldP spid="173" grpId="0" animBg="1"/>
      <p:bldP spid="1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B701D4F-D3C2-F442-C0C7-688967B12586}"/>
              </a:ext>
            </a:extLst>
          </p:cNvPr>
          <p:cNvSpPr/>
          <p:nvPr/>
        </p:nvSpPr>
        <p:spPr>
          <a:xfrm>
            <a:off x="643467" y="330065"/>
            <a:ext cx="10397066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và biểu diễn bài hát “Em yêu mùa hè quê em” Kết hợp cùng nhạc cụ gõ hoặc nhạc cụ tự tạo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84219FD-8510-21D3-E0C9-7A69F36A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8" y="1573665"/>
            <a:ext cx="10801350" cy="5372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DE3BB42-0ED9-A0C6-C89B-7526C1EE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3200" y="5765800"/>
            <a:ext cx="4784937" cy="114554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40E9539-B08D-A155-6D3C-0DC7F0591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3200" y="5765800"/>
            <a:ext cx="4483100" cy="114554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C0543AF-339F-B28D-41CE-A231B387E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74000" y="5755217"/>
            <a:ext cx="4483100" cy="11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3"/>
            <a:ext cx="12192000" cy="68869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11427" y="2942042"/>
            <a:ext cx="2327427" cy="3972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9" y="550066"/>
            <a:ext cx="10599271" cy="51630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76" y="5900055"/>
            <a:ext cx="1414404" cy="104408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20939" y="3429000"/>
            <a:ext cx="871061" cy="347784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644960" y="5562600"/>
            <a:ext cx="1133177" cy="122816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-90848"/>
            <a:ext cx="1376012" cy="94904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743200" y="858195"/>
            <a:ext cx="9547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2049929" y="1435220"/>
            <a:ext cx="10142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712197" y="1860227"/>
            <a:ext cx="102004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841505" y="2471787"/>
            <a:ext cx="10564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bay.</a:t>
            </a:r>
            <a:r>
              <a:rPr lang="vi-VN" sz="160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yêu       cánh diều     xa           </a:t>
            </a:r>
            <a:r>
              <a:rPr lang="vi-VN" sz="1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898840" y="2919692"/>
            <a:ext cx="1123668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898840" y="3513719"/>
            <a:ext cx="1076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841505" y="4510331"/>
            <a:ext cx="990557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2007026" y="4050249"/>
            <a:ext cx="990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730126" y="5001545"/>
            <a:ext cx="1135195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858275" y="5633557"/>
            <a:ext cx="102466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8287225" y="262023"/>
            <a:ext cx="3015785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vi-VN" sz="160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4657165" y="36543"/>
            <a:ext cx="3352799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2400" b="1" dirty="0">
                <a:solidFill>
                  <a:srgbClr val="CD620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lang="vi-VN" sz="240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02A409-AD04-9294-79EF-C9F4041B8139}"/>
              </a:ext>
            </a:extLst>
          </p:cNvPr>
          <p:cNvSpPr txBox="1"/>
          <p:nvPr/>
        </p:nvSpPr>
        <p:spPr>
          <a:xfrm>
            <a:off x="1771989" y="75235"/>
            <a:ext cx="2489200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HỢP GÕ  ĐỆM</a:t>
            </a:r>
            <a:endParaRPr lang="vi-VN" sz="160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727" y="1347322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800" y="5257801"/>
            <a:ext cx="6427893" cy="1618403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91200" y="5239597"/>
            <a:ext cx="6702213" cy="1618403"/>
          </a:xfrm>
          <a:prstGeom prst="rect">
            <a:avLst/>
          </a:prstGeom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id="{EDBA7D49-9730-3B36-3D99-A0299D690A4D}"/>
              </a:ext>
            </a:extLst>
          </p:cNvPr>
          <p:cNvSpPr/>
          <p:nvPr/>
        </p:nvSpPr>
        <p:spPr>
          <a:xfrm>
            <a:off x="5075939" y="219313"/>
            <a:ext cx="1430520" cy="707886"/>
          </a:xfrm>
          <a:prstGeom prst="rect">
            <a:avLst/>
          </a:prstGeom>
          <a:effectLst>
            <a:outerShdw blurRad="215900" dist="12700" dir="5400000" sx="98000" sy="98000" algn="ctr" rotWithShape="0">
              <a:srgbClr val="000000">
                <a:alpha val="9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4000" b="1" i="0" u="none" strike="noStrike" kern="1200" cap="none" spc="-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33</a:t>
            </a:r>
          </a:p>
        </p:txBody>
      </p:sp>
      <p:pic>
        <p:nvPicPr>
          <p:cNvPr id="4" name="图片 19" descr="图片包含 玩具, 玩偶&#10;&#10;已生成极高可信度的说明">
            <a:extLst>
              <a:ext uri="{FF2B5EF4-FFF2-40B4-BE49-F238E27FC236}">
                <a16:creationId xmlns:a16="http://schemas.microsoft.com/office/drawing/2014/main" id="{070C3438-2104-BB72-150B-751AB4765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283" y="3350948"/>
            <a:ext cx="2357496" cy="3064781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3C026A1-0C39-0DC6-645B-F9707A3F4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>
            <a:fillRect/>
          </a:stretch>
        </p:blipFill>
        <p:spPr>
          <a:xfrm rot="21270823">
            <a:off x="-626580" y="-91668"/>
            <a:ext cx="2035239" cy="26925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1B1B08-242D-4D5B-AE73-D328E9FC7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>
            <a:fillRect/>
          </a:stretch>
        </p:blipFill>
        <p:spPr>
          <a:xfrm rot="18616585">
            <a:off x="11017392" y="-300983"/>
            <a:ext cx="2035239" cy="2692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FA8BB6-B4C9-BD8F-EDB8-33C35C76D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10" y="976854"/>
            <a:ext cx="10298977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Nghe nhạc: khúc ca vào hè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32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- T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 chức hoạt động vận dụng - sáng tạo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0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2683694" y="1335088"/>
            <a:ext cx="6390456" cy="7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5" name="Picture 10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73958" r="19162" b="4166"/>
          <a:stretch>
            <a:fillRect/>
          </a:stretch>
        </p:blipFill>
        <p:spPr bwMode="auto">
          <a:xfrm>
            <a:off x="2881314" y="2428876"/>
            <a:ext cx="619283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515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0800" y="5257801"/>
            <a:ext cx="6427893" cy="1618403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91200" y="5239597"/>
            <a:ext cx="6702213" cy="1618403"/>
          </a:xfrm>
          <a:prstGeom prst="rect">
            <a:avLst/>
          </a:prstGeom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id="{EDBA7D49-9730-3B36-3D99-A0299D690A4D}"/>
              </a:ext>
            </a:extLst>
          </p:cNvPr>
          <p:cNvSpPr/>
          <p:nvPr/>
        </p:nvSpPr>
        <p:spPr>
          <a:xfrm>
            <a:off x="5075939" y="219313"/>
            <a:ext cx="1430520" cy="707886"/>
          </a:xfrm>
          <a:prstGeom prst="rect">
            <a:avLst/>
          </a:prstGeom>
          <a:effectLst>
            <a:outerShdw blurRad="215900" dist="12700" dir="5400000" sx="98000" sy="98000" algn="ctr" rotWithShape="0">
              <a:srgbClr val="000000">
                <a:alpha val="9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4000" b="1" i="0" u="none" strike="noStrike" kern="1200" cap="none" spc="-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33</a:t>
            </a:r>
          </a:p>
        </p:txBody>
      </p:sp>
      <p:pic>
        <p:nvPicPr>
          <p:cNvPr id="4" name="图片 19" descr="图片包含 玩具, 玩偶&#10;&#10;已生成极高可信度的说明">
            <a:extLst>
              <a:ext uri="{FF2B5EF4-FFF2-40B4-BE49-F238E27FC236}">
                <a16:creationId xmlns:a16="http://schemas.microsoft.com/office/drawing/2014/main" id="{070C3438-2104-BB72-150B-751AB4765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283" y="3350948"/>
            <a:ext cx="2357496" cy="3064781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3C026A1-0C39-0DC6-645B-F9707A3F4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>
            <a:fillRect/>
          </a:stretch>
        </p:blipFill>
        <p:spPr>
          <a:xfrm rot="21270823">
            <a:off x="-626580" y="-91668"/>
            <a:ext cx="2035239" cy="26925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1B1B08-242D-4D5B-AE73-D328E9FC7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>
            <a:fillRect/>
          </a:stretch>
        </p:blipFill>
        <p:spPr>
          <a:xfrm rot="18616585">
            <a:off x="11017392" y="-300983"/>
            <a:ext cx="2035239" cy="2692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FA8BB6-B4C9-BD8F-EDB8-33C35C76D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10" y="976854"/>
            <a:ext cx="10298977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Nghe nhạc: khúc ca vào hè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32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- T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 chức hoạt động vận dụng - sáng tạo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1"/>
            <a:ext cx="12192635" cy="6857365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1975556" y="2482009"/>
            <a:ext cx="8613422" cy="1451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 CA VÀO HÈ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3200" y="5765800"/>
            <a:ext cx="4784937" cy="1145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13200" y="5765800"/>
            <a:ext cx="4483100" cy="1145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74000" y="5755217"/>
            <a:ext cx="4483100" cy="1145540"/>
          </a:xfrm>
          <a:prstGeom prst="rect">
            <a:avLst/>
          </a:prstGeom>
        </p:spPr>
      </p:pic>
      <p:pic>
        <p:nvPicPr>
          <p:cNvPr id="6" name="图片 19" descr="图片包含 玩具, 玩偶&#10;&#10;已生成极高可信度的说明">
            <a:extLst>
              <a:ext uri="{FF2B5EF4-FFF2-40B4-BE49-F238E27FC236}">
                <a16:creationId xmlns:a16="http://schemas.microsoft.com/office/drawing/2014/main" id="{2ACC37FA-319A-092A-BFDB-E1B4FD26F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4407" cy="2280756"/>
          </a:xfrm>
          <a:prstGeom prst="rect">
            <a:avLst/>
          </a:prstGeom>
        </p:spPr>
      </p:pic>
      <p:sp>
        <p:nvSpPr>
          <p:cNvPr id="9" name="矩形 16">
            <a:extLst>
              <a:ext uri="{FF2B5EF4-FFF2-40B4-BE49-F238E27FC236}">
                <a16:creationId xmlns:a16="http://schemas.microsoft.com/office/drawing/2014/main" id="{67A538D8-BE21-E3F2-7766-14054EE06CD4}"/>
              </a:ext>
            </a:extLst>
          </p:cNvPr>
          <p:cNvSpPr/>
          <p:nvPr/>
        </p:nvSpPr>
        <p:spPr>
          <a:xfrm>
            <a:off x="2654191" y="360402"/>
            <a:ext cx="7201118" cy="584775"/>
          </a:xfrm>
          <a:prstGeom prst="rect">
            <a:avLst/>
          </a:prstGeom>
          <a:effectLst>
            <a:outerShdw blurRad="215900" dist="12700" dir="5400000" sx="98000" sy="98000" algn="ctr" rotWithShape="0">
              <a:srgbClr val="000000">
                <a:alpha val="9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pc="-300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GIỚI THIỆU TÁC GIẢ - TÁC PHẨM</a:t>
            </a:r>
            <a:endParaRPr kumimoji="0" lang="en-US" altLang="zh-CN" sz="3200" b="1" i="0" u="none" strike="noStrike" kern="1200" cap="none" spc="-30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D5F526D-3C05-B2B4-591D-AF3408F93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407" y="1586454"/>
            <a:ext cx="9675354" cy="233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2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Nhạc sĩ Trương Tuyết Mai sinh năm 1944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2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Là người con của quê hương Phú Yên.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Bà là một trong những nữ nhạc sĩ không chỉ sáng tác các </a:t>
            </a:r>
            <a:r>
              <a:rPr kumimoji="0" lang="vi-VN" alt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ca khúc,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hợp xướng</a:t>
            </a:r>
            <a:r>
              <a:rPr kumimoji="0" lang="vi-VN" altLang="en-US" sz="2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mà còn sáng tác các thể loại thơ và văn xuôi.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2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“K</a:t>
            </a:r>
            <a:r>
              <a:rPr kumimoji="0" lang="vi-VN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húc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ca vào hè” là một trong những sáng tác hay của nhạc sĩ dành cho lứa tuổi thiếu nhi….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3200" y="6479822"/>
            <a:ext cx="4784937" cy="431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13200" y="6479822"/>
            <a:ext cx="4483100" cy="431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4000" y="6469239"/>
            <a:ext cx="4483100" cy="4315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1292ABD-4B71-9E2E-6749-906F6F1E4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090399" cy="6458656"/>
          </a:xfrm>
          <a:prstGeom prst="rect">
            <a:avLst/>
          </a:prstGeom>
        </p:spPr>
      </p:pic>
      <p:pic>
        <p:nvPicPr>
          <p:cNvPr id="10" name="Khúc ca vào hè - Trương Tuyết Mai (2005)">
            <a:hlinkClick r:id="" action="ppaction://media"/>
            <a:extLst>
              <a:ext uri="{FF2B5EF4-FFF2-40B4-BE49-F238E27FC236}">
                <a16:creationId xmlns:a16="http://schemas.microsoft.com/office/drawing/2014/main" id="{D82356A7-4252-3B5E-C0A6-7E82087C1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3200" y="5765800"/>
            <a:ext cx="4784937" cy="1145540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39FE70F-B42B-08AE-321C-B46470F70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944" y="1900593"/>
            <a:ext cx="8602024" cy="140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Em có cảm nhận như thế nào sau khi nghe bài hát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 ca vào hè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nhạc sĩ Trương </a:t>
            </a:r>
            <a:r>
              <a:rPr lang="vi-VN" altLang="en-US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T</a:t>
            </a:r>
            <a:r>
              <a:rPr kumimoji="0" lang="vi-V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uyết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Em thích nhất hình ảnh gì trong bài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4A66D27-B971-45A9-FE0D-77BE44ED6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41416" y="4642979"/>
            <a:ext cx="5016663" cy="190006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84E353E-DA26-1F64-28CA-1E865CB4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74000" y="5755217"/>
            <a:ext cx="4483100" cy="11455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100283-C254-4DEC-BAD9-E3AD9055E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13200" y="5765800"/>
            <a:ext cx="4483100" cy="1145540"/>
          </a:xfrm>
          <a:prstGeom prst="rect">
            <a:avLst/>
          </a:prstGeom>
        </p:spPr>
      </p:pic>
      <p:pic>
        <p:nvPicPr>
          <p:cNvPr id="11" name="图片 19" descr="图片包含 玩具, 玩偶&#10;&#10;已生成极高可信度的说明">
            <a:extLst>
              <a:ext uri="{FF2B5EF4-FFF2-40B4-BE49-F238E27FC236}">
                <a16:creationId xmlns:a16="http://schemas.microsoft.com/office/drawing/2014/main" id="{A78E7FCB-713C-40AF-5DB3-BE6CDD56D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4407" cy="2280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3200" y="5765800"/>
            <a:ext cx="4784937" cy="1145540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39FE70F-B42B-08AE-321C-B46470F70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5788" y="2280756"/>
            <a:ext cx="8602024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HỢP VẬN ĐỘNG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4A66D27-B971-45A9-FE0D-77BE44ED6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41416" y="4642979"/>
            <a:ext cx="5016663" cy="190006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84E353E-DA26-1F64-28CA-1E865CB4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74000" y="5755217"/>
            <a:ext cx="4483100" cy="114554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100283-C254-4DEC-BAD9-E3AD9055E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13200" y="5765800"/>
            <a:ext cx="4483100" cy="1145540"/>
          </a:xfrm>
          <a:prstGeom prst="rect">
            <a:avLst/>
          </a:prstGeom>
        </p:spPr>
      </p:pic>
      <p:pic>
        <p:nvPicPr>
          <p:cNvPr id="11" name="图片 19" descr="图片包含 玩具, 玩偶&#10;&#10;已生成极高可信度的说明">
            <a:extLst>
              <a:ext uri="{FF2B5EF4-FFF2-40B4-BE49-F238E27FC236}">
                <a16:creationId xmlns:a16="http://schemas.microsoft.com/office/drawing/2014/main" id="{A78E7FCB-713C-40AF-5DB3-BE6CDD56D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4407" cy="228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3200" y="6479822"/>
            <a:ext cx="4784937" cy="431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13200" y="6479822"/>
            <a:ext cx="4483100" cy="431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4000" y="6469239"/>
            <a:ext cx="4483100" cy="4315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1292ABD-4B71-9E2E-6749-906F6F1E4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090399" cy="6458656"/>
          </a:xfrm>
          <a:prstGeom prst="rect">
            <a:avLst/>
          </a:prstGeom>
        </p:spPr>
      </p:pic>
      <p:pic>
        <p:nvPicPr>
          <p:cNvPr id="10" name="Khúc ca vào hè - Trương Tuyết Mai (2005)">
            <a:hlinkClick r:id="" action="ppaction://media"/>
            <a:extLst>
              <a:ext uri="{FF2B5EF4-FFF2-40B4-BE49-F238E27FC236}">
                <a16:creationId xmlns:a16="http://schemas.microsoft.com/office/drawing/2014/main" id="{D82356A7-4252-3B5E-C0A6-7E82087C1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27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440</Words>
  <Application>Microsoft Office PowerPoint</Application>
  <PresentationFormat>Widescreen</PresentationFormat>
  <Paragraphs>54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</vt:lpstr>
      <vt:lpstr>Times New Roman</vt:lpstr>
      <vt:lpstr>Office Theme</vt:lpstr>
      <vt:lpstr>Default Design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Pham Dung</cp:lastModifiedBy>
  <cp:revision>151</cp:revision>
  <dcterms:created xsi:type="dcterms:W3CDTF">2020-08-11T21:22:00Z</dcterms:created>
  <dcterms:modified xsi:type="dcterms:W3CDTF">2025-04-02T14:43:09Z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C0DA6A341B3647D5B11661D99619E7C2</vt:lpwstr>
  </property>
  <property fmtid="{D5CDD505-2E9C-101B-9397-08002B2CF9AE}" pid="3" name="KSOProductBuildVer">
    <vt:lpwstr>1033-11.2.0.10382</vt:lpwstr>
  </property>
</Properties>
</file>