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74" r:id="rId2"/>
    <p:sldMasterId id="2147483686" r:id="rId3"/>
    <p:sldMasterId id="2147483698" r:id="rId4"/>
  </p:sldMasterIdLst>
  <p:notesMasterIdLst>
    <p:notesMasterId r:id="rId35"/>
  </p:notesMasterIdLst>
  <p:sldIdLst>
    <p:sldId id="381" r:id="rId5"/>
    <p:sldId id="273" r:id="rId6"/>
    <p:sldId id="300" r:id="rId7"/>
    <p:sldId id="288" r:id="rId8"/>
    <p:sldId id="565" r:id="rId9"/>
    <p:sldId id="648" r:id="rId10"/>
    <p:sldId id="414" r:id="rId11"/>
    <p:sldId id="644" r:id="rId12"/>
    <p:sldId id="432" r:id="rId13"/>
    <p:sldId id="645" r:id="rId14"/>
    <p:sldId id="646" r:id="rId15"/>
    <p:sldId id="647" r:id="rId16"/>
    <p:sldId id="496" r:id="rId17"/>
    <p:sldId id="500" r:id="rId18"/>
    <p:sldId id="281" r:id="rId19"/>
    <p:sldId id="649" r:id="rId20"/>
    <p:sldId id="464" r:id="rId21"/>
    <p:sldId id="516" r:id="rId22"/>
    <p:sldId id="431" r:id="rId23"/>
    <p:sldId id="302" r:id="rId24"/>
    <p:sldId id="463" r:id="rId25"/>
    <p:sldId id="459" r:id="rId26"/>
    <p:sldId id="423" r:id="rId27"/>
    <p:sldId id="650" r:id="rId28"/>
    <p:sldId id="425" r:id="rId29"/>
    <p:sldId id="426" r:id="rId30"/>
    <p:sldId id="564" r:id="rId31"/>
    <p:sldId id="514" r:id="rId32"/>
    <p:sldId id="491" r:id="rId33"/>
    <p:sldId id="651" r:id="rId34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8" d="100"/>
          <a:sy n="78" d="100"/>
        </p:scale>
        <p:origin x="946" y="6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C1FB5F-C697-425A-89FB-CC3B72964313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F5C4-C348-4A36-9368-2D771484A17D}" type="slidenum">
              <a:rPr lang="vi-VN" smtClean="0"/>
              <a:t>26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7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6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50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3117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748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38"/>
            <a:ext cx="9464040" cy="2852737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4"/>
            <a:ext cx="9464040" cy="1500187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2523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3900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5155" y="1600201"/>
            <a:ext cx="483900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6202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09" y="1681163"/>
            <a:ext cx="4642009" cy="82391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09" y="2505075"/>
            <a:ext cx="464200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9450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8872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310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57200"/>
            <a:ext cx="3539014" cy="16002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057400"/>
            <a:ext cx="3539014" cy="3811588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1766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6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57200"/>
            <a:ext cx="3539014" cy="16002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057400"/>
            <a:ext cx="3539014" cy="3811588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4380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5539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38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8"/>
            <a:ext cx="726351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5721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35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83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25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02"/>
            <a:ext cx="932688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17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2"/>
            <a:ext cx="484632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2"/>
            <a:ext cx="484632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14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1" y="1535114"/>
            <a:ext cx="4848225" cy="639763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1" y="2174875"/>
            <a:ext cx="4848225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40" y="1535114"/>
            <a:ext cx="4850130" cy="639763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40" y="2174875"/>
            <a:ext cx="4850130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65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19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40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12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57" y="273050"/>
            <a:ext cx="3609976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61"/>
            <a:ext cx="6134100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57" y="1435104"/>
            <a:ext cx="3609976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605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5" y="4800602"/>
            <a:ext cx="658368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5" y="612775"/>
            <a:ext cx="658368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5" y="5367347"/>
            <a:ext cx="6583680" cy="8048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71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49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41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41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6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26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40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02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47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22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19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55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31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88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535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53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3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4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0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0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5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7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548640" y="1600201"/>
            <a:ext cx="987552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548640" y="6245226"/>
            <a:ext cx="256032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26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749040" y="6245226"/>
            <a:ext cx="347472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26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7863840" y="6245226"/>
            <a:ext cx="256032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26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marL="0" lvl="0" indent="0" algn="ctr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96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8610" lvl="0" indent="-30861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•"/>
        <a:defRPr sz="28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8655" lvl="1" indent="-257175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–"/>
        <a:defRPr sz="25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8700" lvl="2" indent="-20574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•"/>
        <a:defRPr sz="21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180" lvl="3" indent="-20574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51660" lvl="4" indent="-20574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63140" lvl="5" indent="-20574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74620" lvl="6" indent="-20574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86100" lvl="7" indent="-20574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497580" lvl="8" indent="-20574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11480" lvl="1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22960" lvl="2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34440" lvl="3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45920" lvl="4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57400" lvl="5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468880" lvl="6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880360" lvl="7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291840" lvl="8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9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3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3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3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1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svg"/><Relationship Id="rId7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34.svg"/><Relationship Id="rId10" Type="http://schemas.openxmlformats.org/officeDocument/2006/relationships/image" Target="../media/image36.sv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21.png"/><Relationship Id="rId4" Type="http://schemas.openxmlformats.org/officeDocument/2006/relationships/image" Target="../media/image49.png"/><Relationship Id="rId9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58.png"/><Relationship Id="rId5" Type="http://schemas.openxmlformats.org/officeDocument/2006/relationships/image" Target="../media/image55.svg"/><Relationship Id="rId10" Type="http://schemas.openxmlformats.org/officeDocument/2006/relationships/image" Target="../media/image57.svg"/><Relationship Id="rId4" Type="http://schemas.openxmlformats.org/officeDocument/2006/relationships/image" Target="../media/image10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3.png"/><Relationship Id="rId12" Type="http://schemas.openxmlformats.org/officeDocument/2006/relationships/image" Target="../media/image48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2.png"/><Relationship Id="rId11" Type="http://schemas.openxmlformats.org/officeDocument/2006/relationships/image" Target="../media/image66.gif"/><Relationship Id="rId5" Type="http://schemas.openxmlformats.org/officeDocument/2006/relationships/image" Target="../media/image61.png"/><Relationship Id="rId10" Type="http://schemas.openxmlformats.org/officeDocument/2006/relationships/image" Target="../media/image65.svg"/><Relationship Id="rId4" Type="http://schemas.openxmlformats.org/officeDocument/2006/relationships/image" Target="../media/image60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69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5" Type="http://schemas.openxmlformats.org/officeDocument/2006/relationships/image" Target="../media/image68.png"/><Relationship Id="rId10" Type="http://schemas.openxmlformats.org/officeDocument/2006/relationships/image" Target="../media/image21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3.png"/><Relationship Id="rId12" Type="http://schemas.openxmlformats.org/officeDocument/2006/relationships/image" Target="../media/image48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2.png"/><Relationship Id="rId11" Type="http://schemas.openxmlformats.org/officeDocument/2006/relationships/image" Target="../media/image66.gif"/><Relationship Id="rId5" Type="http://schemas.openxmlformats.org/officeDocument/2006/relationships/image" Target="../media/image61.png"/><Relationship Id="rId10" Type="http://schemas.openxmlformats.org/officeDocument/2006/relationships/image" Target="../media/image65.svg"/><Relationship Id="rId4" Type="http://schemas.openxmlformats.org/officeDocument/2006/relationships/image" Target="../media/image60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jpe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24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910" y="591399"/>
            <a:ext cx="9878606" cy="557812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39382" y="1470219"/>
            <a:ext cx="10381640" cy="7903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268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268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144989" y="2845736"/>
            <a:ext cx="9125902" cy="22658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268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268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TIẾT 34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: ÔN TẬP BIỂU DIỄN CÁC BÀI HÁT  </a:t>
            </a:r>
            <a:endParaRPr 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sz="252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     </a:t>
            </a:r>
            <a:endParaRPr lang="en-US" sz="2268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endParaRPr lang="en-US" sz="2268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2" y="4579087"/>
            <a:ext cx="3255322" cy="165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3326" y="3713436"/>
            <a:ext cx="3097931" cy="2598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E4D05A21-C4B2-415B-0754-98CE630D6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389965"/>
            <a:ext cx="2514232" cy="143883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0F1581-59D4-1F12-4622-BC218357B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89483" y="4241678"/>
            <a:ext cx="1568170" cy="246888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432C43F-CE40-61DD-8387-14D12DFA37D3}"/>
              </a:ext>
            </a:extLst>
          </p:cNvPr>
          <p:cNvSpPr txBox="1"/>
          <p:nvPr/>
        </p:nvSpPr>
        <p:spPr>
          <a:xfrm>
            <a:off x="2240280" y="3275794"/>
            <a:ext cx="8439582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920" i="1" dirty="0">
                <a:solidFill>
                  <a:srgbClr val="002060"/>
                </a:solidFill>
              </a:rPr>
              <a:t>Hạt        mưa     kể  chuyện     gì                   tí        tách       tí tách      mưa     rơi.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F8826D58-5E27-C372-5289-5305C4770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767" y="2365436"/>
            <a:ext cx="9228335" cy="922403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13A99258-9F52-5CCF-0047-716859CF0231}"/>
              </a:ext>
            </a:extLst>
          </p:cNvPr>
          <p:cNvSpPr/>
          <p:nvPr/>
        </p:nvSpPr>
        <p:spPr>
          <a:xfrm>
            <a:off x="-1143000" y="5626169"/>
            <a:ext cx="7053935" cy="3059850"/>
          </a:xfrm>
          <a:custGeom>
            <a:avLst/>
            <a:gdLst/>
            <a:ahLst/>
            <a:cxnLst/>
            <a:rect l="l" t="t" r="r" b="b"/>
            <a:pathLst>
              <a:path w="10254318" h="6622580">
                <a:moveTo>
                  <a:pt x="0" y="0"/>
                </a:moveTo>
                <a:lnTo>
                  <a:pt x="10254318" y="0"/>
                </a:lnTo>
                <a:lnTo>
                  <a:pt x="10254318" y="6622580"/>
                </a:lnTo>
                <a:lnTo>
                  <a:pt x="0" y="6622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49BFC1A-F18A-8374-C0C7-0B8B717EC24B}"/>
              </a:ext>
            </a:extLst>
          </p:cNvPr>
          <p:cNvSpPr/>
          <p:nvPr/>
        </p:nvSpPr>
        <p:spPr>
          <a:xfrm>
            <a:off x="4800600" y="5555282"/>
            <a:ext cx="7376751" cy="3059850"/>
          </a:xfrm>
          <a:custGeom>
            <a:avLst/>
            <a:gdLst/>
            <a:ahLst/>
            <a:cxnLst/>
            <a:rect l="l" t="t" r="r" b="b"/>
            <a:pathLst>
              <a:path w="10254318" h="6622580">
                <a:moveTo>
                  <a:pt x="0" y="0"/>
                </a:moveTo>
                <a:lnTo>
                  <a:pt x="10254318" y="0"/>
                </a:lnTo>
                <a:lnTo>
                  <a:pt x="10254318" y="6622580"/>
                </a:lnTo>
                <a:lnTo>
                  <a:pt x="0" y="6622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4" descr="VoTay">
            <a:extLst>
              <a:ext uri="{FF2B5EF4-FFF2-40B4-BE49-F238E27FC236}">
                <a16:creationId xmlns:a16="http://schemas.microsoft.com/office/drawing/2014/main" id="{A752F16B-700B-DEB7-C830-4144B5031EF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70828" y="3887377"/>
            <a:ext cx="415653" cy="38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54E7655-C547-2139-3857-9B1C71BE2B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3882392" y="3887378"/>
            <a:ext cx="427875" cy="38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5C85947-72D9-DC3F-6AFC-C1612BE21DA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187953" y="3840389"/>
            <a:ext cx="427875" cy="38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VoTay">
            <a:extLst>
              <a:ext uri="{FF2B5EF4-FFF2-40B4-BE49-F238E27FC236}">
                <a16:creationId xmlns:a16="http://schemas.microsoft.com/office/drawing/2014/main" id="{4F595BA5-EAD8-E19E-889A-4AED0EA6FA2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81043" y="3810754"/>
            <a:ext cx="415653" cy="38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16AA707-F67B-E41D-82B9-DDDE1A454F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8357872" y="3762676"/>
            <a:ext cx="427875" cy="38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D1F17C5D-BDA1-B637-D079-79AF3E066DD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9885395" y="3861615"/>
            <a:ext cx="427875" cy="38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6">
            <a:extLst>
              <a:ext uri="{FF2B5EF4-FFF2-40B4-BE49-F238E27FC236}">
                <a16:creationId xmlns:a16="http://schemas.microsoft.com/office/drawing/2014/main" id="{C1D0A629-E5CF-8B6F-AF56-21BB0770B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827" y="736589"/>
            <a:ext cx="6651117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96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Hát</a:t>
            </a:r>
            <a:r>
              <a:rPr lang="en-US" sz="396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396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kết</a:t>
            </a:r>
            <a:r>
              <a:rPr lang="en-US" sz="396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396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hợp</a:t>
            </a:r>
            <a:r>
              <a:rPr lang="en-US" sz="396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396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động</a:t>
            </a:r>
            <a:r>
              <a:rPr lang="en-US" sz="396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396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tác</a:t>
            </a:r>
            <a:r>
              <a:rPr lang="en-US" sz="396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396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cơ</a:t>
            </a:r>
            <a:r>
              <a:rPr lang="en-US" sz="396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396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thể</a:t>
            </a:r>
            <a:endParaRPr lang="en-US" sz="3960" b="1" i="1" dirty="0">
              <a:ln w="12700">
                <a:solidFill>
                  <a:srgbClr val="7DB6EF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7DB6E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51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9" grpId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1056108"/>
            <a:ext cx="10698480" cy="54126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4570417" y="523923"/>
            <a:ext cx="228916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920" b="1" dirty="0">
                <a:solidFill>
                  <a:srgbClr val="FF0000"/>
                </a:solidFill>
                <a:latin typeface="+mj-lt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7543800" y="826534"/>
            <a:ext cx="379476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40" b="1" i="1" dirty="0">
                <a:solidFill>
                  <a:srgbClr val="002060"/>
                </a:solidFill>
                <a:latin typeface="+mj-lt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011680" y="1465719"/>
            <a:ext cx="932688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Hạt         mưa           kể    chuyện       gì                       tí          tách          tí   tách      mưa          rơi</a:t>
            </a:r>
            <a:r>
              <a:rPr lang="vi-VN" sz="1080" i="1" dirty="0">
                <a:solidFill>
                  <a:srgbClr val="002060"/>
                </a:solidFill>
                <a:latin typeface="+mj-lt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143000" y="2025726"/>
            <a:ext cx="93268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 đi              qua    đồng      ruộng                  cây        lúa             ngả  nghiêng cười                     . Hạt     mưa           kể  chuyện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161825" y="2631532"/>
            <a:ext cx="93268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 gì                      tí         tách         tí  tách       mưa      tuôn,                  êm        </a:t>
            </a:r>
            <a:r>
              <a:rPr lang="vi-VN" sz="1440" i="1" dirty="0" err="1">
                <a:solidFill>
                  <a:srgbClr val="002060"/>
                </a:solidFill>
                <a:latin typeface="+mj-lt"/>
              </a:rPr>
              <a:t>êm</a:t>
            </a:r>
            <a:r>
              <a:rPr lang="vi-VN" sz="1440" i="1" dirty="0">
                <a:solidFill>
                  <a:srgbClr val="002060"/>
                </a:solidFill>
                <a:latin typeface="+mj-lt"/>
              </a:rPr>
              <a:t>         lời    ru       của         mẹ                   bao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280160" y="3228556"/>
            <a:ext cx="93268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 la                  như     suối       nguồn.                                                Mưa       qua            dòng sông       lớn                       chảy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280160" y="3782553"/>
            <a:ext cx="93268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 về        đâu     sông     ơi?                    Mưa       băng         qua      biển       rộng                theo     sóng   nhấp      nhô   thuyền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280160" y="4336552"/>
            <a:ext cx="93268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trôi.                                         Mưa     rơi           nhẹ  trên       phố                 theo      nhịp     chân bước   nhanh,              mưa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285539" y="4905341"/>
            <a:ext cx="93268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ru           ngàn     câu       hát                      hồn     nhiên       như chiếc      lá              xanh.                                                  Hạt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161825" y="5549082"/>
            <a:ext cx="93268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038112" y="6192823"/>
            <a:ext cx="932688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   chân           bên       lớp          học                      lắng      nghe      tiếng     em         đọc         bài.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389966"/>
            <a:ext cx="1331069" cy="761739"/>
          </a:xfrm>
          <a:prstGeom prst="rect">
            <a:avLst/>
          </a:prstGeom>
        </p:spPr>
      </p:pic>
      <p:pic>
        <p:nvPicPr>
          <p:cNvPr id="17" name="hhh">
            <a:hlinkClick r:id="" action="ppaction://media"/>
            <a:extLst>
              <a:ext uri="{FF2B5EF4-FFF2-40B4-BE49-F238E27FC236}">
                <a16:creationId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4245" y="1282840"/>
            <a:ext cx="742888" cy="74288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BCF494-3E31-20CC-78D9-F4E83BFF04AB}"/>
              </a:ext>
            </a:extLst>
          </p:cNvPr>
          <p:cNvSpPr txBox="1"/>
          <p:nvPr/>
        </p:nvSpPr>
        <p:spPr>
          <a:xfrm>
            <a:off x="-817581" y="406654"/>
            <a:ext cx="676656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920" b="1" dirty="0">
                <a:solidFill>
                  <a:srgbClr val="002060"/>
                </a:solidFill>
                <a:latin typeface="+mj-lt"/>
              </a:rPr>
              <a:t>HÁT KẾT HỢP </a:t>
            </a:r>
          </a:p>
          <a:p>
            <a:pPr algn="ctr"/>
            <a:r>
              <a:rPr lang="vi-VN" sz="1920" b="1" dirty="0">
                <a:solidFill>
                  <a:srgbClr val="002060"/>
                </a:solidFill>
                <a:latin typeface="+mj-lt"/>
              </a:rPr>
              <a:t>ĐỘNG TÁC CƠ THỂ</a:t>
            </a:r>
          </a:p>
        </p:txBody>
      </p:sp>
    </p:spTree>
    <p:extLst>
      <p:ext uri="{BB962C8B-B14F-4D97-AF65-F5344CB8AC3E}">
        <p14:creationId xmlns:p14="http://schemas.microsoft.com/office/powerpoint/2010/main" val="34295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411" y="4028869"/>
            <a:ext cx="2491530" cy="246888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161" y="344245"/>
            <a:ext cx="1667435" cy="166743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" y="6195061"/>
            <a:ext cx="5852949" cy="66294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77840" y="6195060"/>
            <a:ext cx="5525184" cy="66294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C9453C-ADD0-307B-1605-F8442A77C438}"/>
              </a:ext>
            </a:extLst>
          </p:cNvPr>
          <p:cNvSpPr txBox="1"/>
          <p:nvPr/>
        </p:nvSpPr>
        <p:spPr>
          <a:xfrm>
            <a:off x="1314451" y="2255622"/>
            <a:ext cx="8801099" cy="120032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</a:rPr>
              <a:t>Ôn hát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</a:rPr>
              <a:t>“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Tình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bạn tuổi thơ”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98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455585" y="6804810"/>
            <a:ext cx="4229345" cy="20574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6197043" y="6795989"/>
            <a:ext cx="4229345" cy="170425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2870729" y="6748685"/>
            <a:ext cx="4229345" cy="170425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7661653" y="6686175"/>
            <a:ext cx="4229345" cy="20574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" y="685800"/>
            <a:ext cx="10927080" cy="564642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2880" y="351640"/>
            <a:ext cx="609420" cy="607135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2283098" y="1131660"/>
            <a:ext cx="9483401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920" i="1" dirty="0">
                <a:solidFill>
                  <a:srgbClr val="0000FF"/>
                </a:solidFill>
              </a:rPr>
              <a:t> </a:t>
            </a:r>
            <a:r>
              <a:rPr lang="vi-VN" sz="1680" i="1" dirty="0">
                <a:solidFill>
                  <a:srgbClr val="0000FF"/>
                </a:solidFill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949174" y="1721120"/>
            <a:ext cx="10407181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80" i="1" dirty="0">
                <a:solidFill>
                  <a:srgbClr val="0000FF"/>
                </a:solidFill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1600200" y="2375400"/>
            <a:ext cx="10166299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80" i="1" dirty="0">
                <a:solidFill>
                  <a:srgbClr val="0000FF"/>
                </a:solidFill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662940" y="2910342"/>
            <a:ext cx="11201400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920" dirty="0">
                <a:solidFill>
                  <a:srgbClr val="0000FF"/>
                </a:solidFill>
              </a:rPr>
              <a:t>                </a:t>
            </a:r>
            <a:r>
              <a:rPr lang="vi-VN" sz="1680" i="1" dirty="0">
                <a:solidFill>
                  <a:srgbClr val="0000FF"/>
                </a:solidFill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448277" y="3558387"/>
            <a:ext cx="9555480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920" dirty="0">
                <a:solidFill>
                  <a:srgbClr val="0000FF"/>
                </a:solidFill>
              </a:rPr>
              <a:t>                           </a:t>
            </a:r>
            <a:r>
              <a:rPr lang="vi-VN" sz="1680" i="1" dirty="0">
                <a:solidFill>
                  <a:srgbClr val="0000FF"/>
                </a:solidFill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1417320" y="4200208"/>
            <a:ext cx="9230060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920" dirty="0">
                <a:solidFill>
                  <a:srgbClr val="0000FF"/>
                </a:solidFill>
              </a:rPr>
              <a:t>       </a:t>
            </a:r>
            <a:r>
              <a:rPr lang="vi-VN" sz="1680" i="1" dirty="0">
                <a:solidFill>
                  <a:srgbClr val="0000FF"/>
                </a:solidFill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2697480" y="4811390"/>
            <a:ext cx="10287000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80" i="1" dirty="0">
                <a:solidFill>
                  <a:srgbClr val="0000FF"/>
                </a:solidFill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097280" y="5501102"/>
            <a:ext cx="10561320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80" i="1" dirty="0">
                <a:solidFill>
                  <a:srgbClr val="0000FF"/>
                </a:solidFill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914585" y="6369417"/>
            <a:ext cx="10561320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80" i="1" dirty="0">
                <a:solidFill>
                  <a:srgbClr val="0000FF"/>
                </a:solidFill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3246120" y="313150"/>
            <a:ext cx="498348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srgbClr val="C00000"/>
                </a:solidFill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6995160" y="490981"/>
            <a:ext cx="4983480" cy="31393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440" b="1" i="1" dirty="0">
                <a:solidFill>
                  <a:srgbClr val="1F497D"/>
                </a:solidFill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1392365" y="511024"/>
            <a:ext cx="4983480" cy="27699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200" b="1" i="1" dirty="0">
                <a:solidFill>
                  <a:srgbClr val="1F497D"/>
                </a:solidFill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9207" y="921373"/>
            <a:ext cx="561152" cy="56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83958" y="3987726"/>
            <a:ext cx="2491530" cy="246888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161" y="344245"/>
            <a:ext cx="1667435" cy="166743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6182286"/>
            <a:ext cx="5715000" cy="66294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77840" y="6182285"/>
            <a:ext cx="5394960" cy="66294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C9453C-ADD0-307B-1605-F8442A77C438}"/>
              </a:ext>
            </a:extLst>
          </p:cNvPr>
          <p:cNvSpPr txBox="1"/>
          <p:nvPr/>
        </p:nvSpPr>
        <p:spPr>
          <a:xfrm>
            <a:off x="1314451" y="2255622"/>
            <a:ext cx="8801099" cy="120032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C00000"/>
                </a:solidFill>
              </a:rPr>
              <a:t>HÁT</a:t>
            </a:r>
          </a:p>
          <a:p>
            <a:pPr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C00000"/>
                </a:solidFill>
              </a:rPr>
              <a:t>Nối tiếp – Hòa giọng</a:t>
            </a:r>
          </a:p>
        </p:txBody>
      </p:sp>
    </p:spTree>
    <p:extLst>
      <p:ext uri="{BB962C8B-B14F-4D97-AF65-F5344CB8AC3E}">
        <p14:creationId xmlns:p14="http://schemas.microsoft.com/office/powerpoint/2010/main" val="262608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22660" y="5116171"/>
            <a:ext cx="2550140" cy="162409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4DAB7F4-51FF-9EAE-67F1-B62D055AF2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7160" y="342900"/>
            <a:ext cx="1371600" cy="13716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A49618B-7C96-0F8E-AA6A-C3CBE20B7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81260" y="6230626"/>
            <a:ext cx="5715000" cy="66294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31B176E-890B-2FCE-3A70-5FEDB37B8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96581" y="6230625"/>
            <a:ext cx="5394960" cy="66294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76183BC-0C4B-0131-8AA0-E90A5E6AE96A}"/>
              </a:ext>
            </a:extLst>
          </p:cNvPr>
          <p:cNvSpPr txBox="1"/>
          <p:nvPr/>
        </p:nvSpPr>
        <p:spPr>
          <a:xfrm>
            <a:off x="3520440" y="914400"/>
            <a:ext cx="498348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u="sng" dirty="0">
                <a:solidFill>
                  <a:srgbClr val="C00000"/>
                </a:solidFill>
              </a:rPr>
              <a:t>Nối tiếp – Hòa giọng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93B6E3D-2CE2-48EB-0399-48BFC3E96FF7}"/>
              </a:ext>
            </a:extLst>
          </p:cNvPr>
          <p:cNvSpPr txBox="1"/>
          <p:nvPr/>
        </p:nvSpPr>
        <p:spPr>
          <a:xfrm>
            <a:off x="822960" y="1613773"/>
            <a:ext cx="8092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srgbClr val="FF0000"/>
                </a:solidFill>
              </a:rPr>
              <a:t>Nam: </a:t>
            </a:r>
            <a:r>
              <a:rPr lang="vi-VN" sz="2400" dirty="0">
                <a:solidFill>
                  <a:srgbClr val="0000FF"/>
                </a:solidFill>
              </a:rPr>
              <a:t>Tình bạn tuổi thơ đẹp lắm, quấn quýt bên nhau thật vui.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srgbClr val="0000FF"/>
                </a:solidFill>
              </a:rPr>
              <a:t>Hồn nhiên như gió như mây. Tươi đẹp như bướm, như hoa.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400" dirty="0">
              <a:solidFill>
                <a:srgbClr val="0000FF"/>
              </a:solidFill>
            </a:endParaRP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</a:rPr>
              <a:t>Nữ:   </a:t>
            </a:r>
            <a:r>
              <a:rPr lang="vi-VN" sz="2400" dirty="0"/>
              <a:t>Tình bạn chúng em đẹp quá, gắn bó như cây với cành.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/>
              <a:t>Yêu mến nhau như đàn chim, ríu rít muôn ngàn chuyện vui.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400" dirty="0"/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solidFill>
                  <a:srgbClr val="00B050"/>
                </a:solidFill>
              </a:rPr>
              <a:t>Hòa giọng:  </a:t>
            </a:r>
            <a:r>
              <a:rPr lang="vi-VN" sz="2400" dirty="0">
                <a:solidFill>
                  <a:srgbClr val="7030A0"/>
                </a:solidFill>
              </a:rPr>
              <a:t>Tình bạn tuổi thơ, đẹp như giấc mơ.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srgbClr val="7030A0"/>
                </a:solidFill>
              </a:rPr>
              <a:t>Tình bạn tuổi thơ, thắm hồng cuộc sống.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srgbClr val="7030A0"/>
                </a:solidFill>
              </a:rPr>
              <a:t>Mai đây chúng em lớn lên, dù cách xa nhau bốn phương,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srgbClr val="7030A0"/>
                </a:solidFill>
              </a:rPr>
              <a:t>lòng em vẫn luôn nhớ hoài bao kỷ niệm đẹp. Tình bạn tuổi thơ.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E3830D1-2EAF-6C4E-C334-53804C2B625C}"/>
              </a:ext>
            </a:extLst>
          </p:cNvPr>
          <p:cNvSpPr/>
          <p:nvPr/>
        </p:nvSpPr>
        <p:spPr>
          <a:xfrm>
            <a:off x="9646920" y="502920"/>
            <a:ext cx="1218862" cy="1097280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9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5145C522-22CA-7F81-A21C-D06337F6D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4248" y="777979"/>
            <a:ext cx="561152" cy="56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2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3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411" y="4028869"/>
            <a:ext cx="2491530" cy="246888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161" y="344245"/>
            <a:ext cx="1667435" cy="166743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" y="6195061"/>
            <a:ext cx="5852949" cy="66294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77840" y="6195060"/>
            <a:ext cx="5525184" cy="66294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C9453C-ADD0-307B-1605-F8442A77C438}"/>
              </a:ext>
            </a:extLst>
          </p:cNvPr>
          <p:cNvSpPr txBox="1"/>
          <p:nvPr/>
        </p:nvSpPr>
        <p:spPr>
          <a:xfrm>
            <a:off x="1314451" y="2255622"/>
            <a:ext cx="8801099" cy="120032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Ôn hát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“Miền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quê em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67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" y="5841914"/>
            <a:ext cx="11109960" cy="105962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4288731"/>
            <a:ext cx="3017520" cy="252952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516" y="357692"/>
            <a:ext cx="1546904" cy="105962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7FC50F-8EB9-0568-5F93-6DDF85B36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01" y="1940187"/>
            <a:ext cx="9722559" cy="155448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FE9D661-91FE-9D3B-EE93-2A950094D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75909" y="1417321"/>
            <a:ext cx="870877" cy="563524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4F8C3C6-DFFC-82AB-4AA2-036A8C0A1794}"/>
              </a:ext>
            </a:extLst>
          </p:cNvPr>
          <p:cNvSpPr txBox="1"/>
          <p:nvPr/>
        </p:nvSpPr>
        <p:spPr>
          <a:xfrm>
            <a:off x="1280160" y="3047168"/>
            <a:ext cx="931880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640" dirty="0">
                <a:solidFill>
                  <a:prstClr val="black"/>
                </a:solidFill>
              </a:rPr>
              <a:t>                  </a:t>
            </a:r>
            <a:r>
              <a:rPr lang="vi-VN" sz="1920" dirty="0">
                <a:solidFill>
                  <a:prstClr val="black"/>
                </a:solidFill>
              </a:rPr>
              <a:t>Hàng  bạch      dương          gió          đưa            nhẹ          bên           sông.</a:t>
            </a:r>
          </a:p>
        </p:txBody>
      </p:sp>
      <p:pic>
        <p:nvPicPr>
          <p:cNvPr id="4" name="Hình ảnh 3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F344765C-7093-BD97-295E-1922B755B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896" y="3547083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4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730B423A-8F16-B771-AA3A-BA8800A927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26" y="3574874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B8BDDE3-5DD2-CECA-4B5F-D0A2190B94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756" y="3602665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A640A0E3-3770-936D-BB46-26EB3F9CCA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429" y="3626600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975776EE-1A99-3FF2-8632-1134BDDEFD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743" y="3565056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Hình ảnh 13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71AD3A96-7132-C71A-0BFB-628337A335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686" y="3560574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4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C28EDB7A-7B43-B01B-CB32-CC44E53C85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954" y="3565056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Hình ảnh 15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7CF1946-E603-8235-043C-DC9DA4B3CD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63" y="3541179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75EB87E-D399-2565-6A93-F93DEED36C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590" y="3541179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Hình ảnh 17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7B5ED1C-63AF-7115-6870-0D9ED3126F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94" y="3573525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Hình ảnh 18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27B8D84B-84E2-0179-FB62-B0DBC5D87B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886" y="3494667"/>
            <a:ext cx="548514" cy="576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s 7">
            <a:extLst>
              <a:ext uri="{FF2B5EF4-FFF2-40B4-BE49-F238E27FC236}">
                <a16:creationId xmlns:a16="http://schemas.microsoft.com/office/drawing/2014/main" id="{A5197020-898D-20AE-2128-39CD8EAA6769}"/>
              </a:ext>
            </a:extLst>
          </p:cNvPr>
          <p:cNvSpPr/>
          <p:nvPr/>
        </p:nvSpPr>
        <p:spPr>
          <a:xfrm>
            <a:off x="2732386" y="258498"/>
            <a:ext cx="7086600" cy="158819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defTabSz="740664">
              <a:defRPr/>
            </a:pPr>
            <a:endParaRPr lang="vi-VN" altLang="en-US" sz="2592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defTabSz="740664">
              <a:defRPr/>
            </a:pPr>
            <a:r>
              <a:rPr lang="vi-VN" altLang="en-US" sz="3564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HÁT KẾT HỢP</a:t>
            </a:r>
          </a:p>
          <a:p>
            <a:pPr defTabSz="740664">
              <a:defRPr/>
            </a:pPr>
            <a:r>
              <a:rPr lang="vi-VN" altLang="vi-VN" sz="3564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VỖ TAY THEO PHÁCH</a:t>
            </a:r>
            <a:endParaRPr lang="en-US" altLang="vi-VN" sz="3564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858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835502"/>
            <a:ext cx="9418320" cy="546143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0" y="1458746"/>
            <a:ext cx="998982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                  </a:t>
            </a: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cs typeface="+mn-cs"/>
              </a:rPr>
              <a:t>Hàng bạch  dương    gió     đưa        nhẹ      bên       sông.         Miền  quê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cs typeface="+mn-cs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1093912" y="2608516"/>
            <a:ext cx="926032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cs typeface="+mn-cs"/>
              </a:rPr>
              <a:t> em     bao    cây     liễu  xanh.                    Tìm  nơi   đâu    núi     sông     đẹp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cs typeface="+mn-cs"/>
              </a:rPr>
              <a:t>qua  càng    trong   sáng    hơn.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892885" y="3723413"/>
            <a:ext cx="94398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cs typeface="+mn-cs"/>
              </a:rPr>
              <a:t>tươi       xa.           Từ   biển  khơi      về    thung    lũng   xa.             Mặt trời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cs typeface="+mn-cs"/>
              </a:rPr>
              <a:t>quê    hương.       Ngời </a:t>
            </a:r>
            <a:r>
              <a:rPr kumimoji="0" lang="vi-VN" sz="192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cs typeface="+mn-cs"/>
              </a:rPr>
              <a:t>ngời</a:t>
            </a: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cs typeface="+mn-cs"/>
              </a:rPr>
              <a:t>   lên      như    muôn   ánh    sao.           Mặt trời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9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640080" y="4807063"/>
            <a:ext cx="971415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cs typeface="+mn-cs"/>
              </a:rPr>
              <a:t>sáng    chiếu    trên     miền   quê        ta.      Dài thẳng  </a:t>
            </a:r>
            <a:r>
              <a:rPr kumimoji="0" lang="vi-VN" sz="192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cs typeface="+mn-cs"/>
              </a:rPr>
              <a:t>tắp</a:t>
            </a: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cs typeface="+mn-cs"/>
              </a:rPr>
              <a:t>      những con  đường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cs typeface="+mn-cs"/>
              </a:rPr>
              <a:t>chiếu   sáng     soi       cả      non        cao.   Tràn hạnh phúc     tương  lai       nở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1381944" y="6032558"/>
            <a:ext cx="88696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cs typeface="+mn-cs"/>
              </a:rPr>
              <a:t>xa.                             Mãi   đẹp      tươi     nơi      quê    hương    nhà.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cs typeface="+mn-cs"/>
              </a:rPr>
              <a:t>hoa.                          Vẫy   gọi        ta         đi       xây       quê       nhà.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9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3246120" y="407359"/>
            <a:ext cx="278892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4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A3010EB-9F96-0D26-E215-0C37359A6C19}"/>
              </a:ext>
            </a:extLst>
          </p:cNvPr>
          <p:cNvSpPr txBox="1"/>
          <p:nvPr/>
        </p:nvSpPr>
        <p:spPr>
          <a:xfrm>
            <a:off x="6075941" y="282757"/>
            <a:ext cx="464961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4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Nhạc: </a:t>
            </a:r>
            <a:r>
              <a:rPr kumimoji="0" lang="vi-VN" sz="144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Ka</a:t>
            </a:r>
            <a:r>
              <a:rPr kumimoji="0" lang="vi-VN" sz="144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-ba-lép-</a:t>
            </a:r>
            <a:r>
              <a:rPr kumimoji="0" lang="vi-VN" sz="144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xki</a:t>
            </a:r>
            <a:endParaRPr kumimoji="0" lang="vi-VN" sz="144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4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Lời: </a:t>
            </a:r>
            <a:r>
              <a:rPr kumimoji="0" lang="vi-VN" sz="144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Po</a:t>
            </a:r>
            <a:r>
              <a:rPr kumimoji="0" lang="vi-VN" sz="144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-ri-xen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4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Phỏng dịch: Hoàng Lân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" y="6644395"/>
            <a:ext cx="11109960" cy="203721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D675F35-8392-549A-66C3-7CF4DBBBF06D}"/>
              </a:ext>
            </a:extLst>
          </p:cNvPr>
          <p:cNvSpPr/>
          <p:nvPr/>
        </p:nvSpPr>
        <p:spPr>
          <a:xfrm>
            <a:off x="-129471" y="-142950"/>
            <a:ext cx="1592511" cy="208026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BB79D2D-C57E-8FB1-E221-7A7BF515651D}"/>
              </a:ext>
            </a:extLst>
          </p:cNvPr>
          <p:cNvSpPr/>
          <p:nvPr/>
        </p:nvSpPr>
        <p:spPr>
          <a:xfrm flipH="1">
            <a:off x="9394788" y="-142950"/>
            <a:ext cx="1532965" cy="1872976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B824F-7DFE-34BD-B330-D9270EF908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37185" y="832561"/>
            <a:ext cx="1094640" cy="754980"/>
          </a:xfrm>
          <a:prstGeom prst="rect">
            <a:avLst/>
          </a:prstGeom>
        </p:spPr>
      </p:pic>
      <p:pic>
        <p:nvPicPr>
          <p:cNvPr id="10" name="MIỀN QUÊ EM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FF84389-52B0-D84A-EC92-1812FD873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8656" y="95414"/>
            <a:ext cx="595804" cy="59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62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362086" flipH="1">
            <a:off x="9623283" y="-1153130"/>
            <a:ext cx="2360033" cy="373455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0FCF2C3-010D-EA31-9864-263778BB5C4A}"/>
              </a:ext>
            </a:extLst>
          </p:cNvPr>
          <p:cNvSpPr txBox="1"/>
          <p:nvPr/>
        </p:nvSpPr>
        <p:spPr>
          <a:xfrm>
            <a:off x="2950888" y="203399"/>
            <a:ext cx="5071023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640" b="1" dirty="0">
                <a:solidFill>
                  <a:srgbClr val="0066FF"/>
                </a:solidFill>
              </a:rPr>
              <a:t>HÁT NỐI TIẾP – HÒA GIỌNG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66CD49C-CD04-673C-D946-B3A2778D8C34}"/>
              </a:ext>
            </a:extLst>
          </p:cNvPr>
          <p:cNvSpPr txBox="1"/>
          <p:nvPr/>
        </p:nvSpPr>
        <p:spPr>
          <a:xfrm>
            <a:off x="1165920" y="837900"/>
            <a:ext cx="66751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b="1" dirty="0">
                <a:solidFill>
                  <a:srgbClr val="002060"/>
                </a:solidFill>
              </a:rPr>
              <a:t>NAM: </a:t>
            </a:r>
            <a:r>
              <a:rPr lang="vi-VN" sz="1920" dirty="0">
                <a:solidFill>
                  <a:prstClr val="black"/>
                </a:solidFill>
              </a:rPr>
              <a:t>Hàng bạch dương gió đưa nhẹ bên sông.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dirty="0">
                <a:solidFill>
                  <a:prstClr val="black"/>
                </a:solidFill>
              </a:rPr>
              <a:t>Miền quê em bao cây liễu xanh.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920" dirty="0">
              <a:solidFill>
                <a:prstClr val="black"/>
              </a:solidFill>
            </a:endParaRP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b="1" dirty="0">
                <a:solidFill>
                  <a:srgbClr val="C00000"/>
                </a:solidFill>
              </a:rPr>
              <a:t>NỮ: </a:t>
            </a:r>
            <a:r>
              <a:rPr lang="vi-VN" sz="1920" dirty="0">
                <a:solidFill>
                  <a:prstClr val="black"/>
                </a:solidFill>
              </a:rPr>
              <a:t>Tìm nơi đâu núi sông đẹp tươi xa.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dirty="0">
                <a:solidFill>
                  <a:prstClr val="black"/>
                </a:solidFill>
              </a:rPr>
              <a:t>Từ biển khơi về thung lũng xa.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920" dirty="0">
              <a:solidFill>
                <a:prstClr val="black"/>
              </a:solidFill>
            </a:endParaRP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b="1" dirty="0">
                <a:solidFill>
                  <a:srgbClr val="00B050"/>
                </a:solidFill>
              </a:rPr>
              <a:t>HÒA GIỌNG: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dirty="0">
                <a:solidFill>
                  <a:prstClr val="black"/>
                </a:solidFill>
              </a:rPr>
              <a:t>Mặt trời sáng chiếu trên miền quê ta.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dirty="0">
                <a:solidFill>
                  <a:prstClr val="black"/>
                </a:solidFill>
              </a:rPr>
              <a:t>Dài thẳng </a:t>
            </a:r>
            <a:r>
              <a:rPr lang="vi-VN" sz="1920" dirty="0" err="1">
                <a:solidFill>
                  <a:prstClr val="black"/>
                </a:solidFill>
              </a:rPr>
              <a:t>tắp</a:t>
            </a:r>
            <a:r>
              <a:rPr lang="vi-VN" sz="1920" dirty="0">
                <a:solidFill>
                  <a:prstClr val="black"/>
                </a:solidFill>
              </a:rPr>
              <a:t> những con đường xa.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dirty="0">
                <a:solidFill>
                  <a:prstClr val="black"/>
                </a:solidFill>
              </a:rPr>
              <a:t>Mãi đẹp tươi nơi quê hương nhà.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D2718D-7D39-4A16-08DC-204B763EED78}"/>
              </a:ext>
            </a:extLst>
          </p:cNvPr>
          <p:cNvSpPr txBox="1"/>
          <p:nvPr/>
        </p:nvSpPr>
        <p:spPr>
          <a:xfrm>
            <a:off x="5054352" y="2871957"/>
            <a:ext cx="8690757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2640" b="1" dirty="0">
              <a:solidFill>
                <a:srgbClr val="C00000"/>
              </a:solidFill>
            </a:endParaRP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b="1" dirty="0">
                <a:solidFill>
                  <a:srgbClr val="002060"/>
                </a:solidFill>
              </a:rPr>
              <a:t>NAM: </a:t>
            </a:r>
            <a:r>
              <a:rPr lang="vi-VN" sz="1920" dirty="0">
                <a:solidFill>
                  <a:prstClr val="black"/>
                </a:solidFill>
              </a:rPr>
              <a:t>Tuổi thơ em sống trong tình yêu thương.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dirty="0">
                <a:solidFill>
                  <a:prstClr val="black"/>
                </a:solidFill>
              </a:rPr>
              <a:t>Từng ngày qua càng trong sáng hơn.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920" dirty="0">
              <a:solidFill>
                <a:prstClr val="black"/>
              </a:solidFill>
            </a:endParaRP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b="1" dirty="0">
                <a:solidFill>
                  <a:srgbClr val="C00000"/>
                </a:solidFill>
              </a:rPr>
              <a:t>NỮ: </a:t>
            </a:r>
            <a:r>
              <a:rPr lang="vi-VN" sz="1920" dirty="0">
                <a:solidFill>
                  <a:prstClr val="black"/>
                </a:solidFill>
              </a:rPr>
              <a:t>Tuổi thơ em sống trong tình quê hương.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dirty="0">
                <a:solidFill>
                  <a:prstClr val="black"/>
                </a:solidFill>
              </a:rPr>
              <a:t>Ngời </a:t>
            </a:r>
            <a:r>
              <a:rPr lang="vi-VN" sz="1920" dirty="0" err="1">
                <a:solidFill>
                  <a:prstClr val="black"/>
                </a:solidFill>
              </a:rPr>
              <a:t>ngời</a:t>
            </a:r>
            <a:r>
              <a:rPr lang="vi-VN" sz="1920" dirty="0">
                <a:solidFill>
                  <a:prstClr val="black"/>
                </a:solidFill>
              </a:rPr>
              <a:t> lên như muôn ánh sao.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920" dirty="0">
              <a:solidFill>
                <a:prstClr val="black"/>
              </a:solidFill>
            </a:endParaRP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b="1" dirty="0">
                <a:solidFill>
                  <a:srgbClr val="00B050"/>
                </a:solidFill>
              </a:rPr>
              <a:t>HÒA GIỌNG: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dirty="0">
                <a:solidFill>
                  <a:prstClr val="black"/>
                </a:solidFill>
              </a:rPr>
              <a:t>Mặt trời chiếu sáng soi cả non cao.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dirty="0">
                <a:solidFill>
                  <a:prstClr val="black"/>
                </a:solidFill>
              </a:rPr>
              <a:t>Tràn hạnh phúc tương lai nở hoa.</a:t>
            </a:r>
          </a:p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920" dirty="0">
                <a:solidFill>
                  <a:prstClr val="black"/>
                </a:solidFill>
              </a:rPr>
              <a:t>Vậy gọi ta đi xây quê nhà.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FA464E8-4292-EB2B-6203-D683AC7D6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1802" y="6278083"/>
            <a:ext cx="4389120" cy="70992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C35734BF-29AB-EB8A-F3D5-A0B0AB421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02224" y="6267839"/>
            <a:ext cx="4389120" cy="704015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0D2700E-361E-CB67-E8B3-EF7CFC559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81730" y="6264883"/>
            <a:ext cx="4389120" cy="70992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ADF3CFA-95E8-7CFD-FC09-0C5CBE6378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11802" y="-19278"/>
            <a:ext cx="1546904" cy="1059629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07D79EB-FC13-561E-02EE-9D83B9AF9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0709" y="4960365"/>
            <a:ext cx="2599120" cy="1904446"/>
          </a:xfrm>
          <a:prstGeom prst="rect">
            <a:avLst/>
          </a:prstGeom>
        </p:spPr>
      </p:pic>
      <p:pic>
        <p:nvPicPr>
          <p:cNvPr id="3" name="MIỀN QUÊ EM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2F3D3CEA-F153-86B1-0921-8347D1B12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99556" y="1557027"/>
            <a:ext cx="595804" cy="595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3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5052" y="0"/>
            <a:ext cx="549516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49516" y="25515"/>
            <a:ext cx="5796153" cy="6885384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500AAA7A-C792-BB1A-7E4F-312527D3DDB5}"/>
              </a:ext>
            </a:extLst>
          </p:cNvPr>
          <p:cNvSpPr/>
          <p:nvPr/>
        </p:nvSpPr>
        <p:spPr>
          <a:xfrm>
            <a:off x="2712529" y="2860726"/>
            <a:ext cx="5666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b="1" kern="0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531820" y="30597"/>
            <a:ext cx="1828800" cy="1662630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548667"/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11480" y="0"/>
            <a:ext cx="2968828" cy="7029399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548667"/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9FAAB7-28E2-0749-7A23-C27937845DB1}"/>
              </a:ext>
            </a:extLst>
          </p:cNvPr>
          <p:cNvSpPr/>
          <p:nvPr/>
        </p:nvSpPr>
        <p:spPr>
          <a:xfrm>
            <a:off x="7715050" y="630893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548667"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1F8CE7-10A6-A3E9-58F7-733B67F14AE2}"/>
              </a:ext>
            </a:extLst>
          </p:cNvPr>
          <p:cNvSpPr/>
          <p:nvPr/>
        </p:nvSpPr>
        <p:spPr>
          <a:xfrm>
            <a:off x="3920290" y="6349198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548667"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017CA8E-6F40-DE7C-7ECA-0D4922549FA2}"/>
              </a:ext>
            </a:extLst>
          </p:cNvPr>
          <p:cNvSpPr/>
          <p:nvPr/>
        </p:nvSpPr>
        <p:spPr>
          <a:xfrm>
            <a:off x="491290" y="6288428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548667"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90" y="6628974"/>
            <a:ext cx="5715000" cy="29718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11931" y="6628973"/>
            <a:ext cx="5394960" cy="29718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07374" y="345926"/>
            <a:ext cx="1828800" cy="126133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E23E8A0-ADF7-0763-C1CD-BC49F931D4EA}"/>
              </a:ext>
            </a:extLst>
          </p:cNvPr>
          <p:cNvSpPr txBox="1"/>
          <p:nvPr/>
        </p:nvSpPr>
        <p:spPr>
          <a:xfrm>
            <a:off x="1886000" y="2239966"/>
            <a:ext cx="8051375" cy="1312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67">
              <a:lnSpc>
                <a:spcPct val="107000"/>
              </a:lnSpc>
              <a:spcAft>
                <a:spcPts val="480"/>
              </a:spcAft>
              <a:defRPr/>
            </a:pPr>
            <a:r>
              <a:rPr lang="vi-VN" sz="3600" b="1" dirty="0">
                <a:solidFill>
                  <a:srgbClr val="CD620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Ôn bài hát</a:t>
            </a:r>
          </a:p>
          <a:p>
            <a:pPr defTabSz="548667">
              <a:lnSpc>
                <a:spcPct val="107000"/>
              </a:lnSpc>
              <a:spcAft>
                <a:spcPts val="480"/>
              </a:spcAft>
              <a:defRPr/>
            </a:pPr>
            <a:r>
              <a:rPr lang="vi-VN" sz="3600" b="1" dirty="0">
                <a:solidFill>
                  <a:srgbClr val="CD620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“Em yêu mùa hè quê em”</a:t>
            </a:r>
            <a:endParaRPr lang="vi-VN" sz="3600" b="1" dirty="0">
              <a:solidFill>
                <a:srgbClr val="CD62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040E1-3520-AB7D-3C9B-078AE9E6AD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13878" y="4556998"/>
            <a:ext cx="3055053" cy="1975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60D99-28D9-E3FF-5468-9E2F010CB3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001000" y="4540611"/>
            <a:ext cx="2971800" cy="154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0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46C3621A-39A0-90E4-87F3-EBE0ED6C5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173"/>
            <a:ext cx="10972800" cy="61982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E2F2A8C-CD10-5E4D-E659-421B31C92D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80284" y="3333638"/>
            <a:ext cx="2094684" cy="357504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B68F43A-10AA-D5C6-E1CC-D33073B58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537" y="837960"/>
            <a:ext cx="9539344" cy="464675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856DD37-7B28-ED2A-FE1C-09DEFFD61C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2188" y="5995850"/>
            <a:ext cx="1272964" cy="93967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10CB4E7-F55B-8385-DD93-24E9ACF52D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88846" y="3771900"/>
            <a:ext cx="783955" cy="313005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11423BEC-3A52-04C1-0126-5B21DF391DB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9580465" y="5692140"/>
            <a:ext cx="1019859" cy="110534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5717E01-E394-CEAF-3D37-BEE586C226C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" y="261137"/>
            <a:ext cx="1238411" cy="85414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8FC0DA1-3898-0009-C53A-64ED679D6B95}"/>
              </a:ext>
            </a:extLst>
          </p:cNvPr>
          <p:cNvSpPr txBox="1"/>
          <p:nvPr/>
        </p:nvSpPr>
        <p:spPr>
          <a:xfrm>
            <a:off x="2468881" y="1115275"/>
            <a:ext cx="8593172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8667"/>
            <a:r>
              <a:rPr lang="vi-VN" sz="1440" b="1" dirty="0">
                <a:solidFill>
                  <a:srgbClr val="002060"/>
                </a:solidFill>
              </a:rPr>
              <a:t>Em         yêu        nắng   hồng  quê           em,             yêu       tiếng      ve             nó  kêu     trưa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61ADCA9-1AC8-B036-A056-353DE168F6B8}"/>
              </a:ext>
            </a:extLst>
          </p:cNvPr>
          <p:cNvSpPr txBox="1"/>
          <p:nvPr/>
        </p:nvSpPr>
        <p:spPr>
          <a:xfrm>
            <a:off x="1844937" y="1634598"/>
            <a:ext cx="91278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8667"/>
            <a:r>
              <a:rPr lang="vi-VN" sz="1440" b="1" dirty="0">
                <a:solidFill>
                  <a:srgbClr val="002060"/>
                </a:solidFill>
              </a:rPr>
              <a:t>hè.                    Em      yêu        cánh đồng    xanh   bát ngát,       dòng  kênh ngủ vùi  trong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FB5FA9D-C68F-4FF5-0549-579569A19DB9}"/>
              </a:ext>
            </a:extLst>
          </p:cNvPr>
          <p:cNvSpPr txBox="1"/>
          <p:nvPr/>
        </p:nvSpPr>
        <p:spPr>
          <a:xfrm>
            <a:off x="1540978" y="2017104"/>
            <a:ext cx="9180363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8667"/>
            <a:r>
              <a:rPr lang="vi-VN" sz="1920" b="1" dirty="0">
                <a:solidFill>
                  <a:srgbClr val="002060"/>
                </a:solidFill>
              </a:rPr>
              <a:t>    </a:t>
            </a:r>
            <a:r>
              <a:rPr lang="vi-VN" sz="1440" b="1" dirty="0">
                <a:solidFill>
                  <a:srgbClr val="002060"/>
                </a:solidFill>
              </a:rPr>
              <a:t>gió                mát,                                    đường                 đê                 bướm              hoa               vờn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A00ECCF-FC71-4BDD-E9A4-80714A3BEC42}"/>
              </a:ext>
            </a:extLst>
          </p:cNvPr>
          <p:cNvSpPr txBox="1"/>
          <p:nvPr/>
        </p:nvSpPr>
        <p:spPr>
          <a:xfrm>
            <a:off x="1657355" y="2567508"/>
            <a:ext cx="9508492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8667"/>
            <a:r>
              <a:rPr lang="vi-VN" sz="1440" b="1" dirty="0">
                <a:solidFill>
                  <a:srgbClr val="002060"/>
                </a:solidFill>
              </a:rPr>
              <a:t>   bay.</a:t>
            </a:r>
            <a:r>
              <a:rPr lang="vi-VN" sz="1440" b="1" dirty="0">
                <a:solidFill>
                  <a:srgbClr val="002060"/>
                </a:solidFill>
                <a:latin typeface="Arial" panose="020B0604020202020204" pitchFamily="34" charset="0"/>
              </a:rPr>
              <a:t>                   </a:t>
            </a:r>
            <a:r>
              <a:rPr lang="vi-VN" sz="1440" b="1" dirty="0">
                <a:solidFill>
                  <a:srgbClr val="002060"/>
                </a:solidFill>
              </a:rPr>
              <a:t>Em       yêu       cánh diều     xa           </a:t>
            </a:r>
            <a:r>
              <a:rPr lang="vi-VN" sz="1440" b="1" dirty="0" err="1">
                <a:solidFill>
                  <a:srgbClr val="002060"/>
                </a:solidFill>
              </a:rPr>
              <a:t>xa</a:t>
            </a:r>
            <a:r>
              <a:rPr lang="vi-VN" sz="1440" b="1" dirty="0">
                <a:solidFill>
                  <a:srgbClr val="002060"/>
                </a:solidFill>
              </a:rPr>
              <a:t>,           yêu      lũy        tre          với   con     trâu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AC4F91A-76DC-7B6A-B3A6-93DCCE53C8D9}"/>
              </a:ext>
            </a:extLst>
          </p:cNvPr>
          <p:cNvSpPr txBox="1"/>
          <p:nvPr/>
        </p:nvSpPr>
        <p:spPr>
          <a:xfrm>
            <a:off x="1708956" y="2970623"/>
            <a:ext cx="10113017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8667"/>
            <a:r>
              <a:rPr lang="vi-VN" sz="1920" b="1" dirty="0">
                <a:solidFill>
                  <a:srgbClr val="002060"/>
                </a:solidFill>
              </a:rPr>
              <a:t> </a:t>
            </a:r>
            <a:r>
              <a:rPr lang="vi-VN" sz="1440" b="1" dirty="0">
                <a:solidFill>
                  <a:srgbClr val="002060"/>
                </a:solidFill>
              </a:rPr>
              <a:t>già.                    Em       yêu        sắc  màu    chim        bói      cá,                 chị         ong       ẩn mình    trong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B04CCDC-5351-61B0-DDAE-FFFB236156F8}"/>
              </a:ext>
            </a:extLst>
          </p:cNvPr>
          <p:cNvSpPr txBox="1"/>
          <p:nvPr/>
        </p:nvSpPr>
        <p:spPr>
          <a:xfrm>
            <a:off x="1708957" y="3505247"/>
            <a:ext cx="969146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8667"/>
            <a:r>
              <a:rPr lang="vi-VN" sz="1440" b="1" dirty="0">
                <a:solidFill>
                  <a:srgbClr val="002060"/>
                </a:solidFill>
              </a:rPr>
              <a:t>  tán                  lá                                        cùng                em                  hát                 vang             chào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5A1B39E-2FAA-8EE2-09A5-ADCD8899E03D}"/>
              </a:ext>
            </a:extLst>
          </p:cNvPr>
          <p:cNvSpPr txBox="1"/>
          <p:nvPr/>
        </p:nvSpPr>
        <p:spPr>
          <a:xfrm>
            <a:off x="1657354" y="4402198"/>
            <a:ext cx="8915017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8667"/>
            <a:r>
              <a:rPr lang="vi-VN" sz="1920" b="1" dirty="0">
                <a:solidFill>
                  <a:srgbClr val="002060"/>
                </a:solidFill>
              </a:rPr>
              <a:t>  </a:t>
            </a:r>
            <a:r>
              <a:rPr lang="vi-VN" sz="1440" b="1" dirty="0">
                <a:solidFill>
                  <a:srgbClr val="002060"/>
                </a:solidFill>
              </a:rPr>
              <a:t>tha.                                   Hè             về                                    đàn  cò         trắng     êm            đềm     lướt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4F7AD91-BDEB-1792-E7CB-E1DD78C27715}"/>
              </a:ext>
            </a:extLst>
          </p:cNvPr>
          <p:cNvSpPr txBox="1"/>
          <p:nvPr/>
        </p:nvSpPr>
        <p:spPr>
          <a:xfrm>
            <a:off x="1806323" y="3988124"/>
            <a:ext cx="8915017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8667"/>
            <a:r>
              <a:rPr lang="vi-VN" sz="1440" b="1" dirty="0">
                <a:solidFill>
                  <a:srgbClr val="002060"/>
                </a:solidFill>
              </a:rPr>
              <a:t> hè.                                                               Hè         về                       từng  sóng     lúa      uốn    lượn     thướt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4934FBB-CD4D-0B2F-9093-F3A7FF5530CF}"/>
              </a:ext>
            </a:extLst>
          </p:cNvPr>
          <p:cNvSpPr txBox="1"/>
          <p:nvPr/>
        </p:nvSpPr>
        <p:spPr>
          <a:xfrm>
            <a:off x="1557114" y="4844291"/>
            <a:ext cx="10216761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8667"/>
            <a:r>
              <a:rPr lang="vi-VN" sz="1920" b="1" dirty="0">
                <a:solidFill>
                  <a:srgbClr val="002060"/>
                </a:solidFill>
              </a:rPr>
              <a:t>   </a:t>
            </a:r>
            <a:r>
              <a:rPr lang="vi-VN" sz="1440" b="1" dirty="0">
                <a:solidFill>
                  <a:srgbClr val="002060"/>
                </a:solidFill>
              </a:rPr>
              <a:t>qua.                       Hè           về                   trường thắm sắc      hoa   Phượng đỏ       tươi.                       Hè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1B155D1B-036F-EFEF-7487-FC2D772C27D0}"/>
              </a:ext>
            </a:extLst>
          </p:cNvPr>
          <p:cNvSpPr txBox="1"/>
          <p:nvPr/>
        </p:nvSpPr>
        <p:spPr>
          <a:xfrm>
            <a:off x="1672448" y="5413102"/>
            <a:ext cx="9221993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8667"/>
            <a:r>
              <a:rPr lang="vi-VN" sz="1680" b="1" dirty="0">
                <a:solidFill>
                  <a:srgbClr val="002060"/>
                </a:solidFill>
              </a:rPr>
              <a:t>  </a:t>
            </a:r>
            <a:r>
              <a:rPr lang="vi-VN" sz="1440" b="1" dirty="0">
                <a:solidFill>
                  <a:srgbClr val="002060"/>
                </a:solidFill>
              </a:rPr>
              <a:t>về                              cùng       em        tiếng        ca        chan     hòa.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CEFEE4-1F0B-4981-FF91-3A8375C86698}"/>
              </a:ext>
            </a:extLst>
          </p:cNvPr>
          <p:cNvSpPr txBox="1"/>
          <p:nvPr/>
        </p:nvSpPr>
        <p:spPr>
          <a:xfrm>
            <a:off x="7458503" y="578721"/>
            <a:ext cx="2714207" cy="31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548667">
              <a:lnSpc>
                <a:spcPct val="107000"/>
              </a:lnSpc>
              <a:spcAft>
                <a:spcPts val="480"/>
              </a:spcAft>
              <a:defRPr/>
            </a:pPr>
            <a:r>
              <a:rPr lang="vi-VN" sz="1440" b="1" i="1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Nhạc và lời: Trần Minh Đặng</a:t>
            </a:r>
            <a:endParaRPr lang="vi-VN" sz="1440" b="1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D11186-70A1-2CE4-24C1-F25FB0587343}"/>
              </a:ext>
            </a:extLst>
          </p:cNvPr>
          <p:cNvSpPr txBox="1"/>
          <p:nvPr/>
        </p:nvSpPr>
        <p:spPr>
          <a:xfrm>
            <a:off x="4191449" y="375789"/>
            <a:ext cx="3017519" cy="43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67">
              <a:lnSpc>
                <a:spcPct val="107000"/>
              </a:lnSpc>
              <a:spcAft>
                <a:spcPts val="480"/>
              </a:spcAft>
              <a:defRPr/>
            </a:pPr>
            <a:r>
              <a:rPr lang="vi-VN" sz="2160" b="1" dirty="0">
                <a:solidFill>
                  <a:srgbClr val="CD620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 yêu mùa hè quê em</a:t>
            </a:r>
            <a:endParaRPr lang="vi-VN" sz="2160" b="1" dirty="0">
              <a:solidFill>
                <a:srgbClr val="CD62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02A409-AD04-9294-79EF-C9F4041B8139}"/>
              </a:ext>
            </a:extLst>
          </p:cNvPr>
          <p:cNvSpPr txBox="1"/>
          <p:nvPr/>
        </p:nvSpPr>
        <p:spPr>
          <a:xfrm>
            <a:off x="1594790" y="410612"/>
            <a:ext cx="2240280" cy="31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548667">
              <a:lnSpc>
                <a:spcPct val="107000"/>
              </a:lnSpc>
              <a:spcAft>
                <a:spcPts val="480"/>
              </a:spcAft>
              <a:defRPr/>
            </a:pPr>
            <a:r>
              <a:rPr lang="vi-VN" sz="1440" b="1" i="1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HÁT KẾT HỢP GÕ  ĐỆM</a:t>
            </a:r>
            <a:endParaRPr lang="vi-VN" sz="1440" b="1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ARAOKE, Em yêu mùa hè quê em, beat chuẩn dể hát. NThanh">
            <a:hlinkClick r:id="" action="ppaction://media"/>
            <a:extLst>
              <a:ext uri="{FF2B5EF4-FFF2-40B4-BE49-F238E27FC236}">
                <a16:creationId xmlns:a16="http://schemas.microsoft.com/office/drawing/2014/main" id="{F6CC2F3A-928E-ECED-5AD3-206AA8944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3054" y="1555490"/>
            <a:ext cx="644652" cy="6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7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20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" y="341757"/>
            <a:ext cx="10972229" cy="6173343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>
          <a:xfrm>
            <a:off x="2944536" y="1759723"/>
            <a:ext cx="6294737" cy="5611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6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8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HÁT KẾT HỢP ĐỘNG TÁC CƠ THỂ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74" y="2743772"/>
            <a:ext cx="916115" cy="8212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302" y="2823782"/>
            <a:ext cx="493205" cy="7412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8507" y="2823782"/>
            <a:ext cx="452057" cy="7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3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3992" y="1"/>
            <a:ext cx="10972229" cy="6858000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>
          <a:xfrm>
            <a:off x="2921004" y="1759723"/>
            <a:ext cx="6341801" cy="5611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altLang="en-US" sz="288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HÁT KẾT HỢP ĐỘNG TÁC CƠ THỂ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69" y="3755808"/>
            <a:ext cx="629348" cy="5641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948484"/>
            <a:ext cx="315581" cy="4742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1380" y="3948484"/>
            <a:ext cx="289251" cy="474285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1CB091D3-AA6B-CCF7-4399-CD712A7DBC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679" y="3948484"/>
            <a:ext cx="629348" cy="564176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D8B7A5FF-90C2-7287-9890-1726A4E96E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884" y="3948483"/>
            <a:ext cx="375392" cy="564175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38195C9E-3743-2B77-DF72-CC760F82FC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5862" y="3948483"/>
            <a:ext cx="344073" cy="56417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1FF288D-F4E0-E816-AFE9-EFA04E794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879" y="2546207"/>
            <a:ext cx="7038852" cy="103327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EF5CEE0-7282-4D12-C072-D4926B33A502}"/>
              </a:ext>
            </a:extLst>
          </p:cNvPr>
          <p:cNvSpPr txBox="1"/>
          <p:nvPr/>
        </p:nvSpPr>
        <p:spPr>
          <a:xfrm>
            <a:off x="1795318" y="3279847"/>
            <a:ext cx="8593172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8667"/>
            <a:r>
              <a:rPr lang="vi-VN" sz="1920" b="1" dirty="0">
                <a:solidFill>
                  <a:srgbClr val="002060"/>
                </a:solidFill>
              </a:rPr>
              <a:t>Em yêu nắng hồng quê em, yêu tiếng ve nó kêu trưa hè.</a:t>
            </a:r>
          </a:p>
        </p:txBody>
      </p:sp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7830FEF3-36D0-0AAC-08CE-C7C71A68B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24861" y="651713"/>
            <a:ext cx="640080" cy="64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6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5" grpId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46C3621A-39A0-90E4-87F3-EBE0ED6C5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" y="6241773"/>
            <a:ext cx="10972800" cy="61982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E2F2A8C-CD10-5E4D-E659-421B31C92D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51812" y="3337238"/>
            <a:ext cx="2094684" cy="357504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B68F43A-10AA-D5C6-E1CC-D33073B58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537" y="837960"/>
            <a:ext cx="9539344" cy="464675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856DD37-7B28-ED2A-FE1C-09DEFFD61C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660" y="5999450"/>
            <a:ext cx="1272964" cy="93967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10CB4E7-F55B-8385-DD93-24E9ACF52D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17318" y="3775500"/>
            <a:ext cx="783955" cy="313005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11423BEC-3A52-04C1-0126-5B21DF391DB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9608937" y="5695740"/>
            <a:ext cx="1019859" cy="110534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5717E01-E394-CEAF-3D37-BEE586C226C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" y="261137"/>
            <a:ext cx="1238411" cy="85414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8FC0DA1-3898-0009-C53A-64ED679D6B95}"/>
              </a:ext>
            </a:extLst>
          </p:cNvPr>
          <p:cNvSpPr txBox="1"/>
          <p:nvPr/>
        </p:nvSpPr>
        <p:spPr>
          <a:xfrm>
            <a:off x="2468881" y="1115275"/>
            <a:ext cx="8593172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440" b="1" dirty="0">
                <a:solidFill>
                  <a:srgbClr val="002060"/>
                </a:solidFill>
              </a:rPr>
              <a:t>Em         yêu        nắng   hồng  quê           em,             yêu       tiếng      ve             nó  kêu     trưa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61ADCA9-1AC8-B036-A056-353DE168F6B8}"/>
              </a:ext>
            </a:extLst>
          </p:cNvPr>
          <p:cNvSpPr txBox="1"/>
          <p:nvPr/>
        </p:nvSpPr>
        <p:spPr>
          <a:xfrm>
            <a:off x="1844937" y="1634598"/>
            <a:ext cx="91278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440" b="1" dirty="0">
                <a:solidFill>
                  <a:srgbClr val="002060"/>
                </a:solidFill>
              </a:rPr>
              <a:t>hè.                    Em      yêu        cánh đồng    xanh   bát ngát,       dòng  kênh ngủ vùi  trong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FB5FA9D-C68F-4FF5-0549-579569A19DB9}"/>
              </a:ext>
            </a:extLst>
          </p:cNvPr>
          <p:cNvSpPr txBox="1"/>
          <p:nvPr/>
        </p:nvSpPr>
        <p:spPr>
          <a:xfrm>
            <a:off x="1540978" y="2017104"/>
            <a:ext cx="9180363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920" b="1" dirty="0">
                <a:solidFill>
                  <a:srgbClr val="002060"/>
                </a:solidFill>
              </a:rPr>
              <a:t>    </a:t>
            </a:r>
            <a:r>
              <a:rPr lang="vi-VN" sz="1440" b="1" dirty="0">
                <a:solidFill>
                  <a:srgbClr val="002060"/>
                </a:solidFill>
              </a:rPr>
              <a:t>gió                mát,                                    đường                 đê                 bướm              hoa               vờn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A00ECCF-FC71-4BDD-E9A4-80714A3BEC42}"/>
              </a:ext>
            </a:extLst>
          </p:cNvPr>
          <p:cNvSpPr txBox="1"/>
          <p:nvPr/>
        </p:nvSpPr>
        <p:spPr>
          <a:xfrm>
            <a:off x="1657355" y="2567508"/>
            <a:ext cx="9508492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440" b="1" dirty="0">
                <a:solidFill>
                  <a:srgbClr val="002060"/>
                </a:solidFill>
              </a:rPr>
              <a:t>   bay.</a:t>
            </a:r>
            <a:r>
              <a:rPr lang="vi-VN" sz="1440" b="1" dirty="0">
                <a:solidFill>
                  <a:srgbClr val="002060"/>
                </a:solidFill>
                <a:latin typeface="Arial" panose="020B0604020202020204" pitchFamily="34" charset="0"/>
              </a:rPr>
              <a:t>                   </a:t>
            </a:r>
            <a:r>
              <a:rPr lang="vi-VN" sz="1440" b="1" dirty="0">
                <a:solidFill>
                  <a:srgbClr val="002060"/>
                </a:solidFill>
              </a:rPr>
              <a:t>Em       yêu       cánh diều     xa           </a:t>
            </a:r>
            <a:r>
              <a:rPr lang="vi-VN" sz="1440" b="1" dirty="0" err="1">
                <a:solidFill>
                  <a:srgbClr val="002060"/>
                </a:solidFill>
              </a:rPr>
              <a:t>xa</a:t>
            </a:r>
            <a:r>
              <a:rPr lang="vi-VN" sz="1440" b="1" dirty="0">
                <a:solidFill>
                  <a:srgbClr val="002060"/>
                </a:solidFill>
              </a:rPr>
              <a:t>,           yêu      lũy        tre          với   con     trâu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AC4F91A-76DC-7B6A-B3A6-93DCCE53C8D9}"/>
              </a:ext>
            </a:extLst>
          </p:cNvPr>
          <p:cNvSpPr txBox="1"/>
          <p:nvPr/>
        </p:nvSpPr>
        <p:spPr>
          <a:xfrm>
            <a:off x="1708956" y="2970623"/>
            <a:ext cx="10113017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920" b="1" dirty="0">
                <a:solidFill>
                  <a:srgbClr val="002060"/>
                </a:solidFill>
              </a:rPr>
              <a:t> </a:t>
            </a:r>
            <a:r>
              <a:rPr lang="vi-VN" sz="1440" b="1" dirty="0">
                <a:solidFill>
                  <a:srgbClr val="002060"/>
                </a:solidFill>
              </a:rPr>
              <a:t>già.                    Em       yêu        sắc  màu    chim        bói      cá,                 chị         ong       ẩn mình    trong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B04CCDC-5351-61B0-DDAE-FFFB236156F8}"/>
              </a:ext>
            </a:extLst>
          </p:cNvPr>
          <p:cNvSpPr txBox="1"/>
          <p:nvPr/>
        </p:nvSpPr>
        <p:spPr>
          <a:xfrm>
            <a:off x="1708957" y="3505247"/>
            <a:ext cx="969146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440" b="1" dirty="0">
                <a:solidFill>
                  <a:srgbClr val="002060"/>
                </a:solidFill>
              </a:rPr>
              <a:t>  tán                  lá                                        cùng                em                  hát                 vang             chào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5A1B39E-2FAA-8EE2-09A5-ADCD8899E03D}"/>
              </a:ext>
            </a:extLst>
          </p:cNvPr>
          <p:cNvSpPr txBox="1"/>
          <p:nvPr/>
        </p:nvSpPr>
        <p:spPr>
          <a:xfrm>
            <a:off x="1657354" y="4402198"/>
            <a:ext cx="8915017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920" b="1" dirty="0">
                <a:solidFill>
                  <a:srgbClr val="002060"/>
                </a:solidFill>
              </a:rPr>
              <a:t>  </a:t>
            </a:r>
            <a:r>
              <a:rPr lang="vi-VN" sz="1440" b="1" dirty="0">
                <a:solidFill>
                  <a:srgbClr val="002060"/>
                </a:solidFill>
              </a:rPr>
              <a:t>tha.                                   Hè             về                                    đàn  cò         trắng     êm            đềm     lướt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4F7AD91-BDEB-1792-E7CB-E1DD78C27715}"/>
              </a:ext>
            </a:extLst>
          </p:cNvPr>
          <p:cNvSpPr txBox="1"/>
          <p:nvPr/>
        </p:nvSpPr>
        <p:spPr>
          <a:xfrm>
            <a:off x="1806323" y="3988124"/>
            <a:ext cx="8915017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440" b="1" dirty="0">
                <a:solidFill>
                  <a:srgbClr val="002060"/>
                </a:solidFill>
              </a:rPr>
              <a:t> hè.                                                               Hè         về                       từng  sóng     lúa      uốn    lượn     thướt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4934FBB-CD4D-0B2F-9093-F3A7FF5530CF}"/>
              </a:ext>
            </a:extLst>
          </p:cNvPr>
          <p:cNvSpPr txBox="1"/>
          <p:nvPr/>
        </p:nvSpPr>
        <p:spPr>
          <a:xfrm>
            <a:off x="1557114" y="4844291"/>
            <a:ext cx="10216761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920" b="1" dirty="0">
                <a:solidFill>
                  <a:srgbClr val="002060"/>
                </a:solidFill>
              </a:rPr>
              <a:t>   </a:t>
            </a:r>
            <a:r>
              <a:rPr lang="vi-VN" sz="1440" b="1" dirty="0">
                <a:solidFill>
                  <a:srgbClr val="002060"/>
                </a:solidFill>
              </a:rPr>
              <a:t>qua.                       Hè           về                   trường thắm sắc      hoa   Phượng đỏ       tươi.                       Hè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1B155D1B-036F-EFEF-7487-FC2D772C27D0}"/>
              </a:ext>
            </a:extLst>
          </p:cNvPr>
          <p:cNvSpPr txBox="1"/>
          <p:nvPr/>
        </p:nvSpPr>
        <p:spPr>
          <a:xfrm>
            <a:off x="1672448" y="5413102"/>
            <a:ext cx="9221993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80" b="1" dirty="0">
                <a:solidFill>
                  <a:srgbClr val="002060"/>
                </a:solidFill>
              </a:rPr>
              <a:t>  </a:t>
            </a:r>
            <a:r>
              <a:rPr lang="vi-VN" sz="1440" b="1" dirty="0">
                <a:solidFill>
                  <a:srgbClr val="002060"/>
                </a:solidFill>
              </a:rPr>
              <a:t>về                              cùng       em        tiếng        ca        chan     hòa.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CEFEE4-1F0B-4981-FF91-3A8375C86698}"/>
              </a:ext>
            </a:extLst>
          </p:cNvPr>
          <p:cNvSpPr txBox="1"/>
          <p:nvPr/>
        </p:nvSpPr>
        <p:spPr>
          <a:xfrm>
            <a:off x="7458503" y="578721"/>
            <a:ext cx="2714207" cy="31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548667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480"/>
              </a:spcAft>
              <a:defRPr/>
            </a:pPr>
            <a:r>
              <a:rPr lang="vi-VN" sz="1440" b="1" i="1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Nhạc và lời: Trần Minh Đặng</a:t>
            </a:r>
            <a:endParaRPr lang="vi-VN" sz="1440" b="1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D11186-70A1-2CE4-24C1-F25FB0587343}"/>
              </a:ext>
            </a:extLst>
          </p:cNvPr>
          <p:cNvSpPr txBox="1"/>
          <p:nvPr/>
        </p:nvSpPr>
        <p:spPr>
          <a:xfrm>
            <a:off x="4191449" y="375789"/>
            <a:ext cx="3017519" cy="43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8667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480"/>
              </a:spcAft>
              <a:defRPr/>
            </a:pPr>
            <a:r>
              <a:rPr lang="vi-VN" sz="2160" b="1" dirty="0">
                <a:solidFill>
                  <a:srgbClr val="CD620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 yêu mùa hè quê em</a:t>
            </a:r>
            <a:endParaRPr lang="vi-VN" sz="2160" b="1" dirty="0">
              <a:solidFill>
                <a:srgbClr val="CD62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02A409-AD04-9294-79EF-C9F4041B8139}"/>
              </a:ext>
            </a:extLst>
          </p:cNvPr>
          <p:cNvSpPr txBox="1"/>
          <p:nvPr/>
        </p:nvSpPr>
        <p:spPr>
          <a:xfrm>
            <a:off x="1227707" y="440363"/>
            <a:ext cx="2714207" cy="31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548667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480"/>
              </a:spcAft>
              <a:defRPr/>
            </a:pPr>
            <a:r>
              <a:rPr lang="vi-VN" sz="1440" b="1" i="1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HÁT KẾT ĐỘNG TÁC CƠ THỂ</a:t>
            </a:r>
            <a:endParaRPr lang="vi-VN" sz="1440" b="1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ARAOKE, Em yêu mùa hè quê em, beat chuẩn dể hát. NThanh">
            <a:hlinkClick r:id="" action="ppaction://media"/>
            <a:extLst>
              <a:ext uri="{FF2B5EF4-FFF2-40B4-BE49-F238E27FC236}">
                <a16:creationId xmlns:a16="http://schemas.microsoft.com/office/drawing/2014/main" id="{F6CC2F3A-928E-ECED-5AD3-206AA8944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3054" y="1555490"/>
            <a:ext cx="644652" cy="6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7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20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71" y="116632"/>
            <a:ext cx="10973372" cy="6624736"/>
          </a:xfrm>
          <a:prstGeom prst="rect">
            <a:avLst/>
          </a:prstGeom>
        </p:spPr>
      </p:pic>
      <p:pic>
        <p:nvPicPr>
          <p:cNvPr id="5" name="Picture 2" descr="C:\Users\Administrator\Desktop\FormatFactory2021-08-09_1737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427" y="3613023"/>
            <a:ext cx="2737485" cy="189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/>
          <p:nvPr/>
        </p:nvSpPr>
        <p:spPr>
          <a:xfrm>
            <a:off x="2781408" y="2104264"/>
            <a:ext cx="5956311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altLang="en-US" sz="3600" b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HÁT KẾT HỢP VẬN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ipic_13723671_20140726123732466000.wmv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6842"/>
            <a:ext cx="54863" cy="619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813992" y="0"/>
            <a:ext cx="6567130" cy="1864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39" b="1" dirty="0">
                <a:solidFill>
                  <a:srgbClr val="FF0000"/>
                </a:solidFill>
                <a:cs typeface="Times New Roman" panose="02020603050405020304" pitchFamily="18" charset="0"/>
              </a:rPr>
              <a:t>BIỂU DIỄN BÀI HÁT</a:t>
            </a:r>
            <a:endParaRPr lang="en-US" sz="3839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endParaRPr lang="en-US" sz="3839" i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sz="3839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2895594-38D9-CDC7-C194-BA98E6D04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" y="790392"/>
            <a:ext cx="10972800" cy="6067608"/>
          </a:xfrm>
          <a:prstGeom prst="rect">
            <a:avLst/>
          </a:prstGeom>
        </p:spPr>
      </p:pic>
      <p:pic>
        <p:nvPicPr>
          <p:cNvPr id="6" name="KARAOKE, Em yêu mùa hè quê em, beat chuẩn dể hát. NThanh">
            <a:hlinkClick r:id="" action="ppaction://media"/>
            <a:extLst>
              <a:ext uri="{FF2B5EF4-FFF2-40B4-BE49-F238E27FC236}">
                <a16:creationId xmlns:a16="http://schemas.microsoft.com/office/drawing/2014/main" id="{FC4C45ED-558D-5F0E-BF89-95D4ACB81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7924" y="356842"/>
            <a:ext cx="644652" cy="644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40650C31-D8D0-D981-12A5-96A692436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2350" y="342901"/>
            <a:ext cx="10255837" cy="6133767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88080456-4171-F888-8FE3-9923204C66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9565" y="2093405"/>
            <a:ext cx="2316290" cy="391649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E72748F0-9CF7-15E4-9BD1-CFEA4364E0AC}"/>
              </a:ext>
            </a:extLst>
          </p:cNvPr>
          <p:cNvSpPr txBox="1"/>
          <p:nvPr/>
        </p:nvSpPr>
        <p:spPr>
          <a:xfrm>
            <a:off x="3120008" y="3212976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: Nghe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1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Hình ảnh 4">
            <a:extLst>
              <a:ext uri="{FF2B5EF4-FFF2-40B4-BE49-F238E27FC236}">
                <a16:creationId xmlns:a16="http://schemas.microsoft.com/office/drawing/2014/main" id="{7BE6215D-1FC7-C523-2683-C32C7B223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6" y="4028440"/>
            <a:ext cx="3941174" cy="282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Hình ảnh 5">
            <a:extLst>
              <a:ext uri="{FF2B5EF4-FFF2-40B4-BE49-F238E27FC236}">
                <a16:creationId xmlns:a16="http://schemas.microsoft.com/office/drawing/2014/main" id="{BC7A6023-78BA-61E7-E322-F786B00D6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75" y="-5101"/>
            <a:ext cx="5111009" cy="366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B18465E-E767-B710-A5EB-547B49AC9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77" y="4295597"/>
            <a:ext cx="3017520" cy="252952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84ACA04-9BF4-FC69-E96D-F251B5F8CB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516" y="357692"/>
            <a:ext cx="1546904" cy="1059629"/>
          </a:xfrm>
          <a:prstGeom prst="rect">
            <a:avLst/>
          </a:prstGeom>
        </p:spPr>
      </p:pic>
      <p:sp>
        <p:nvSpPr>
          <p:cNvPr id="4" name="Rectangles 7">
            <a:extLst>
              <a:ext uri="{FF2B5EF4-FFF2-40B4-BE49-F238E27FC236}">
                <a16:creationId xmlns:a16="http://schemas.microsoft.com/office/drawing/2014/main" id="{0E9BF6D1-FCFB-3245-3287-2D46C8F67CCA}"/>
              </a:ext>
            </a:extLst>
          </p:cNvPr>
          <p:cNvSpPr/>
          <p:nvPr/>
        </p:nvSpPr>
        <p:spPr>
          <a:xfrm>
            <a:off x="1255942" y="-258065"/>
            <a:ext cx="7086600" cy="158819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7406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592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7406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564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nhạc:</a:t>
            </a:r>
          </a:p>
          <a:p>
            <a:pPr marL="0" marR="0" lvl="0" indent="0" algn="ctr" defTabSz="7406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564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 nhạc mở đầu (U-ve-tu-re)</a:t>
            </a:r>
            <a:endParaRPr kumimoji="0" lang="en-US" altLang="vi-VN" sz="3564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C73A66F-96C5-B93A-5805-23440D4B9AAF}"/>
              </a:ext>
            </a:extLst>
          </p:cNvPr>
          <p:cNvSpPr txBox="1"/>
          <p:nvPr/>
        </p:nvSpPr>
        <p:spPr>
          <a:xfrm>
            <a:off x="3830216" y="1290170"/>
            <a:ext cx="8018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(Trích đoạn)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 tác: Rô-xi-ni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630A846-B2F4-638A-A629-B6FD23D2130C}"/>
              </a:ext>
            </a:extLst>
          </p:cNvPr>
          <p:cNvSpPr txBox="1"/>
          <p:nvPr/>
        </p:nvSpPr>
        <p:spPr>
          <a:xfrm>
            <a:off x="934202" y="2802509"/>
            <a:ext cx="8018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Nêu cảm nhận của em sau khi nghe bản nhạc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- 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ghe và vận động theo nhịp điệu của bản nhạc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3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8903" y="6524625"/>
            <a:ext cx="4306443" cy="388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95856" y="6524625"/>
            <a:ext cx="4034790" cy="388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70576" y="6515100"/>
            <a:ext cx="4034790" cy="38836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1292ABD-4B71-9E2E-6749-906F6F1E4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42900"/>
            <a:ext cx="10881359" cy="5812790"/>
          </a:xfrm>
          <a:prstGeom prst="rect">
            <a:avLst/>
          </a:prstGeom>
        </p:spPr>
      </p:pic>
      <p:pic>
        <p:nvPicPr>
          <p:cNvPr id="10" name="Khúc ca vào hè - Trương Tuyết Mai (2005)">
            <a:hlinkClick r:id="" action="ppaction://media"/>
            <a:extLst>
              <a:ext uri="{FF2B5EF4-FFF2-40B4-BE49-F238E27FC236}">
                <a16:creationId xmlns:a16="http://schemas.microsoft.com/office/drawing/2014/main" id="{D82356A7-4252-3B5E-C0A6-7E82087C1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" y="594360"/>
            <a:ext cx="548640" cy="548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7522" y="644081"/>
            <a:ext cx="9084564" cy="5005769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86EC110A-559C-299A-186E-BE8EF4CBD554}"/>
              </a:ext>
            </a:extLst>
          </p:cNvPr>
          <p:cNvSpPr txBox="1"/>
          <p:nvPr/>
        </p:nvSpPr>
        <p:spPr>
          <a:xfrm>
            <a:off x="1140714" y="2608356"/>
            <a:ext cx="6685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          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LUYỆN THANH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67599D0-B2CB-5289-F83A-C58EE034C1BA}"/>
              </a:ext>
            </a:extLst>
          </p:cNvPr>
          <p:cNvSpPr/>
          <p:nvPr/>
        </p:nvSpPr>
        <p:spPr>
          <a:xfrm rot="5400000" flipV="1">
            <a:off x="10101103" y="38434"/>
            <a:ext cx="1165846" cy="890195"/>
          </a:xfrm>
          <a:custGeom>
            <a:avLst/>
            <a:gdLst/>
            <a:ahLst/>
            <a:cxnLst/>
            <a:rect l="l" t="t" r="r" b="b"/>
            <a:pathLst>
              <a:path w="4647985" h="4114800">
                <a:moveTo>
                  <a:pt x="0" y="0"/>
                </a:moveTo>
                <a:lnTo>
                  <a:pt x="4647985" y="0"/>
                </a:lnTo>
                <a:lnTo>
                  <a:pt x="46479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CDFE942-B382-28DB-7FE8-976B4C3851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9539" y="292990"/>
            <a:ext cx="955721" cy="952137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2EDC7CE5-1E76-53BC-E487-13ED1C30D6E7}"/>
              </a:ext>
            </a:extLst>
          </p:cNvPr>
          <p:cNvSpPr/>
          <p:nvPr/>
        </p:nvSpPr>
        <p:spPr>
          <a:xfrm>
            <a:off x="-571092" y="-20507"/>
            <a:ext cx="2097052" cy="6858000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64735B61-7196-BA95-EDDC-AF4FD0BAF383}"/>
              </a:ext>
            </a:extLst>
          </p:cNvPr>
          <p:cNvSpPr/>
          <p:nvPr/>
        </p:nvSpPr>
        <p:spPr>
          <a:xfrm>
            <a:off x="7680960" y="6240780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4D23FEC6-BF85-B2A7-F328-D0B7F3FEA7B0}"/>
              </a:ext>
            </a:extLst>
          </p:cNvPr>
          <p:cNvSpPr/>
          <p:nvPr/>
        </p:nvSpPr>
        <p:spPr>
          <a:xfrm>
            <a:off x="3886200" y="628104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AA662BB-73AC-A72C-53EB-DA2CF4AD973A}"/>
              </a:ext>
            </a:extLst>
          </p:cNvPr>
          <p:cNvSpPr/>
          <p:nvPr/>
        </p:nvSpPr>
        <p:spPr>
          <a:xfrm>
            <a:off x="457200" y="6220273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AEF5AC-4979-278B-891D-DB8CE8715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6560820"/>
            <a:ext cx="5715000" cy="29718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9C3AC3C-7528-12F3-3D2C-C51F2DB134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77841" y="6560819"/>
            <a:ext cx="5394960" cy="29718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B340269F-F7EF-6564-8F20-86E2E00145DC}"/>
              </a:ext>
            </a:extLst>
          </p:cNvPr>
          <p:cNvSpPr txBox="1"/>
          <p:nvPr/>
        </p:nvSpPr>
        <p:spPr>
          <a:xfrm>
            <a:off x="85800" y="476672"/>
            <a:ext cx="9577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1FAA76-B963-8568-8799-53B6BC7D60C1}"/>
              </a:ext>
            </a:extLst>
          </p:cNvPr>
          <p:cNvSpPr txBox="1"/>
          <p:nvPr/>
        </p:nvSpPr>
        <p:spPr>
          <a:xfrm>
            <a:off x="1525960" y="1158678"/>
            <a:ext cx="7704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ÔN TẬP BIỂU DIỄN CÁC BÀI HÁT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313733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67599D0-B2CB-5289-F83A-C58EE034C1BA}"/>
              </a:ext>
            </a:extLst>
          </p:cNvPr>
          <p:cNvSpPr/>
          <p:nvPr/>
        </p:nvSpPr>
        <p:spPr>
          <a:xfrm rot="5400000" flipV="1">
            <a:off x="10101103" y="38434"/>
            <a:ext cx="1165846" cy="890195"/>
          </a:xfrm>
          <a:custGeom>
            <a:avLst/>
            <a:gdLst/>
            <a:ahLst/>
            <a:cxnLst/>
            <a:rect l="l" t="t" r="r" b="b"/>
            <a:pathLst>
              <a:path w="4647985" h="4114800">
                <a:moveTo>
                  <a:pt x="0" y="0"/>
                </a:moveTo>
                <a:lnTo>
                  <a:pt x="4647985" y="0"/>
                </a:lnTo>
                <a:lnTo>
                  <a:pt x="46479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CDFE942-B382-28DB-7FE8-976B4C3851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9539" y="292990"/>
            <a:ext cx="955721" cy="952137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2EDC7CE5-1E76-53BC-E487-13ED1C30D6E7}"/>
              </a:ext>
            </a:extLst>
          </p:cNvPr>
          <p:cNvSpPr/>
          <p:nvPr/>
        </p:nvSpPr>
        <p:spPr>
          <a:xfrm>
            <a:off x="-571092" y="-20507"/>
            <a:ext cx="2097052" cy="6858000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64735B61-7196-BA95-EDDC-AF4FD0BAF383}"/>
              </a:ext>
            </a:extLst>
          </p:cNvPr>
          <p:cNvSpPr/>
          <p:nvPr/>
        </p:nvSpPr>
        <p:spPr>
          <a:xfrm>
            <a:off x="7680960" y="6240780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4D23FEC6-BF85-B2A7-F328-D0B7F3FEA7B0}"/>
              </a:ext>
            </a:extLst>
          </p:cNvPr>
          <p:cNvSpPr/>
          <p:nvPr/>
        </p:nvSpPr>
        <p:spPr>
          <a:xfrm>
            <a:off x="3886200" y="628104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AA662BB-73AC-A72C-53EB-DA2CF4AD973A}"/>
              </a:ext>
            </a:extLst>
          </p:cNvPr>
          <p:cNvSpPr/>
          <p:nvPr/>
        </p:nvSpPr>
        <p:spPr>
          <a:xfrm>
            <a:off x="457200" y="6220273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AEF5AC-4979-278B-891D-DB8CE8715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6560820"/>
            <a:ext cx="5715000" cy="29718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9C3AC3C-7528-12F3-3D2C-C51F2DB134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77841" y="6560819"/>
            <a:ext cx="5394960" cy="29718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B340269F-F7EF-6564-8F20-86E2E00145DC}"/>
              </a:ext>
            </a:extLst>
          </p:cNvPr>
          <p:cNvSpPr txBox="1"/>
          <p:nvPr/>
        </p:nvSpPr>
        <p:spPr>
          <a:xfrm>
            <a:off x="85800" y="476672"/>
            <a:ext cx="9577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1FAA76-B963-8568-8799-53B6BC7D60C1}"/>
              </a:ext>
            </a:extLst>
          </p:cNvPr>
          <p:cNvSpPr txBox="1"/>
          <p:nvPr/>
        </p:nvSpPr>
        <p:spPr>
          <a:xfrm>
            <a:off x="1525960" y="1158678"/>
            <a:ext cx="7704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ÔN TẬP BIỂU DIỄN CÁC BÀI HÁT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410290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7522" y="644081"/>
            <a:ext cx="9084564" cy="5005769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86EC110A-559C-299A-186E-BE8EF4CBD554}"/>
              </a:ext>
            </a:extLst>
          </p:cNvPr>
          <p:cNvSpPr txBox="1"/>
          <p:nvPr/>
        </p:nvSpPr>
        <p:spPr>
          <a:xfrm>
            <a:off x="1886000" y="2529361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002060"/>
                </a:solidFill>
                <a:cs typeface="Times New Roman" panose="02020603050405020304" pitchFamily="18" charset="0"/>
              </a:rPr>
              <a:t>ÔN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17D612F-49D5-CEA7-9836-F54F6E789394}"/>
              </a:ext>
            </a:extLst>
          </p:cNvPr>
          <p:cNvSpPr txBox="1"/>
          <p:nvPr/>
        </p:nvSpPr>
        <p:spPr>
          <a:xfrm>
            <a:off x="3542184" y="2854577"/>
            <a:ext cx="6487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 BÀI HÁT</a:t>
            </a:r>
            <a:endParaRPr lang="en-U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411" y="4028869"/>
            <a:ext cx="2491530" cy="246888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161" y="344245"/>
            <a:ext cx="1667435" cy="166743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" y="6195061"/>
            <a:ext cx="5852949" cy="66294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77840" y="6195060"/>
            <a:ext cx="5525184" cy="66294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C9453C-ADD0-307B-1605-F8442A77C438}"/>
              </a:ext>
            </a:extLst>
          </p:cNvPr>
          <p:cNvSpPr txBox="1"/>
          <p:nvPr/>
        </p:nvSpPr>
        <p:spPr>
          <a:xfrm>
            <a:off x="1314451" y="2255622"/>
            <a:ext cx="8801099" cy="120032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Ôn hát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“Hạt mưa kể chuyện”</a:t>
            </a:r>
          </a:p>
        </p:txBody>
      </p:sp>
    </p:spTree>
    <p:extLst>
      <p:ext uri="{BB962C8B-B14F-4D97-AF65-F5344CB8AC3E}">
        <p14:creationId xmlns:p14="http://schemas.microsoft.com/office/powerpoint/2010/main" val="168800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1056108"/>
            <a:ext cx="10698480" cy="54126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3977641" y="545231"/>
            <a:ext cx="328867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920" b="1" dirty="0">
                <a:solidFill>
                  <a:srgbClr val="FF0000"/>
                </a:solidFill>
                <a:latin typeface="+mj-lt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7543800" y="826534"/>
            <a:ext cx="379476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40" b="1" i="1" dirty="0">
                <a:solidFill>
                  <a:srgbClr val="002060"/>
                </a:solidFill>
                <a:latin typeface="+mj-lt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1874520" y="1466520"/>
            <a:ext cx="932688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440" i="1" dirty="0">
                <a:solidFill>
                  <a:srgbClr val="002060"/>
                </a:solidFill>
                <a:latin typeface="+mj-lt"/>
              </a:rPr>
              <a:t>Hạt         mưa          kể    chuyện     gì                    tí          tách       tí   tách     mưa        rơi</a:t>
            </a:r>
            <a:r>
              <a:rPr lang="vi-VN" sz="1080" i="1" dirty="0">
                <a:solidFill>
                  <a:srgbClr val="002060"/>
                </a:solidFill>
                <a:latin typeface="+mj-lt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143000" y="2025726"/>
            <a:ext cx="9744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440" i="1" dirty="0">
                <a:solidFill>
                  <a:srgbClr val="002060"/>
                </a:solidFill>
                <a:latin typeface="+mj-lt"/>
              </a:rPr>
              <a:t> đi           qua    đồng      ruộng               cây       lúa          ngả  nghiêng cười                   . Hạt     mưa       kể  chuyện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161824" y="2631532"/>
            <a:ext cx="10176735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440" i="1" dirty="0">
                <a:solidFill>
                  <a:srgbClr val="002060"/>
                </a:solidFill>
                <a:latin typeface="+mj-lt"/>
              </a:rPr>
              <a:t> gì                  tí         tách        tí  tách     mưa      tuôn,              êm        </a:t>
            </a:r>
            <a:r>
              <a:rPr lang="vi-VN" sz="1440" i="1" dirty="0" err="1">
                <a:solidFill>
                  <a:srgbClr val="002060"/>
                </a:solidFill>
                <a:latin typeface="+mj-lt"/>
              </a:rPr>
              <a:t>êm</a:t>
            </a:r>
            <a:r>
              <a:rPr lang="vi-VN" sz="1440" i="1" dirty="0">
                <a:solidFill>
                  <a:srgbClr val="002060"/>
                </a:solidFill>
                <a:latin typeface="+mj-lt"/>
              </a:rPr>
              <a:t>      lời    ru       của         mẹ                bao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280160" y="3228556"/>
            <a:ext cx="932688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440" i="1" dirty="0">
                <a:solidFill>
                  <a:srgbClr val="002060"/>
                </a:solidFill>
                <a:latin typeface="+mj-lt"/>
              </a:rPr>
              <a:t> la             như     suối       nguồn.                                         Mưa       qua        dòng sông       lớn                    chảy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143000" y="3782553"/>
            <a:ext cx="9744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440" i="1" dirty="0">
                <a:solidFill>
                  <a:srgbClr val="002060"/>
                </a:solidFill>
                <a:latin typeface="+mj-lt"/>
              </a:rPr>
              <a:t> về        đâu     sông   ơi?                Mưa       băng      qua      biển       rộng            theo     sóng   nhấp      nhô   thuyền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280160" y="4336552"/>
            <a:ext cx="960684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440" i="1" dirty="0">
                <a:solidFill>
                  <a:srgbClr val="002060"/>
                </a:solidFill>
                <a:latin typeface="+mj-lt"/>
              </a:rPr>
              <a:t>trôi.                                  Mưa     rơi          nhẹ  trên     phố                theo      nhịp   chân bước   nhanh,           mưa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161824" y="4905341"/>
            <a:ext cx="990241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440" i="1" dirty="0">
                <a:solidFill>
                  <a:srgbClr val="002060"/>
                </a:solidFill>
                <a:latin typeface="+mj-lt"/>
              </a:rPr>
              <a:t>ru           ngàn   câu       hát                   hồn     nhiên       như chiếc      lá              xanh.                                       Hạt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161824" y="5549082"/>
            <a:ext cx="9581159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440" i="1" dirty="0">
                <a:solidFill>
                  <a:srgbClr val="002060"/>
                </a:solidFill>
                <a:latin typeface="+mj-lt"/>
              </a:rPr>
              <a:t>mưa          kể        chuyện      gì                         tí            tách          tí     tách        trên           vai                        dừng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038112" y="6192823"/>
            <a:ext cx="932688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440" i="1" dirty="0">
                <a:solidFill>
                  <a:srgbClr val="002060"/>
                </a:solidFill>
                <a:latin typeface="+mj-lt"/>
              </a:rPr>
              <a:t>   chân       bên       lớp        học                  lắng      nghe    tiếng     em      đọc         bài.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389966"/>
            <a:ext cx="1331069" cy="761739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FD4E1F5-BA40-E989-4A11-2F25E6AE69A3}"/>
              </a:ext>
            </a:extLst>
          </p:cNvPr>
          <p:cNvSpPr txBox="1"/>
          <p:nvPr/>
        </p:nvSpPr>
        <p:spPr>
          <a:xfrm>
            <a:off x="1417321" y="399180"/>
            <a:ext cx="228916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920" b="1" dirty="0">
                <a:solidFill>
                  <a:srgbClr val="002060"/>
                </a:solidFill>
                <a:latin typeface="+mj-lt"/>
              </a:rPr>
              <a:t>Ghép toàn bài</a:t>
            </a:r>
          </a:p>
          <a:p>
            <a:r>
              <a:rPr lang="vi-VN" sz="1920" b="1" dirty="0">
                <a:solidFill>
                  <a:srgbClr val="002060"/>
                </a:solidFill>
                <a:latin typeface="+mj-lt"/>
              </a:rPr>
              <a:t>Cùng nhạc đệm</a:t>
            </a:r>
          </a:p>
        </p:txBody>
      </p:sp>
      <p:pic>
        <p:nvPicPr>
          <p:cNvPr id="17" name="hhh">
            <a:hlinkClick r:id="" action="ppaction://media"/>
            <a:extLst>
              <a:ext uri="{FF2B5EF4-FFF2-40B4-BE49-F238E27FC236}">
                <a16:creationId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4245" y="1282840"/>
            <a:ext cx="742888" cy="74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1056108"/>
            <a:ext cx="10698480" cy="54126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4570417" y="523923"/>
            <a:ext cx="228916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920" b="1" dirty="0">
                <a:solidFill>
                  <a:srgbClr val="FF0000"/>
                </a:solidFill>
                <a:latin typeface="+mj-lt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7543800" y="826534"/>
            <a:ext cx="379476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40" b="1" i="1" dirty="0">
                <a:solidFill>
                  <a:srgbClr val="002060"/>
                </a:solidFill>
                <a:latin typeface="+mj-lt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011680" y="1465719"/>
            <a:ext cx="932688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Hạt         mưa           kể    chuyện       gì                       tí          tách          tí   tách      mưa          rơi</a:t>
            </a:r>
            <a:r>
              <a:rPr lang="vi-VN" sz="1080" i="1" dirty="0">
                <a:solidFill>
                  <a:srgbClr val="002060"/>
                </a:solidFill>
                <a:latin typeface="+mj-lt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143000" y="2025726"/>
            <a:ext cx="93268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 đi              qua    đồng      ruộng                  cây        lúa             ngả  nghiêng cười                     . Hạt     mưa           kể  chuyện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161825" y="2631532"/>
            <a:ext cx="93268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 gì                      tí         tách         tí  tách       mưa      tuôn,                  êm        </a:t>
            </a:r>
            <a:r>
              <a:rPr lang="vi-VN" sz="1440" i="1" dirty="0" err="1">
                <a:solidFill>
                  <a:srgbClr val="002060"/>
                </a:solidFill>
                <a:latin typeface="+mj-lt"/>
              </a:rPr>
              <a:t>êm</a:t>
            </a:r>
            <a:r>
              <a:rPr lang="vi-VN" sz="1440" i="1" dirty="0">
                <a:solidFill>
                  <a:srgbClr val="002060"/>
                </a:solidFill>
                <a:latin typeface="+mj-lt"/>
              </a:rPr>
              <a:t>         lời    ru       của         mẹ                   bao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280160" y="3228556"/>
            <a:ext cx="93268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 la                  như     suối       nguồn.                                                Mưa       qua            dòng sông       lớn                       chảy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280160" y="3782553"/>
            <a:ext cx="93268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 về        đâu     sông     ơi?                    Mưa       băng         qua      biển       rộng                theo     sóng   nhấp      nhô   thuyền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280160" y="4336552"/>
            <a:ext cx="93268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trôi.                                         Mưa     rơi           nhẹ  trên       phố                 theo      nhịp     chân bước   nhanh,              mưa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285539" y="4905341"/>
            <a:ext cx="93268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ru           ngàn     câu       hát                      hồn     nhiên       như chiếc      lá              xanh.                                                  Hạt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161825" y="5549082"/>
            <a:ext cx="93268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038112" y="6192823"/>
            <a:ext cx="932688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40" i="1" dirty="0">
                <a:solidFill>
                  <a:srgbClr val="002060"/>
                </a:solidFill>
                <a:latin typeface="+mj-lt"/>
              </a:rPr>
              <a:t>   chân           bên       lớp          học                      lắng      nghe      tiếng     em         đọc         bài.</a:t>
            </a:r>
            <a:endParaRPr lang="vi-VN" sz="108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389966"/>
            <a:ext cx="1331069" cy="761739"/>
          </a:xfrm>
          <a:prstGeom prst="rect">
            <a:avLst/>
          </a:prstGeom>
        </p:spPr>
      </p:pic>
      <p:pic>
        <p:nvPicPr>
          <p:cNvPr id="17" name="hhh">
            <a:hlinkClick r:id="" action="ppaction://media"/>
            <a:extLst>
              <a:ext uri="{FF2B5EF4-FFF2-40B4-BE49-F238E27FC236}">
                <a16:creationId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4245" y="1282840"/>
            <a:ext cx="742888" cy="74288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BCF494-3E31-20CC-78D9-F4E83BFF04AB}"/>
              </a:ext>
            </a:extLst>
          </p:cNvPr>
          <p:cNvSpPr txBox="1"/>
          <p:nvPr/>
        </p:nvSpPr>
        <p:spPr>
          <a:xfrm>
            <a:off x="-817581" y="406654"/>
            <a:ext cx="676656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920" b="1" dirty="0">
                <a:solidFill>
                  <a:srgbClr val="002060"/>
                </a:solidFill>
                <a:latin typeface="+mj-lt"/>
              </a:rPr>
              <a:t>HÁT KẾT HỢP </a:t>
            </a:r>
          </a:p>
          <a:p>
            <a:pPr algn="ctr"/>
            <a:r>
              <a:rPr lang="vi-VN" sz="1920" b="1" dirty="0">
                <a:solidFill>
                  <a:srgbClr val="002060"/>
                </a:solidFill>
                <a:latin typeface="+mj-lt"/>
              </a:rPr>
              <a:t>GÕ ĐỆM THEO NHỊP</a:t>
            </a:r>
          </a:p>
        </p:txBody>
      </p:sp>
    </p:spTree>
    <p:extLst>
      <p:ext uri="{BB962C8B-B14F-4D97-AF65-F5344CB8AC3E}">
        <p14:creationId xmlns:p14="http://schemas.microsoft.com/office/powerpoint/2010/main" val="61602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93" y="5305595"/>
            <a:ext cx="221451" cy="177539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51573" y="1909953"/>
            <a:ext cx="6651117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96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Hát</a:t>
            </a:r>
            <a:r>
              <a:rPr lang="en-US" sz="396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396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kết</a:t>
            </a:r>
            <a:r>
              <a:rPr lang="en-US" sz="396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396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hợp</a:t>
            </a:r>
            <a:r>
              <a:rPr lang="en-US" sz="396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396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động</a:t>
            </a:r>
            <a:r>
              <a:rPr lang="en-US" sz="396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396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tác</a:t>
            </a:r>
            <a:r>
              <a:rPr lang="en-US" sz="396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396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cơ</a:t>
            </a:r>
            <a:r>
              <a:rPr lang="en-US" sz="396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396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thể</a:t>
            </a:r>
            <a:endParaRPr lang="en-US" sz="3960" b="1" i="1" dirty="0">
              <a:ln w="12700">
                <a:solidFill>
                  <a:srgbClr val="7DB6EF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7DB6EF"/>
                </a:outerShdw>
              </a:effectLst>
            </a:endParaRPr>
          </a:p>
        </p:txBody>
      </p:sp>
      <p:pic>
        <p:nvPicPr>
          <p:cNvPr id="2" name="Picture 4" descr="VoTay">
            <a:extLst>
              <a:ext uri="{FF2B5EF4-FFF2-40B4-BE49-F238E27FC236}">
                <a16:creationId xmlns:a16="http://schemas.microsoft.com/office/drawing/2014/main" id="{8AB6737E-B288-61EA-62E3-4B4E2A15C6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5972" y="3186082"/>
            <a:ext cx="634892" cy="58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C7B717A4-5B8F-6B12-3115-CBEFF2079C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359507" y="3202907"/>
            <a:ext cx="634892" cy="57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879ACF0A-3A35-19F2-DC32-96D0E153025D}"/>
              </a:ext>
            </a:extLst>
          </p:cNvPr>
          <p:cNvSpPr/>
          <p:nvPr/>
        </p:nvSpPr>
        <p:spPr>
          <a:xfrm rot="5400000" flipV="1">
            <a:off x="10101103" y="38434"/>
            <a:ext cx="1165846" cy="890195"/>
          </a:xfrm>
          <a:custGeom>
            <a:avLst/>
            <a:gdLst/>
            <a:ahLst/>
            <a:cxnLst/>
            <a:rect l="l" t="t" r="r" b="b"/>
            <a:pathLst>
              <a:path w="4647985" h="4114800">
                <a:moveTo>
                  <a:pt x="0" y="0"/>
                </a:moveTo>
                <a:lnTo>
                  <a:pt x="4647985" y="0"/>
                </a:lnTo>
                <a:lnTo>
                  <a:pt x="46479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CB1EF43-374A-E009-C56A-A7441C564B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79539" y="292990"/>
            <a:ext cx="955721" cy="952137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48F783F2-501F-24C9-2E5D-A783BF9965D9}"/>
              </a:ext>
            </a:extLst>
          </p:cNvPr>
          <p:cNvSpPr/>
          <p:nvPr/>
        </p:nvSpPr>
        <p:spPr>
          <a:xfrm>
            <a:off x="-571092" y="-20507"/>
            <a:ext cx="2097052" cy="6858000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079B6CF-ECA5-D382-71EA-EDBBFD230567}"/>
              </a:ext>
            </a:extLst>
          </p:cNvPr>
          <p:cNvSpPr/>
          <p:nvPr/>
        </p:nvSpPr>
        <p:spPr>
          <a:xfrm>
            <a:off x="7680960" y="6240780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82A847A-AE9D-12DE-7355-189D72412D93}"/>
              </a:ext>
            </a:extLst>
          </p:cNvPr>
          <p:cNvSpPr/>
          <p:nvPr/>
        </p:nvSpPr>
        <p:spPr>
          <a:xfrm>
            <a:off x="3886200" y="628104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1B4B45FD-5F91-31BF-D989-88663C4CEA4C}"/>
              </a:ext>
            </a:extLst>
          </p:cNvPr>
          <p:cNvSpPr/>
          <p:nvPr/>
        </p:nvSpPr>
        <p:spPr>
          <a:xfrm>
            <a:off x="457200" y="6220273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4967B76-961C-A375-40D8-E4856248BF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6560820"/>
            <a:ext cx="5715000" cy="29718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75DB1F9-0B47-A659-A860-B6673CA416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77841" y="6560819"/>
            <a:ext cx="5394960" cy="297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1453</Words>
  <Application>Microsoft Office PowerPoint</Application>
  <PresentationFormat>Custom</PresentationFormat>
  <Paragraphs>172</Paragraphs>
  <Slides>30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Times New Roman</vt:lpstr>
      <vt:lpstr>Office Theme</vt:lpstr>
      <vt:lpstr>1_Default Design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Pham Dung</cp:lastModifiedBy>
  <cp:revision>625</cp:revision>
  <dcterms:created xsi:type="dcterms:W3CDTF">2010-04-30T18:19:00Z</dcterms:created>
  <dcterms:modified xsi:type="dcterms:W3CDTF">2025-04-02T14:45:22Z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1808A26B0AAE41E3ADE43CD2C9EC96CB</vt:lpwstr>
  </property>
  <property fmtid="{D5CDD505-2E9C-101B-9397-08002B2CF9AE}" pid="3" name="KSOProductBuildVer">
    <vt:lpwstr>1033-11.2.0.10382</vt:lpwstr>
  </property>
</Properties>
</file>