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9" r:id="rId6"/>
    <p:sldId id="272" r:id="rId7"/>
    <p:sldId id="273" r:id="rId8"/>
    <p:sldId id="274" r:id="rId9"/>
    <p:sldId id="279" r:id="rId10"/>
    <p:sldId id="271" r:id="rId11"/>
    <p:sldId id="280" r:id="rId12"/>
    <p:sldId id="277" r:id="rId13"/>
    <p:sldId id="278" r:id="rId14"/>
    <p:sldId id="268" r:id="rId15"/>
  </p:sldIdLst>
  <p:sldSz cx="16276638" cy="9144000"/>
  <p:notesSz cx="6858000" cy="9144000"/>
  <p:defaultTextStyle>
    <a:defPPr>
      <a:defRPr lang="en-US"/>
    </a:defPPr>
    <a:lvl1pPr marL="0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749762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1499525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2249287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2999049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3748811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4498574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5248336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5998098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386">
          <p15:clr>
            <a:srgbClr val="A4A3A4"/>
          </p15:clr>
        </p15:guide>
        <p15:guide id="3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E00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67" y="62"/>
      </p:cViewPr>
      <p:guideLst>
        <p:guide orient="horz" pos="2880"/>
        <p:guide pos="5386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3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49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99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49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99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48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9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48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98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1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66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066714" y="488951"/>
            <a:ext cx="6846925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3111" y="488951"/>
            <a:ext cx="20272327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06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3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3" cy="1816100"/>
          </a:xfrm>
        </p:spPr>
        <p:txBody>
          <a:bodyPr anchor="t"/>
          <a:lstStyle>
            <a:lvl1pPr algn="l">
              <a:defRPr sz="6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9"/>
            <a:ext cx="13835143" cy="2000249"/>
          </a:xfrm>
        </p:spPr>
        <p:txBody>
          <a:bodyPr anchor="b"/>
          <a:lstStyle>
            <a:lvl1pPr marL="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1pPr>
            <a:lvl2pPr marL="749762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49952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4928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9904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74881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9857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24833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9980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3111" y="2844801"/>
            <a:ext cx="13558214" cy="8045451"/>
          </a:xfrm>
        </p:spPr>
        <p:txBody>
          <a:bodyPr/>
          <a:lstStyle>
            <a:lvl1pPr>
              <a:defRPr sz="4600"/>
            </a:lvl1pPr>
            <a:lvl2pPr>
              <a:defRPr sz="39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52601" y="2844801"/>
            <a:ext cx="13561038" cy="8045451"/>
          </a:xfrm>
        </p:spPr>
        <p:txBody>
          <a:bodyPr/>
          <a:lstStyle>
            <a:lvl1pPr>
              <a:defRPr sz="4600"/>
            </a:lvl1pPr>
            <a:lvl2pPr>
              <a:defRPr sz="39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9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49762" indent="0">
              <a:buNone/>
              <a:defRPr sz="3300" b="1"/>
            </a:lvl2pPr>
            <a:lvl3pPr marL="1499525" indent="0">
              <a:buNone/>
              <a:defRPr sz="3000" b="1"/>
            </a:lvl3pPr>
            <a:lvl4pPr marL="2249287" indent="0">
              <a:buNone/>
              <a:defRPr sz="2600" b="1"/>
            </a:lvl4pPr>
            <a:lvl5pPr marL="2999049" indent="0">
              <a:buNone/>
              <a:defRPr sz="2600" b="1"/>
            </a:lvl5pPr>
            <a:lvl6pPr marL="3748811" indent="0">
              <a:buNone/>
              <a:defRPr sz="2600" b="1"/>
            </a:lvl6pPr>
            <a:lvl7pPr marL="4498574" indent="0">
              <a:buNone/>
              <a:defRPr sz="2600" b="1"/>
            </a:lvl7pPr>
            <a:lvl8pPr marL="5248336" indent="0">
              <a:buNone/>
              <a:defRPr sz="2600" b="1"/>
            </a:lvl8pPr>
            <a:lvl9pPr marL="5998098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30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8" y="2046817"/>
            <a:ext cx="7194500" cy="853016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49762" indent="0">
              <a:buNone/>
              <a:defRPr sz="3300" b="1"/>
            </a:lvl2pPr>
            <a:lvl3pPr marL="1499525" indent="0">
              <a:buNone/>
              <a:defRPr sz="3000" b="1"/>
            </a:lvl3pPr>
            <a:lvl4pPr marL="2249287" indent="0">
              <a:buNone/>
              <a:defRPr sz="2600" b="1"/>
            </a:lvl4pPr>
            <a:lvl5pPr marL="2999049" indent="0">
              <a:buNone/>
              <a:defRPr sz="2600" b="1"/>
            </a:lvl5pPr>
            <a:lvl6pPr marL="3748811" indent="0">
              <a:buNone/>
              <a:defRPr sz="2600" b="1"/>
            </a:lvl6pPr>
            <a:lvl7pPr marL="4498574" indent="0">
              <a:buNone/>
              <a:defRPr sz="2600" b="1"/>
            </a:lvl7pPr>
            <a:lvl8pPr marL="5248336" indent="0">
              <a:buNone/>
              <a:defRPr sz="2600" b="1"/>
            </a:lvl8pPr>
            <a:lvl9pPr marL="5998098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8" y="2899833"/>
            <a:ext cx="7194500" cy="5268384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30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1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5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18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4" y="364068"/>
            <a:ext cx="9099092" cy="7804151"/>
          </a:xfrm>
        </p:spPr>
        <p:txBody>
          <a:bodyPr/>
          <a:lstStyle>
            <a:lvl1pPr>
              <a:defRPr sz="5200"/>
            </a:lvl1pPr>
            <a:lvl2pPr>
              <a:defRPr sz="4600"/>
            </a:lvl2pPr>
            <a:lvl3pPr>
              <a:defRPr sz="39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300"/>
            </a:lvl1pPr>
            <a:lvl2pPr marL="749762" indent="0">
              <a:buNone/>
              <a:defRPr sz="2000"/>
            </a:lvl2pPr>
            <a:lvl3pPr marL="1499525" indent="0">
              <a:buNone/>
              <a:defRPr sz="1600"/>
            </a:lvl3pPr>
            <a:lvl4pPr marL="2249287" indent="0">
              <a:buNone/>
              <a:defRPr sz="1500"/>
            </a:lvl4pPr>
            <a:lvl5pPr marL="2999049" indent="0">
              <a:buNone/>
              <a:defRPr sz="1500"/>
            </a:lvl5pPr>
            <a:lvl6pPr marL="3748811" indent="0">
              <a:buNone/>
              <a:defRPr sz="1500"/>
            </a:lvl6pPr>
            <a:lvl7pPr marL="4498574" indent="0">
              <a:buNone/>
              <a:defRPr sz="1500"/>
            </a:lvl7pPr>
            <a:lvl8pPr marL="5248336" indent="0">
              <a:buNone/>
              <a:defRPr sz="1500"/>
            </a:lvl8pPr>
            <a:lvl9pPr marL="599809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5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200"/>
            </a:lvl1pPr>
            <a:lvl2pPr marL="749762" indent="0">
              <a:buNone/>
              <a:defRPr sz="4600"/>
            </a:lvl2pPr>
            <a:lvl3pPr marL="1499525" indent="0">
              <a:buNone/>
              <a:defRPr sz="3900"/>
            </a:lvl3pPr>
            <a:lvl4pPr marL="2249287" indent="0">
              <a:buNone/>
              <a:defRPr sz="3300"/>
            </a:lvl4pPr>
            <a:lvl5pPr marL="2999049" indent="0">
              <a:buNone/>
              <a:defRPr sz="3300"/>
            </a:lvl5pPr>
            <a:lvl6pPr marL="3748811" indent="0">
              <a:buNone/>
              <a:defRPr sz="3300"/>
            </a:lvl6pPr>
            <a:lvl7pPr marL="4498574" indent="0">
              <a:buNone/>
              <a:defRPr sz="3300"/>
            </a:lvl7pPr>
            <a:lvl8pPr marL="5248336" indent="0">
              <a:buNone/>
              <a:defRPr sz="3300"/>
            </a:lvl8pPr>
            <a:lvl9pPr marL="5998098" indent="0">
              <a:buNone/>
              <a:defRPr sz="3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300"/>
            </a:lvl1pPr>
            <a:lvl2pPr marL="749762" indent="0">
              <a:buNone/>
              <a:defRPr sz="2000"/>
            </a:lvl2pPr>
            <a:lvl3pPr marL="1499525" indent="0">
              <a:buNone/>
              <a:defRPr sz="1600"/>
            </a:lvl3pPr>
            <a:lvl4pPr marL="2249287" indent="0">
              <a:buNone/>
              <a:defRPr sz="1500"/>
            </a:lvl4pPr>
            <a:lvl5pPr marL="2999049" indent="0">
              <a:buNone/>
              <a:defRPr sz="1500"/>
            </a:lvl5pPr>
            <a:lvl6pPr marL="3748811" indent="0">
              <a:buNone/>
              <a:defRPr sz="1500"/>
            </a:lvl6pPr>
            <a:lvl7pPr marL="4498574" indent="0">
              <a:buNone/>
              <a:defRPr sz="1500"/>
            </a:lvl7pPr>
            <a:lvl8pPr marL="5248336" indent="0">
              <a:buNone/>
              <a:defRPr sz="1500"/>
            </a:lvl8pPr>
            <a:lvl9pPr marL="599809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6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9952" tIns="74976" rIns="149952" bIns="7497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49952" tIns="74976" rIns="149952" bIns="7497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5"/>
            <a:ext cx="3797882" cy="486833"/>
          </a:xfrm>
          <a:prstGeom prst="rect">
            <a:avLst/>
          </a:prstGeom>
        </p:spPr>
        <p:txBody>
          <a:bodyPr vert="horz" lIns="149952" tIns="74976" rIns="149952" bIns="74976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3D045-F87F-4081-A8E0-D02E3BC8C0E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5"/>
            <a:ext cx="5154269" cy="486833"/>
          </a:xfrm>
          <a:prstGeom prst="rect">
            <a:avLst/>
          </a:prstGeom>
        </p:spPr>
        <p:txBody>
          <a:bodyPr vert="horz" lIns="149952" tIns="74976" rIns="149952" bIns="74976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5"/>
            <a:ext cx="3797882" cy="486833"/>
          </a:xfrm>
          <a:prstGeom prst="rect">
            <a:avLst/>
          </a:prstGeom>
        </p:spPr>
        <p:txBody>
          <a:bodyPr vert="horz" lIns="149952" tIns="74976" rIns="149952" bIns="74976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7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99525" rtl="0" eaLnBrk="1" latinLnBrk="0" hangingPunct="1"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2322" indent="-562322" algn="l" defTabSz="1499525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218364" indent="-468601" algn="l" defTabSz="1499525" rtl="0" eaLnBrk="1" latinLnBrk="0" hangingPunct="1">
        <a:spcBef>
          <a:spcPct val="20000"/>
        </a:spcBef>
        <a:buFont typeface="Arial" pitchFamily="34" charset="0"/>
        <a:buChar char="–"/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1874406" indent="-374881" algn="l" defTabSz="1499525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624168" indent="-374881" algn="l" defTabSz="1499525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73930" indent="-374881" algn="l" defTabSz="1499525" rtl="0" eaLnBrk="1" latinLnBrk="0" hangingPunct="1">
        <a:spcBef>
          <a:spcPct val="20000"/>
        </a:spcBef>
        <a:buFont typeface="Arial" pitchFamily="34" charset="0"/>
        <a:buChar char="»"/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23693" indent="-374881" algn="l" defTabSz="149952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4873455" indent="-374881" algn="l" defTabSz="149952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623217" indent="-374881" algn="l" defTabSz="149952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372979" indent="-374881" algn="l" defTabSz="149952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9762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99525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49287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999049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48811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98574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248336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998098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4.pptx" TargetMode="External"/><Relationship Id="rId13" Type="http://schemas.openxmlformats.org/officeDocument/2006/relationships/image" Target="../media/image10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12" Type="http://schemas.openxmlformats.org/officeDocument/2006/relationships/hyperlink" Target="Cau%20hoi/Cau%201.pptx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Cau%20hoi/Cau%203.pptx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hyperlink" Target="Cau%20hoi/Cau%202.pptx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68590" y="5105401"/>
            <a:ext cx="9391545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18: BƯỚC MÙA XUÂN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43226" y="6121063"/>
            <a:ext cx="4182876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1+2: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76467E-F39E-AE43-BB23-CC7C2A1FBA53}"/>
              </a:ext>
            </a:extLst>
          </p:cNvPr>
          <p:cNvSpPr txBox="1"/>
          <p:nvPr/>
        </p:nvSpPr>
        <p:spPr>
          <a:xfrm>
            <a:off x="3718719" y="533400"/>
            <a:ext cx="81369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68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3346" y="104002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Thứ……ngày……tháng……năm 2023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1587202" y="1396426"/>
            <a:ext cx="2323072" cy="584775"/>
            <a:chOff x="11469275" y="1515217"/>
            <a:chExt cx="2440437" cy="584775"/>
          </a:xfrm>
        </p:grpSpPr>
        <p:sp>
          <p:nvSpPr>
            <p:cNvPr id="15" name="Rectangle 14"/>
            <p:cNvSpPr/>
            <p:nvPr/>
          </p:nvSpPr>
          <p:spPr>
            <a:xfrm>
              <a:off x="11469275" y="1515217"/>
              <a:ext cx="2440437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5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NỘI DUNG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11660831" y="2047740"/>
              <a:ext cx="201168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9371420" y="2743200"/>
            <a:ext cx="6754632" cy="4495800"/>
            <a:chOff x="9844881" y="2743200"/>
            <a:chExt cx="7095888" cy="3886200"/>
          </a:xfrm>
        </p:grpSpPr>
        <p:pic>
          <p:nvPicPr>
            <p:cNvPr id="23" name="Picture 4" descr="Chia sẻ với hơn 61 về hình khung ảnh hay nhất - Du học Akina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2" t="9003" r="7375" b="8860"/>
            <a:stretch/>
          </p:blipFill>
          <p:spPr bwMode="auto">
            <a:xfrm>
              <a:off x="9844881" y="2743200"/>
              <a:ext cx="7095888" cy="388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0799146" y="3367341"/>
              <a:ext cx="5715000" cy="2474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 dirty="0">
                  <a:solidFill>
                    <a:srgbClr val="EE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 về sự tươi vui, náo nức của cảnh vật thiên nhiên khi xuân về.</a:t>
              </a:r>
              <a:r>
                <a:rPr lang="en-US" b="1" dirty="0">
                  <a:solidFill>
                    <a:srgbClr val="EE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b="1" dirty="0" err="1">
                  <a:solidFill>
                    <a:srgbClr val="EE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b="1" dirty="0">
                  <a:solidFill>
                    <a:srgbClr val="EE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b="1" dirty="0" err="1">
                  <a:solidFill>
                    <a:srgbClr val="EE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vi-VN" b="1" dirty="0">
                  <a:solidFill>
                    <a:srgbClr val="EE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được tình yêu của thiên nhiên, tình yêu quê hương, làng cảnh quê hương Việt Nam mà tác giả.</a:t>
              </a:r>
              <a:endParaRPr lang="en-US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16518" y="1036670"/>
            <a:ext cx="9254903" cy="8107331"/>
            <a:chOff x="312821" y="1097807"/>
            <a:chExt cx="8891337" cy="7681138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" t="2115" r="1047" b="1709"/>
            <a:stretch/>
          </p:blipFill>
          <p:spPr>
            <a:xfrm>
              <a:off x="312821" y="1097807"/>
              <a:ext cx="8891337" cy="7681138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3321841" y="1572916"/>
              <a:ext cx="3173758" cy="49571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MÙA XUÂN</a:t>
              </a:r>
              <a:endPara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687254" y="2307810"/>
            <a:ext cx="413631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 giăng trên đ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xòa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veo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41696" y="2207360"/>
            <a:ext cx="460373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47116" y="574587"/>
            <a:ext cx="5608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18: ĐỌC: BƯỚC MÙA XUÂN</a:t>
            </a:r>
          </a:p>
        </p:txBody>
      </p:sp>
    </p:spTree>
    <p:extLst>
      <p:ext uri="{BB962C8B-B14F-4D97-AF65-F5344CB8AC3E}">
        <p14:creationId xmlns:p14="http://schemas.microsoft.com/office/powerpoint/2010/main" val="1588477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3346" y="104002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091131" y="990601"/>
            <a:ext cx="4120615" cy="584775"/>
            <a:chOff x="10525099" y="1515217"/>
            <a:chExt cx="4328796" cy="584775"/>
          </a:xfrm>
        </p:grpSpPr>
        <p:sp>
          <p:nvSpPr>
            <p:cNvPr id="6" name="Rectangle 5"/>
            <p:cNvSpPr/>
            <p:nvPr/>
          </p:nvSpPr>
          <p:spPr>
            <a:xfrm>
              <a:off x="10525099" y="1515217"/>
              <a:ext cx="432879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HỌC THUỘC LÒNG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10770715" y="2099992"/>
              <a:ext cx="384048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1226309" y="3805298"/>
            <a:ext cx="57897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xòa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veo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43955" y="1598914"/>
            <a:ext cx="57897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43955" y="3805298"/>
            <a:ext cx="57897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50222" y="1548780"/>
            <a:ext cx="57897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 giăng trên đ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50222" y="6333590"/>
            <a:ext cx="5789715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14" y="2579830"/>
            <a:ext cx="6310578" cy="1306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500996" y="4865638"/>
            <a:ext cx="6310578" cy="1306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29312" y="7382380"/>
            <a:ext cx="6310578" cy="1210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347116" y="574587"/>
            <a:ext cx="5608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18: ĐỌC: BƯỚC MÙA XUÂN</a:t>
            </a:r>
          </a:p>
        </p:txBody>
      </p:sp>
      <p:sp>
        <p:nvSpPr>
          <p:cNvPr id="4" name="Rectangle 3"/>
          <p:cNvSpPr/>
          <p:nvPr/>
        </p:nvSpPr>
        <p:spPr>
          <a:xfrm>
            <a:off x="9443956" y="6333590"/>
            <a:ext cx="44246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19920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8" grpId="0" animBg="1"/>
      <p:bldP spid="17" grpId="0" animBg="1"/>
      <p:bldP spid="18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3346" y="104002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Thứ……ngày……tháng……năm 2023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699665" y="1198602"/>
            <a:ext cx="5538376" cy="553998"/>
            <a:chOff x="9780407" y="1515217"/>
            <a:chExt cx="5818185" cy="553998"/>
          </a:xfrm>
        </p:grpSpPr>
        <p:sp>
          <p:nvSpPr>
            <p:cNvPr id="15" name="Rectangle 14"/>
            <p:cNvSpPr/>
            <p:nvPr/>
          </p:nvSpPr>
          <p:spPr>
            <a:xfrm>
              <a:off x="9780407" y="1515217"/>
              <a:ext cx="5818185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cap="none" spc="5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 TẬP THEO VĂN BẢN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0082593" y="2035027"/>
              <a:ext cx="521208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116517" y="1752600"/>
            <a:ext cx="8311942" cy="7315200"/>
            <a:chOff x="122404" y="1608262"/>
            <a:chExt cx="9341477" cy="745953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" t="2875" r="1047" b="1709"/>
            <a:stretch/>
          </p:blipFill>
          <p:spPr>
            <a:xfrm>
              <a:off x="122404" y="1608262"/>
              <a:ext cx="9341477" cy="745953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505612" y="2138328"/>
              <a:ext cx="7769546" cy="10357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b="1" dirty="0">
                  <a:solidFill>
                    <a:srgbClr val="EE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1. </a:t>
              </a:r>
              <a:r>
                <a:rPr lang="vi-VN" b="1" dirty="0">
                  <a:solidFill>
                    <a:srgbClr val="EE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những từ ngữ gửi cảnh vật quen thuộc ở làng quê trong hai đoạn thơ</a:t>
              </a:r>
              <a:endParaRPr lang="en-US" b="1" dirty="0">
                <a:solidFill>
                  <a:srgbClr val="EE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9155451" y="2867547"/>
            <a:ext cx="62966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Các từ ngữ gợi cảnh vật quen thuộc: sông xanh biếc, nước soi hàng tre</a:t>
            </a:r>
            <a:endParaRPr lang="vi-VN" b="1" i="0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7116" y="574587"/>
            <a:ext cx="5608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18: ĐỌC: BƯỚC MÙA XUÂN</a:t>
            </a:r>
          </a:p>
        </p:txBody>
      </p:sp>
      <p:sp>
        <p:nvSpPr>
          <p:cNvPr id="5" name="Rectangle 4"/>
          <p:cNvSpPr/>
          <p:nvPr/>
        </p:nvSpPr>
        <p:spPr>
          <a:xfrm>
            <a:off x="693472" y="3174602"/>
            <a:ext cx="739914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rgbClr val="0000FF"/>
                </a:solidFill>
                <a:latin typeface="+mj-lt"/>
              </a:rPr>
              <a:t>a,</a:t>
            </a:r>
          </a:p>
          <a:p>
            <a:r>
              <a:rPr lang="vi-VN" b="1" dirty="0">
                <a:solidFill>
                  <a:srgbClr val="0000FF"/>
                </a:solidFill>
                <a:latin typeface="+mj-lt"/>
              </a:rPr>
              <a:t> Quê hương tôi có con sông xanh biếc</a:t>
            </a:r>
          </a:p>
          <a:p>
            <a:r>
              <a:rPr lang="vi-VN" b="1" dirty="0">
                <a:solidFill>
                  <a:srgbClr val="0000FF"/>
                </a:solidFill>
                <a:latin typeface="+mj-lt"/>
              </a:rPr>
              <a:t> Nước gương trong soi tóc những hàng tra</a:t>
            </a:r>
          </a:p>
          <a:p>
            <a:r>
              <a:rPr lang="vi-VN" b="1" dirty="0">
                <a:solidFill>
                  <a:srgbClr val="0000FF"/>
                </a:solidFill>
                <a:latin typeface="+mj-lt"/>
              </a:rPr>
              <a:t>Tâm hồn tôi là một buổi trưa hè</a:t>
            </a:r>
          </a:p>
          <a:p>
            <a:r>
              <a:rPr lang="vi-VN" b="1" dirty="0">
                <a:solidFill>
                  <a:srgbClr val="0000FF"/>
                </a:solidFill>
                <a:latin typeface="+mj-lt"/>
              </a:rPr>
              <a:t>Tỏa nắng xuống lòng sông lấp loáng</a:t>
            </a:r>
            <a:endParaRPr lang="en-US" b="1" dirty="0">
              <a:solidFill>
                <a:srgbClr val="0000FF"/>
              </a:solidFill>
              <a:latin typeface="+mj-lt"/>
            </a:endParaRPr>
          </a:p>
          <a:p>
            <a:r>
              <a:rPr lang="en-US" b="1" dirty="0">
                <a:solidFill>
                  <a:srgbClr val="0000FF"/>
                </a:solidFill>
                <a:latin typeface="+mj-lt"/>
              </a:rPr>
              <a:t>			</a:t>
            </a:r>
            <a:r>
              <a:rPr lang="vi-VN" b="1" dirty="0">
                <a:solidFill>
                  <a:srgbClr val="0000FF"/>
                </a:solidFill>
                <a:latin typeface="+mj-lt"/>
              </a:rPr>
              <a:t>(Tế Hanh)</a:t>
            </a:r>
          </a:p>
          <a:p>
            <a:r>
              <a:rPr lang="vi-VN" b="1" dirty="0">
                <a:solidFill>
                  <a:srgbClr val="0000FF"/>
                </a:solidFill>
                <a:latin typeface="+mj-lt"/>
              </a:rPr>
              <a:t>b,</a:t>
            </a:r>
          </a:p>
          <a:p>
            <a:pPr algn="ctr"/>
            <a:r>
              <a:rPr lang="vi-VN" b="1" dirty="0">
                <a:solidFill>
                  <a:srgbClr val="0000FF"/>
                </a:solidFill>
                <a:latin typeface="+mj-lt"/>
              </a:rPr>
              <a:t>Mẹ hay kể chuyện sân đình</a:t>
            </a:r>
          </a:p>
          <a:p>
            <a:pPr algn="ctr"/>
            <a:r>
              <a:rPr lang="vi-VN" b="1" dirty="0">
                <a:solidFill>
                  <a:srgbClr val="0000FF"/>
                </a:solidFill>
                <a:latin typeface="+mj-lt"/>
              </a:rPr>
              <a:t>Khi ai nhắc chuyện làng mình ngày xưa</a:t>
            </a:r>
          </a:p>
          <a:p>
            <a:pPr algn="ctr"/>
            <a:r>
              <a:rPr lang="vi-VN" b="1" dirty="0">
                <a:solidFill>
                  <a:srgbClr val="0000FF"/>
                </a:solidFill>
                <a:latin typeface="+mj-lt"/>
              </a:rPr>
              <a:t>Mái đình cong mỗi nắng mưa</a:t>
            </a:r>
          </a:p>
          <a:p>
            <a:pPr algn="ctr"/>
            <a:r>
              <a:rPr lang="vi-VN" b="1" dirty="0">
                <a:solidFill>
                  <a:srgbClr val="0000FF"/>
                </a:solidFill>
                <a:latin typeface="+mj-lt"/>
              </a:rPr>
              <a:t>Giếng làng trong vắt qua bao mùa bão dông.</a:t>
            </a:r>
            <a:endParaRPr lang="en-US" b="1" dirty="0">
              <a:solidFill>
                <a:srgbClr val="0000FF"/>
              </a:solidFill>
              <a:latin typeface="+mj-lt"/>
            </a:endParaRPr>
          </a:p>
          <a:p>
            <a:pPr algn="ctr"/>
            <a:r>
              <a:rPr lang="vi-VN" b="1" dirty="0">
                <a:solidFill>
                  <a:srgbClr val="0000FF"/>
                </a:solidFill>
                <a:latin typeface="+mj-lt"/>
              </a:rPr>
              <a:t>(Nguyễn Văn Song)</a:t>
            </a:r>
            <a:endParaRPr lang="vi-VN" b="1" i="0" dirty="0">
              <a:solidFill>
                <a:srgbClr val="0000FF"/>
              </a:solidFill>
              <a:effectLst/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55451" y="4175620"/>
            <a:ext cx="69138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4636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3346" y="104002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Thứ……ngày……tháng……năm 2023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699665" y="1198602"/>
            <a:ext cx="5538376" cy="553998"/>
            <a:chOff x="9780407" y="1515217"/>
            <a:chExt cx="5818185" cy="553998"/>
          </a:xfrm>
        </p:grpSpPr>
        <p:sp>
          <p:nvSpPr>
            <p:cNvPr id="15" name="Rectangle 14"/>
            <p:cNvSpPr/>
            <p:nvPr/>
          </p:nvSpPr>
          <p:spPr>
            <a:xfrm>
              <a:off x="9780407" y="1515217"/>
              <a:ext cx="5818185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cap="none" spc="5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 TẬP THEO VĂN BẢN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0082593" y="2035027"/>
              <a:ext cx="521208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0" y="1844040"/>
            <a:ext cx="16276638" cy="5318760"/>
            <a:chOff x="122404" y="1752600"/>
            <a:chExt cx="8731877" cy="731520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" t="2875" r="1047" b="1709"/>
            <a:stretch/>
          </p:blipFill>
          <p:spPr>
            <a:xfrm>
              <a:off x="122404" y="1752600"/>
              <a:ext cx="8731877" cy="73152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986188" y="2394737"/>
              <a:ext cx="7543800" cy="7619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algn="just"/>
              <a:r>
                <a:rPr lang="en-US" b="1" dirty="0">
                  <a:solidFill>
                    <a:srgbClr val="EE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2. </a:t>
              </a:r>
              <a:r>
                <a:rPr lang="vi-VN" b="1" dirty="0">
                  <a:solidFill>
                    <a:srgbClr val="EE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từ ngữ có nghĩa giống với từ quê hương. Đặt câu với từ ngữ tìm được.</a:t>
              </a:r>
              <a:endParaRPr lang="en-US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262953" y="3140839"/>
            <a:ext cx="110253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từ đồng nghĩa với từ quê hương là: quê cha, quê quán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47116" y="574587"/>
            <a:ext cx="5608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18: ĐỌC: BƯỚC MÙA XUÂN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62953" y="3995589"/>
            <a:ext cx="12621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 cha đất tổ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ấy có quê quán ở Nam Định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49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80" y="278641"/>
            <a:ext cx="14111595" cy="873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WordArt 3"/>
          <p:cNvSpPr>
            <a:spLocks noChangeArrowheads="1" noChangeShapeType="1" noTextEdit="1"/>
          </p:cNvSpPr>
          <p:nvPr/>
        </p:nvSpPr>
        <p:spPr bwMode="auto">
          <a:xfrm>
            <a:off x="2770701" y="3902462"/>
            <a:ext cx="11108359" cy="1187054"/>
          </a:xfrm>
          <a:prstGeom prst="rect">
            <a:avLst/>
          </a:prstGeom>
        </p:spPr>
        <p:txBody>
          <a:bodyPr wrap="none" lIns="69156" tIns="34578" rIns="69156" bIns="3457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3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43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43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98847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83406" y="496028"/>
            <a:ext cx="6988713" cy="968354"/>
            <a:chOff x="5036455" y="162528"/>
            <a:chExt cx="6870792" cy="968354"/>
          </a:xfrm>
        </p:grpSpPr>
        <p:grpSp>
          <p:nvGrpSpPr>
            <p:cNvPr id="3" name="Group 48"/>
            <p:cNvGrpSpPr>
              <a:grpSpLocks/>
            </p:cNvGrpSpPr>
            <p:nvPr/>
          </p:nvGrpSpPr>
          <p:grpSpPr bwMode="auto">
            <a:xfrm>
              <a:off x="7445924" y="728718"/>
              <a:ext cx="2138761" cy="402164"/>
              <a:chOff x="2756" y="336"/>
              <a:chExt cx="1010" cy="190"/>
            </a:xfrm>
          </p:grpSpPr>
          <p:sp>
            <p:nvSpPr>
              <p:cNvPr id="5" name="Line 79"/>
              <p:cNvSpPr>
                <a:spLocks noChangeShapeType="1"/>
              </p:cNvSpPr>
              <p:nvPr/>
            </p:nvSpPr>
            <p:spPr bwMode="auto">
              <a:xfrm>
                <a:off x="2756" y="526"/>
                <a:ext cx="101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62" y="336"/>
                <a:ext cx="1004" cy="1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5700" b="1" kern="1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KHỞI ĐỘNG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5036455" y="162528"/>
              <a:ext cx="68707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Thứ……ngày……tháng……năm ……..</a:t>
              </a:r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649405" y="1545913"/>
            <a:ext cx="890851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EM YÊU CHUYỆN CỔ NƯỚC MÌNH</a:t>
            </a:r>
          </a:p>
        </p:txBody>
      </p:sp>
      <p:pic>
        <p:nvPicPr>
          <p:cNvPr id="8" name="Picture 6" descr="Top 18 Câu chuyện cổ tích Việt Nam hay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69" y="2787702"/>
            <a:ext cx="3106850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ấm Cám - Truyện Cổ Tích Việt Nam Đặc Sắc - Mua Sách Online giá r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b="16526"/>
          <a:stretch/>
        </p:blipFill>
        <p:spPr bwMode="auto">
          <a:xfrm>
            <a:off x="12329318" y="2778852"/>
            <a:ext cx="3106851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ruyện Cổ Tích Việt Nam - Chú Cuội Cung Trăng | Kể Chuyện Bé Nghe - YouTub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5"/>
          <a:stretch/>
        </p:blipFill>
        <p:spPr bwMode="auto">
          <a:xfrm>
            <a:off x="975519" y="5911903"/>
            <a:ext cx="2988573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Sự Tích Con Muỗi - Phim Cổ Tích Việt Nam Hay [HD 1080p] - YouTu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99" y="5911904"/>
            <a:ext cx="3106850" cy="201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Truyện Cổ Tích Việt Nam - Sự Tích Chim Quốc - Truyện Hay Cho Bé - YouTube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1" b="12280"/>
          <a:stretch/>
        </p:blipFill>
        <p:spPr bwMode="auto">
          <a:xfrm>
            <a:off x="4650469" y="5911902"/>
            <a:ext cx="3106850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ổ tích Việt Nam cho bé mẫu giáo - Sự tích dưa hấu – Nhà xuất bản Kim Đồ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6502"/>
          <a:stretch/>
        </p:blipFill>
        <p:spPr bwMode="auto">
          <a:xfrm>
            <a:off x="12329319" y="5883830"/>
            <a:ext cx="3106851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Kể tóm tắt truyện Sọ Dừa | Văn mẫu lớp 6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800" y="2787702"/>
            <a:ext cx="3106850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Kho Tàng Truyện Cổ Tích Việt Nam - Cây Khế | Tiki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3" t="20000" r="15455" b="13263"/>
          <a:stretch/>
        </p:blipFill>
        <p:spPr bwMode="auto">
          <a:xfrm>
            <a:off x="965361" y="2787702"/>
            <a:ext cx="3145480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07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3346" y="104002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Thứ……ngày……tháng……năm 2023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47116" y="574587"/>
            <a:ext cx="5608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18: ĐỌC: BƯỚC MÙA XUÂN</a:t>
            </a:r>
          </a:p>
        </p:txBody>
      </p:sp>
      <p:sp>
        <p:nvSpPr>
          <p:cNvPr id="5" name="Rectangle 4"/>
          <p:cNvSpPr/>
          <p:nvPr/>
        </p:nvSpPr>
        <p:spPr>
          <a:xfrm>
            <a:off x="9371420" y="2017041"/>
            <a:ext cx="660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itchFamily="18" charset="0"/>
              </a:rPr>
              <a:t>Cách</a:t>
            </a:r>
            <a:r>
              <a:rPr lang="en-US" b="1" u="sng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u="sng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9675955" y="3735587"/>
            <a:ext cx="61407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u="sng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b="1" u="sng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u="sng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b="1" u="sng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b="1" u="sng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06887" y="4419600"/>
            <a:ext cx="6265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706887" y="5161002"/>
            <a:ext cx="6265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theo.</a:t>
            </a:r>
            <a:endParaRPr lang="en-US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734097" y="5923002"/>
            <a:ext cx="6265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hắng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734097" y="6685002"/>
            <a:ext cx="6265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… reo </a:t>
            </a:r>
            <a:r>
              <a:rPr lang="en-US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734097" y="7447002"/>
            <a:ext cx="6265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1474946" y="1292283"/>
            <a:ext cx="2480166" cy="553998"/>
            <a:chOff x="11673681" y="1371600"/>
            <a:chExt cx="2605468" cy="553998"/>
          </a:xfrm>
        </p:grpSpPr>
        <p:sp>
          <p:nvSpPr>
            <p:cNvPr id="25" name="TextBox 24"/>
            <p:cNvSpPr txBox="1"/>
            <p:nvPr/>
          </p:nvSpPr>
          <p:spPr>
            <a:xfrm>
              <a:off x="11673681" y="1371600"/>
              <a:ext cx="260546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1784315" y="1878874"/>
              <a:ext cx="219456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0" y="1213770"/>
            <a:ext cx="9254903" cy="7878731"/>
            <a:chOff x="312821" y="1097807"/>
            <a:chExt cx="8891337" cy="768113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" t="2115" r="1047" b="1709"/>
            <a:stretch/>
          </p:blipFill>
          <p:spPr>
            <a:xfrm>
              <a:off x="312821" y="1097807"/>
              <a:ext cx="8891337" cy="7681138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3321841" y="1572916"/>
              <a:ext cx="3173758" cy="5100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MÙA XUÂN</a:t>
              </a:r>
              <a:endPara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Hình chữ nhật: Góc Tròn 5">
            <a:extLst>
              <a:ext uri="{FF2B5EF4-FFF2-40B4-BE49-F238E27FC236}">
                <a16:creationId xmlns:a16="http://schemas.microsoft.com/office/drawing/2014/main" id="{68329D4C-D1CB-19A1-ED55-698D7524FE4E}"/>
              </a:ext>
            </a:extLst>
          </p:cNvPr>
          <p:cNvSpPr/>
          <p:nvPr/>
        </p:nvSpPr>
        <p:spPr>
          <a:xfrm>
            <a:off x="621120" y="2280033"/>
            <a:ext cx="3249261" cy="1932801"/>
          </a:xfrm>
          <a:prstGeom prst="roundRect">
            <a:avLst/>
          </a:prstGeom>
          <a:solidFill>
            <a:schemeClr val="accent6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ình chữ nhật: Góc Tròn 5">
            <a:extLst>
              <a:ext uri="{FF2B5EF4-FFF2-40B4-BE49-F238E27FC236}">
                <a16:creationId xmlns:a16="http://schemas.microsoft.com/office/drawing/2014/main" id="{68329D4C-D1CB-19A1-ED55-698D7524FE4E}"/>
              </a:ext>
            </a:extLst>
          </p:cNvPr>
          <p:cNvSpPr/>
          <p:nvPr/>
        </p:nvSpPr>
        <p:spPr>
          <a:xfrm>
            <a:off x="533187" y="4387844"/>
            <a:ext cx="3337193" cy="1992358"/>
          </a:xfrm>
          <a:prstGeom prst="roundRect">
            <a:avLst/>
          </a:prstGeom>
          <a:solidFill>
            <a:srgbClr val="0000F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ình chữ nhật: Góc Tròn 5">
            <a:extLst>
              <a:ext uri="{FF2B5EF4-FFF2-40B4-BE49-F238E27FC236}">
                <a16:creationId xmlns:a16="http://schemas.microsoft.com/office/drawing/2014/main" id="{68329D4C-D1CB-19A1-ED55-698D7524FE4E}"/>
              </a:ext>
            </a:extLst>
          </p:cNvPr>
          <p:cNvSpPr/>
          <p:nvPr/>
        </p:nvSpPr>
        <p:spPr>
          <a:xfrm>
            <a:off x="499807" y="6538059"/>
            <a:ext cx="3370574" cy="1767741"/>
          </a:xfrm>
          <a:prstGeom prst="round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ình chữ nhật: Góc Tròn 5">
            <a:extLst>
              <a:ext uri="{FF2B5EF4-FFF2-40B4-BE49-F238E27FC236}">
                <a16:creationId xmlns:a16="http://schemas.microsoft.com/office/drawing/2014/main" id="{68329D4C-D1CB-19A1-ED55-698D7524FE4E}"/>
              </a:ext>
            </a:extLst>
          </p:cNvPr>
          <p:cNvSpPr/>
          <p:nvPr/>
        </p:nvSpPr>
        <p:spPr>
          <a:xfrm>
            <a:off x="4187498" y="2279312"/>
            <a:ext cx="3929049" cy="1957147"/>
          </a:xfrm>
          <a:prstGeom prst="roundRect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ình chữ nhật: Góc Tròn 5">
            <a:extLst>
              <a:ext uri="{FF2B5EF4-FFF2-40B4-BE49-F238E27FC236}">
                <a16:creationId xmlns:a16="http://schemas.microsoft.com/office/drawing/2014/main" id="{68329D4C-D1CB-19A1-ED55-698D7524FE4E}"/>
              </a:ext>
            </a:extLst>
          </p:cNvPr>
          <p:cNvSpPr/>
          <p:nvPr/>
        </p:nvSpPr>
        <p:spPr>
          <a:xfrm>
            <a:off x="4123295" y="4422508"/>
            <a:ext cx="3993253" cy="1930174"/>
          </a:xfrm>
          <a:prstGeom prst="roundRect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687254" y="2307811"/>
            <a:ext cx="4136311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FF"/>
                </a:solidFill>
                <a:latin typeface="+mj-lt"/>
              </a:rPr>
              <a:t>Mưa giăng trên đ</a:t>
            </a:r>
            <a:r>
              <a:rPr lang="en-US" sz="2800" dirty="0" err="1">
                <a:solidFill>
                  <a:srgbClr val="0000FF"/>
                </a:solidFill>
                <a:latin typeface="+mj-lt"/>
              </a:rPr>
              <a:t>ồng</a:t>
            </a:r>
            <a:endParaRPr lang="en-US" sz="2800" dirty="0">
              <a:solidFill>
                <a:srgbClr val="0000FF"/>
              </a:solidFill>
              <a:latin typeface="+mj-lt"/>
            </a:endParaRPr>
          </a:p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xòa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veo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41696" y="2307810"/>
            <a:ext cx="460373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6" name="Hình chữ nhật: Góc Tròn 5">
            <a:extLst>
              <a:ext uri="{FF2B5EF4-FFF2-40B4-BE49-F238E27FC236}">
                <a16:creationId xmlns:a16="http://schemas.microsoft.com/office/drawing/2014/main" id="{68329D4C-D1CB-19A1-ED55-698D7524FE4E}"/>
              </a:ext>
            </a:extLst>
          </p:cNvPr>
          <p:cNvSpPr/>
          <p:nvPr/>
        </p:nvSpPr>
        <p:spPr>
          <a:xfrm>
            <a:off x="4123295" y="6440627"/>
            <a:ext cx="3929049" cy="1957147"/>
          </a:xfrm>
          <a:prstGeom prst="roundRect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Rectangle 28"/>
          <p:cNvSpPr/>
          <p:nvPr/>
        </p:nvSpPr>
        <p:spPr>
          <a:xfrm>
            <a:off x="9733934" y="8028800"/>
            <a:ext cx="6265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2298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  <p:bldP spid="16" grpId="0"/>
      <p:bldP spid="17" grpId="0"/>
      <p:bldP spid="18" grpId="0"/>
      <p:bldP spid="10" grpId="0" animBg="1"/>
      <p:bldP spid="12" grpId="0" animBg="1"/>
      <p:bldP spid="13" grpId="0" animBg="1"/>
      <p:bldP spid="14" grpId="0" animBg="1"/>
      <p:bldP spid="15" grpId="0" animBg="1"/>
      <p:bldP spid="26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116518" y="1036670"/>
            <a:ext cx="9254903" cy="8107331"/>
            <a:chOff x="312821" y="1097807"/>
            <a:chExt cx="8891337" cy="768113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" t="2115" r="1047" b="1709"/>
            <a:stretch/>
          </p:blipFill>
          <p:spPr>
            <a:xfrm>
              <a:off x="312821" y="1097807"/>
              <a:ext cx="8891337" cy="7681138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3321841" y="1572916"/>
              <a:ext cx="3173758" cy="49571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MÙA XUÂN</a:t>
              </a:r>
              <a:endPara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53346" y="104002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Thứ……ngày……tháng……năm 2023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0061198" y="1306873"/>
            <a:ext cx="4230133" cy="553998"/>
            <a:chOff x="10467567" y="1515217"/>
            <a:chExt cx="4443847" cy="553998"/>
          </a:xfrm>
        </p:grpSpPr>
        <p:sp>
          <p:nvSpPr>
            <p:cNvPr id="6" name="Rectangle 5"/>
            <p:cNvSpPr/>
            <p:nvPr/>
          </p:nvSpPr>
          <p:spPr>
            <a:xfrm>
              <a:off x="10467567" y="1515217"/>
              <a:ext cx="4443847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cap="none" spc="5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 ĐỌC TỪ KHÓ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0683081" y="2022645"/>
              <a:ext cx="4038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/>
          <p:cNvCxnSpPr/>
          <p:nvPr/>
        </p:nvCxnSpPr>
        <p:spPr>
          <a:xfrm>
            <a:off x="2190417" y="5334000"/>
            <a:ext cx="13056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811698" y="6147941"/>
            <a:ext cx="1268832" cy="27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10737930" y="3873405"/>
            <a:ext cx="3491661" cy="553998"/>
            <a:chOff x="10855457" y="1515217"/>
            <a:chExt cx="3668066" cy="553998"/>
          </a:xfrm>
        </p:grpSpPr>
        <p:sp>
          <p:nvSpPr>
            <p:cNvPr id="33" name="Rectangle 32"/>
            <p:cNvSpPr/>
            <p:nvPr/>
          </p:nvSpPr>
          <p:spPr>
            <a:xfrm>
              <a:off x="10855457" y="1515217"/>
              <a:ext cx="3668066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cap="none" spc="5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 ĐỌC CÂU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11084125" y="2016114"/>
              <a:ext cx="32004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9692496" y="4994859"/>
            <a:ext cx="44971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 xòe tay hứng</a:t>
            </a:r>
            <a:r>
              <a:rPr lang="en-US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 nắng trong veo</a:t>
            </a:r>
            <a:r>
              <a:rPr lang="en-US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thơm hương lá</a:t>
            </a:r>
            <a:r>
              <a:rPr lang="en-US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mầm vươn theo…</a:t>
            </a:r>
            <a:r>
              <a:rPr lang="en-US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632397" y="2072283"/>
            <a:ext cx="22777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733880" y="2835347"/>
            <a:ext cx="21762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2738982" y="2036141"/>
            <a:ext cx="18133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veo</a:t>
            </a:r>
            <a:r>
              <a:rPr lang="en-US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174922" y="4864946"/>
            <a:ext cx="1015495" cy="118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87254" y="2307811"/>
            <a:ext cx="4136311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FF"/>
                </a:solidFill>
                <a:latin typeface="+mj-lt"/>
              </a:rPr>
              <a:t>Mưa giăng trên đ</a:t>
            </a:r>
            <a:r>
              <a:rPr lang="en-US" sz="2800" dirty="0" err="1">
                <a:solidFill>
                  <a:srgbClr val="0000FF"/>
                </a:solidFill>
                <a:latin typeface="+mj-lt"/>
              </a:rPr>
              <a:t>ồng</a:t>
            </a:r>
            <a:endParaRPr lang="en-US" sz="2800" dirty="0">
              <a:solidFill>
                <a:srgbClr val="0000FF"/>
              </a:solidFill>
              <a:latin typeface="+mj-lt"/>
            </a:endParaRPr>
          </a:p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veo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41696" y="2207360"/>
            <a:ext cx="460373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47116" y="574587"/>
            <a:ext cx="5608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18: ĐỌC: BƯỚC MÙA XUÂN</a:t>
            </a:r>
          </a:p>
        </p:txBody>
      </p:sp>
    </p:spTree>
    <p:extLst>
      <p:ext uri="{BB962C8B-B14F-4D97-AF65-F5344CB8AC3E}">
        <p14:creationId xmlns:p14="http://schemas.microsoft.com/office/powerpoint/2010/main" val="3329648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4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3346" y="104002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Thứ……ngày……tháng……năm 2023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371420" y="2139967"/>
            <a:ext cx="65425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diễn cảm ngắt, nghỉ theo nhịp thơ, từng khổ thơ theo cảm xúc của tác giả: </a:t>
            </a:r>
            <a:r>
              <a:rPr lang="vi-VN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thể hiện được sự tươi vui, náo nức của cảnh vật thiên nhiên khi xuân về.</a:t>
            </a:r>
            <a:endParaRPr lang="en-US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0477130" y="1371600"/>
            <a:ext cx="4666662" cy="553998"/>
            <a:chOff x="10238276" y="1515217"/>
            <a:chExt cx="4902431" cy="553998"/>
          </a:xfrm>
        </p:grpSpPr>
        <p:sp>
          <p:nvSpPr>
            <p:cNvPr id="31" name="Rectangle 30"/>
            <p:cNvSpPr/>
            <p:nvPr/>
          </p:nvSpPr>
          <p:spPr>
            <a:xfrm>
              <a:off x="10238276" y="1515217"/>
              <a:ext cx="4902431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cap="none" spc="5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 ĐỌC DIỄN CẢM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10441631" y="2021614"/>
              <a:ext cx="448962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53" name="Rectangle 52"/>
          <p:cNvSpPr/>
          <p:nvPr/>
        </p:nvSpPr>
        <p:spPr>
          <a:xfrm>
            <a:off x="9541057" y="4748160"/>
            <a:ext cx="6329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i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584579" y="5726616"/>
            <a:ext cx="6329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Ai đọc diễn cảm hay nhất!</a:t>
            </a:r>
            <a:endParaRPr lang="en-US" b="1" i="1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16518" y="1036670"/>
            <a:ext cx="9254903" cy="8107331"/>
            <a:chOff x="312821" y="1097807"/>
            <a:chExt cx="8891337" cy="7681138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" t="2115" r="1047" b="1709"/>
            <a:stretch/>
          </p:blipFill>
          <p:spPr>
            <a:xfrm>
              <a:off x="312821" y="1097807"/>
              <a:ext cx="8891337" cy="7681138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3321841" y="1572916"/>
              <a:ext cx="3173758" cy="49571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MÙA XUÂN</a:t>
              </a:r>
              <a:endPara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687254" y="2307811"/>
            <a:ext cx="4136311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FF"/>
                </a:solidFill>
                <a:latin typeface="+mj-lt"/>
              </a:rPr>
              <a:t>Mưa giăng trên đ</a:t>
            </a:r>
            <a:r>
              <a:rPr lang="en-US" sz="2800" dirty="0" err="1">
                <a:solidFill>
                  <a:srgbClr val="0000FF"/>
                </a:solidFill>
                <a:latin typeface="+mj-lt"/>
              </a:rPr>
              <a:t>ồng</a:t>
            </a:r>
            <a:endParaRPr lang="en-US" sz="2800" dirty="0">
              <a:solidFill>
                <a:srgbClr val="0000FF"/>
              </a:solidFill>
              <a:latin typeface="+mj-lt"/>
            </a:endParaRPr>
          </a:p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xòa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veo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41696" y="2207360"/>
            <a:ext cx="460373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47116" y="574587"/>
            <a:ext cx="5608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18: ĐỌC: BƯỚC MÙA XUÂN</a:t>
            </a:r>
          </a:p>
        </p:txBody>
      </p:sp>
    </p:spTree>
    <p:extLst>
      <p:ext uri="{BB962C8B-B14F-4D97-AF65-F5344CB8AC3E}">
        <p14:creationId xmlns:p14="http://schemas.microsoft.com/office/powerpoint/2010/main" val="4270466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3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3346" y="104002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Thứ……ngày……tháng……năm 2023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1100476" y="1371601"/>
            <a:ext cx="3070072" cy="584775"/>
            <a:chOff x="10696404" y="1515217"/>
            <a:chExt cx="3986175" cy="584775"/>
          </a:xfrm>
        </p:grpSpPr>
        <p:sp>
          <p:nvSpPr>
            <p:cNvPr id="17" name="Rectangle 16"/>
            <p:cNvSpPr/>
            <p:nvPr/>
          </p:nvSpPr>
          <p:spPr>
            <a:xfrm>
              <a:off x="10696404" y="1515217"/>
              <a:ext cx="398617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5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11055914" y="2008551"/>
              <a:ext cx="339047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9443955" y="2209800"/>
            <a:ext cx="64556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vi-VN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bài thơ những từ ngữ nào gợi lên vẻ đẹp của nắng xuân, mưa xuân, gió xuân?</a:t>
            </a:r>
            <a:endParaRPr lang="en-US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443955" y="3852208"/>
            <a:ext cx="667325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gợi lên vẻ đẹp của nắng xuân, mưa xuân, gió xuân (Mưa - uốn mềm ngọn lúa, gió xuân - nhẹ thổi làm hoa xoan rải tím mặt đường, nắng xuân - ấm áp gọi mầm vươn theo/ nụ xòe tay hứng nắng/ cỏ cũng xanh với nắng,…)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16518" y="1036670"/>
            <a:ext cx="9254903" cy="8107331"/>
            <a:chOff x="312821" y="1097807"/>
            <a:chExt cx="8891337" cy="768113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" t="2115" r="1047" b="1709"/>
            <a:stretch/>
          </p:blipFill>
          <p:spPr>
            <a:xfrm>
              <a:off x="312821" y="1097807"/>
              <a:ext cx="8891337" cy="7681138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3321841" y="1572916"/>
              <a:ext cx="3173758" cy="49571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MÙA XUÂN</a:t>
              </a:r>
              <a:endPara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687254" y="2307811"/>
            <a:ext cx="4136311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FF"/>
                </a:solidFill>
                <a:latin typeface="+mj-lt"/>
              </a:rPr>
              <a:t>Mưa giăng trên đ</a:t>
            </a:r>
            <a:r>
              <a:rPr lang="en-US" sz="2800" dirty="0" err="1">
                <a:solidFill>
                  <a:srgbClr val="0000FF"/>
                </a:solidFill>
                <a:latin typeface="+mj-lt"/>
              </a:rPr>
              <a:t>ồng</a:t>
            </a:r>
            <a:endParaRPr lang="en-US" sz="2800" dirty="0">
              <a:solidFill>
                <a:srgbClr val="0000FF"/>
              </a:solidFill>
              <a:latin typeface="+mj-lt"/>
            </a:endParaRPr>
          </a:p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xòa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veo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41696" y="2207360"/>
            <a:ext cx="460373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47116" y="574587"/>
            <a:ext cx="5608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18: ĐỌC: BƯỚC MÙA XUÂN</a:t>
            </a:r>
          </a:p>
        </p:txBody>
      </p:sp>
    </p:spTree>
    <p:extLst>
      <p:ext uri="{BB962C8B-B14F-4D97-AF65-F5344CB8AC3E}">
        <p14:creationId xmlns:p14="http://schemas.microsoft.com/office/powerpoint/2010/main" val="3602415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3346" y="104002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Thứ……ngày……tháng……năm 2023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399973" y="1995846"/>
            <a:ext cx="68623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1100476" y="1371601"/>
            <a:ext cx="3070072" cy="584775"/>
            <a:chOff x="10696404" y="1515217"/>
            <a:chExt cx="3986175" cy="584775"/>
          </a:xfrm>
        </p:grpSpPr>
        <p:sp>
          <p:nvSpPr>
            <p:cNvPr id="21" name="Rectangle 20"/>
            <p:cNvSpPr/>
            <p:nvPr/>
          </p:nvSpPr>
          <p:spPr>
            <a:xfrm>
              <a:off x="10696404" y="1515217"/>
              <a:ext cx="398617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5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11055914" y="2008551"/>
              <a:ext cx="339047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9538496" y="3473173"/>
            <a:ext cx="64841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sắc: hoa xoan tím, giọt nắng trong veo, xanh với nắng, vàng cánh ong</a:t>
            </a:r>
          </a:p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vị: gió thơm hương lá, thơm lừng bên sông</a:t>
            </a:r>
          </a:p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thanh: dế mèn hắng giọng, chim ríu rít, mùa xuân xôn xao, thầm thì</a:t>
            </a:r>
          </a:p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chuyển động: chim chuyển trong vòm lá, mùa xuân chốn nào cũng gặp.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16518" y="1036670"/>
            <a:ext cx="9254903" cy="8107331"/>
            <a:chOff x="312821" y="1097807"/>
            <a:chExt cx="8891337" cy="768113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" t="2115" r="1047" b="1709"/>
            <a:stretch/>
          </p:blipFill>
          <p:spPr>
            <a:xfrm>
              <a:off x="312821" y="1097807"/>
              <a:ext cx="8891337" cy="7681138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3321841" y="1572916"/>
              <a:ext cx="3173758" cy="49571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MÙA XUÂN</a:t>
              </a:r>
              <a:endPara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687254" y="2307811"/>
            <a:ext cx="4136311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FF"/>
                </a:solidFill>
                <a:latin typeface="+mj-lt"/>
              </a:rPr>
              <a:t>Mưa giăng trên đ</a:t>
            </a:r>
            <a:r>
              <a:rPr lang="en-US" sz="2800" dirty="0" err="1">
                <a:solidFill>
                  <a:srgbClr val="0000FF"/>
                </a:solidFill>
                <a:latin typeface="+mj-lt"/>
              </a:rPr>
              <a:t>ồng</a:t>
            </a:r>
            <a:endParaRPr lang="en-US" sz="2800" dirty="0">
              <a:solidFill>
                <a:srgbClr val="0000FF"/>
              </a:solidFill>
              <a:latin typeface="+mj-lt"/>
            </a:endParaRPr>
          </a:p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xòa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veo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41696" y="2207360"/>
            <a:ext cx="460373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47116" y="574587"/>
            <a:ext cx="5608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18: ĐỌC: BƯỚC MÙA XUÂN</a:t>
            </a:r>
          </a:p>
        </p:txBody>
      </p:sp>
    </p:spTree>
    <p:extLst>
      <p:ext uri="{BB962C8B-B14F-4D97-AF65-F5344CB8AC3E}">
        <p14:creationId xmlns:p14="http://schemas.microsoft.com/office/powerpoint/2010/main" val="2429097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3346" y="104002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Thứ……ngày……tháng……năm 2023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443955" y="2209801"/>
            <a:ext cx="64556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vi-VN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thích cảnh vật được miêu tả trong khổ thơ nào nhất? Vì sao?</a:t>
            </a:r>
            <a:endParaRPr lang="en-US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443956" y="3248909"/>
            <a:ext cx="65394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thích cảnh vật được miêu tả trong khổ thơ cuối cùng. Vì nó thể hiện được sự nhộn nhịp của mùa xuân đến.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1100476" y="1371601"/>
            <a:ext cx="3070072" cy="584775"/>
            <a:chOff x="10696404" y="1515217"/>
            <a:chExt cx="3986175" cy="584775"/>
          </a:xfrm>
        </p:grpSpPr>
        <p:sp>
          <p:nvSpPr>
            <p:cNvPr id="22" name="Rectangle 21"/>
            <p:cNvSpPr/>
            <p:nvPr/>
          </p:nvSpPr>
          <p:spPr>
            <a:xfrm>
              <a:off x="10696404" y="1515217"/>
              <a:ext cx="398617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5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11055914" y="2008551"/>
              <a:ext cx="339047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16518" y="1036670"/>
            <a:ext cx="9254903" cy="8107331"/>
            <a:chOff x="312821" y="1097807"/>
            <a:chExt cx="8891337" cy="768113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" t="2115" r="1047" b="1709"/>
            <a:stretch/>
          </p:blipFill>
          <p:spPr>
            <a:xfrm>
              <a:off x="312821" y="1097807"/>
              <a:ext cx="8891337" cy="7681138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3321841" y="1572916"/>
              <a:ext cx="3173758" cy="49571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MÙA XUÂN</a:t>
              </a:r>
              <a:endPara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687254" y="2307811"/>
            <a:ext cx="4136311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FF"/>
                </a:solidFill>
                <a:latin typeface="+mj-lt"/>
              </a:rPr>
              <a:t>Mưa giăng trên đ</a:t>
            </a:r>
            <a:r>
              <a:rPr lang="en-US" sz="2800" dirty="0" err="1">
                <a:solidFill>
                  <a:srgbClr val="0000FF"/>
                </a:solidFill>
                <a:latin typeface="+mj-lt"/>
              </a:rPr>
              <a:t>ồng</a:t>
            </a:r>
            <a:endParaRPr lang="en-US" sz="2800" dirty="0">
              <a:solidFill>
                <a:srgbClr val="0000FF"/>
              </a:solidFill>
              <a:latin typeface="+mj-lt"/>
            </a:endParaRPr>
          </a:p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xòa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veo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41696" y="2207360"/>
            <a:ext cx="460373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47116" y="574587"/>
            <a:ext cx="5608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18: ĐỌC: BƯỚC MÙA XUÂN</a:t>
            </a:r>
          </a:p>
        </p:txBody>
      </p:sp>
    </p:spTree>
    <p:extLst>
      <p:ext uri="{BB962C8B-B14F-4D97-AF65-F5344CB8AC3E}">
        <p14:creationId xmlns:p14="http://schemas.microsoft.com/office/powerpoint/2010/main" val="38518768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3346" y="104002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443955" y="2209801"/>
            <a:ext cx="64556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vi-VN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tác giả muốn nói điều gì qua nhan đề bài thơ?</a:t>
            </a:r>
            <a:endParaRPr lang="en-US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360199" y="3505200"/>
            <a:ext cx="65394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tác giả muốn về những điểm mới, bước đi của mùa xuân và cảnh vật mà mùa xuân khi tới.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1100476" y="1371601"/>
            <a:ext cx="3070072" cy="584775"/>
            <a:chOff x="10696404" y="1515217"/>
            <a:chExt cx="3986175" cy="584775"/>
          </a:xfrm>
        </p:grpSpPr>
        <p:sp>
          <p:nvSpPr>
            <p:cNvPr id="22" name="Rectangle 21"/>
            <p:cNvSpPr/>
            <p:nvPr/>
          </p:nvSpPr>
          <p:spPr>
            <a:xfrm>
              <a:off x="10696404" y="1515217"/>
              <a:ext cx="398617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5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11055914" y="2008551"/>
              <a:ext cx="339047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16518" y="1036670"/>
            <a:ext cx="9254903" cy="8107331"/>
            <a:chOff x="312821" y="1097807"/>
            <a:chExt cx="8891337" cy="768113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" t="2115" r="1047" b="1709"/>
            <a:stretch/>
          </p:blipFill>
          <p:spPr>
            <a:xfrm>
              <a:off x="312821" y="1097807"/>
              <a:ext cx="8891337" cy="7681138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3321841" y="1572916"/>
              <a:ext cx="3173758" cy="49571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MÙA XUÂN</a:t>
              </a:r>
              <a:endPara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687254" y="2307811"/>
            <a:ext cx="4136311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FF"/>
                </a:solidFill>
                <a:latin typeface="+mj-lt"/>
              </a:rPr>
              <a:t>Mưa giăng trên đ</a:t>
            </a:r>
            <a:r>
              <a:rPr lang="en-US" sz="2800" dirty="0" err="1">
                <a:solidFill>
                  <a:srgbClr val="0000FF"/>
                </a:solidFill>
                <a:latin typeface="+mj-lt"/>
              </a:rPr>
              <a:t>ồng</a:t>
            </a:r>
            <a:endParaRPr lang="en-US" sz="2800" dirty="0">
              <a:solidFill>
                <a:srgbClr val="0000FF"/>
              </a:solidFill>
              <a:latin typeface="+mj-lt"/>
            </a:endParaRPr>
          </a:p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xòa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veo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41696" y="2207360"/>
            <a:ext cx="460373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47116" y="574587"/>
            <a:ext cx="5608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18: ĐỌC: BƯỚC MÙA XUÂN</a:t>
            </a:r>
          </a:p>
        </p:txBody>
      </p:sp>
    </p:spTree>
    <p:extLst>
      <p:ext uri="{BB962C8B-B14F-4D97-AF65-F5344CB8AC3E}">
        <p14:creationId xmlns:p14="http://schemas.microsoft.com/office/powerpoint/2010/main" val="1978242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1961</Words>
  <Application>Microsoft Office PowerPoint</Application>
  <PresentationFormat>Custom</PresentationFormat>
  <Paragraphs>348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Pham Dung</cp:lastModifiedBy>
  <cp:revision>208</cp:revision>
  <dcterms:created xsi:type="dcterms:W3CDTF">2023-07-19T07:13:18Z</dcterms:created>
  <dcterms:modified xsi:type="dcterms:W3CDTF">2025-04-03T01:05:41Z</dcterms:modified>
</cp:coreProperties>
</file>