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70" r:id="rId8"/>
    <p:sldId id="263" r:id="rId9"/>
    <p:sldId id="264" r:id="rId10"/>
    <p:sldId id="266" r:id="rId11"/>
    <p:sldId id="265" r:id="rId12"/>
    <p:sldId id="269" r:id="rId13"/>
    <p:sldId id="268" r:id="rId14"/>
  </p:sldIdLst>
  <p:sldSz cx="16276638" cy="9144000"/>
  <p:notesSz cx="6858000" cy="9144000"/>
  <p:defaultText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386">
          <p15:clr>
            <a:srgbClr val="A4A3A4"/>
          </p15:clr>
        </p15:guide>
        <p15:guide id="3"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2" d="100"/>
          <a:sy n="62" d="100"/>
        </p:scale>
        <p:origin x="667" y="62"/>
      </p:cViewPr>
      <p:guideLst>
        <p:guide orient="horz" pos="2880"/>
        <p:guide pos="5386"/>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3"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49762" indent="0" algn="ctr">
              <a:buNone/>
              <a:defRPr>
                <a:solidFill>
                  <a:schemeClr val="tx1">
                    <a:tint val="75000"/>
                  </a:schemeClr>
                </a:solidFill>
              </a:defRPr>
            </a:lvl2pPr>
            <a:lvl3pPr marL="1499525" indent="0" algn="ctr">
              <a:buNone/>
              <a:defRPr>
                <a:solidFill>
                  <a:schemeClr val="tx1">
                    <a:tint val="75000"/>
                  </a:schemeClr>
                </a:solidFill>
              </a:defRPr>
            </a:lvl3pPr>
            <a:lvl4pPr marL="2249287" indent="0" algn="ctr">
              <a:buNone/>
              <a:defRPr>
                <a:solidFill>
                  <a:schemeClr val="tx1">
                    <a:tint val="75000"/>
                  </a:schemeClr>
                </a:solidFill>
              </a:defRPr>
            </a:lvl4pPr>
            <a:lvl5pPr marL="2999049" indent="0" algn="ctr">
              <a:buNone/>
              <a:defRPr>
                <a:solidFill>
                  <a:schemeClr val="tx1">
                    <a:tint val="75000"/>
                  </a:schemeClr>
                </a:solidFill>
              </a:defRPr>
            </a:lvl5pPr>
            <a:lvl6pPr marL="3748811" indent="0" algn="ctr">
              <a:buNone/>
              <a:defRPr>
                <a:solidFill>
                  <a:schemeClr val="tx1">
                    <a:tint val="75000"/>
                  </a:schemeClr>
                </a:solidFill>
              </a:defRPr>
            </a:lvl6pPr>
            <a:lvl7pPr marL="4498574" indent="0" algn="ctr">
              <a:buNone/>
              <a:defRPr>
                <a:solidFill>
                  <a:schemeClr val="tx1">
                    <a:tint val="75000"/>
                  </a:schemeClr>
                </a:solidFill>
              </a:defRPr>
            </a:lvl7pPr>
            <a:lvl8pPr marL="5248336" indent="0" algn="ctr">
              <a:buNone/>
              <a:defRPr>
                <a:solidFill>
                  <a:schemeClr val="tx1">
                    <a:tint val="75000"/>
                  </a:schemeClr>
                </a:solidFill>
              </a:defRPr>
            </a:lvl8pPr>
            <a:lvl9pPr marL="5998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42421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8546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066714" y="488951"/>
            <a:ext cx="6846925"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3111" y="488951"/>
            <a:ext cx="20272327"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3390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7063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3" cy="1816100"/>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285742" y="3875619"/>
            <a:ext cx="13835143" cy="2000249"/>
          </a:xfrm>
        </p:spPr>
        <p:txBody>
          <a:bodyPr anchor="b"/>
          <a:lstStyle>
            <a:lvl1pPr marL="0" indent="0">
              <a:buNone/>
              <a:defRPr sz="3300">
                <a:solidFill>
                  <a:schemeClr val="tx1">
                    <a:tint val="75000"/>
                  </a:schemeClr>
                </a:solidFill>
              </a:defRPr>
            </a:lvl1pPr>
            <a:lvl2pPr marL="749762" indent="0">
              <a:buNone/>
              <a:defRPr sz="3000">
                <a:solidFill>
                  <a:schemeClr val="tx1">
                    <a:tint val="75000"/>
                  </a:schemeClr>
                </a:solidFill>
              </a:defRPr>
            </a:lvl2pPr>
            <a:lvl3pPr marL="1499525" indent="0">
              <a:buNone/>
              <a:defRPr sz="2600">
                <a:solidFill>
                  <a:schemeClr val="tx1">
                    <a:tint val="75000"/>
                  </a:schemeClr>
                </a:solidFill>
              </a:defRPr>
            </a:lvl3pPr>
            <a:lvl4pPr marL="2249287" indent="0">
              <a:buNone/>
              <a:defRPr sz="2300">
                <a:solidFill>
                  <a:schemeClr val="tx1">
                    <a:tint val="75000"/>
                  </a:schemeClr>
                </a:solidFill>
              </a:defRPr>
            </a:lvl4pPr>
            <a:lvl5pPr marL="2999049" indent="0">
              <a:buNone/>
              <a:defRPr sz="2300">
                <a:solidFill>
                  <a:schemeClr val="tx1">
                    <a:tint val="75000"/>
                  </a:schemeClr>
                </a:solidFill>
              </a:defRPr>
            </a:lvl5pPr>
            <a:lvl6pPr marL="3748811" indent="0">
              <a:buNone/>
              <a:defRPr sz="2300">
                <a:solidFill>
                  <a:schemeClr val="tx1">
                    <a:tint val="75000"/>
                  </a:schemeClr>
                </a:solidFill>
              </a:defRPr>
            </a:lvl6pPr>
            <a:lvl7pPr marL="4498574" indent="0">
              <a:buNone/>
              <a:defRPr sz="2300">
                <a:solidFill>
                  <a:schemeClr val="tx1">
                    <a:tint val="75000"/>
                  </a:schemeClr>
                </a:solidFill>
              </a:defRPr>
            </a:lvl7pPr>
            <a:lvl8pPr marL="5248336" indent="0">
              <a:buNone/>
              <a:defRPr sz="2300">
                <a:solidFill>
                  <a:schemeClr val="tx1">
                    <a:tint val="75000"/>
                  </a:schemeClr>
                </a:solidFill>
              </a:defRPr>
            </a:lvl8pPr>
            <a:lvl9pPr marL="5998098"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10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3111" y="2844801"/>
            <a:ext cx="13558214"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52601" y="2844801"/>
            <a:ext cx="13561038"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37241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3D045-F87F-4081-A8E0-D02E3BC8C0EB}"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786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B3D045-F87F-4081-A8E0-D02E3BC8C0EB}"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6118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3D045-F87F-4081-A8E0-D02E3BC8C0EB}"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4884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6363714" y="364068"/>
            <a:ext cx="9099092" cy="7804151"/>
          </a:xfrm>
        </p:spPr>
        <p:txBody>
          <a:bodyPr/>
          <a:lstStyle>
            <a:lvl1pPr>
              <a:defRPr sz="5200"/>
            </a:lvl1pPr>
            <a:lvl2pPr>
              <a:defRPr sz="4600"/>
            </a:lvl2pPr>
            <a:lvl3pPr>
              <a:defRPr sz="39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420665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200"/>
            </a:lvl1pPr>
            <a:lvl2pPr marL="749762" indent="0">
              <a:buNone/>
              <a:defRPr sz="4600"/>
            </a:lvl2pPr>
            <a:lvl3pPr marL="1499525" indent="0">
              <a:buNone/>
              <a:defRPr sz="3900"/>
            </a:lvl3pPr>
            <a:lvl4pPr marL="2249287" indent="0">
              <a:buNone/>
              <a:defRPr sz="3300"/>
            </a:lvl4pPr>
            <a:lvl5pPr marL="2999049" indent="0">
              <a:buNone/>
              <a:defRPr sz="3300"/>
            </a:lvl5pPr>
            <a:lvl6pPr marL="3748811" indent="0">
              <a:buNone/>
              <a:defRPr sz="3300"/>
            </a:lvl6pPr>
            <a:lvl7pPr marL="4498574" indent="0">
              <a:buNone/>
              <a:defRPr sz="3300"/>
            </a:lvl7pPr>
            <a:lvl8pPr marL="5248336" indent="0">
              <a:buNone/>
              <a:defRPr sz="3300"/>
            </a:lvl8pPr>
            <a:lvl9pPr marL="5998098" indent="0">
              <a:buNone/>
              <a:defRPr sz="33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36416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9952" tIns="74976" rIns="149952" bIns="74976"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149952" tIns="74976" rIns="149952" bIns="749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5"/>
            <a:ext cx="3797882" cy="486833"/>
          </a:xfrm>
          <a:prstGeom prst="rect">
            <a:avLst/>
          </a:prstGeom>
        </p:spPr>
        <p:txBody>
          <a:bodyPr vert="horz" lIns="149952" tIns="74976" rIns="149952" bIns="74976" rtlCol="0" anchor="ctr"/>
          <a:lstStyle>
            <a:lvl1pPr algn="l">
              <a:defRPr sz="2000">
                <a:solidFill>
                  <a:schemeClr val="tx1">
                    <a:tint val="75000"/>
                  </a:schemeClr>
                </a:solidFill>
              </a:defRPr>
            </a:lvl1pPr>
          </a:lstStyle>
          <a:p>
            <a:fld id="{69B3D045-F87F-4081-A8E0-D02E3BC8C0EB}" type="datetimeFigureOut">
              <a:rPr lang="en-US" smtClean="0"/>
              <a:t>4/3/2025</a:t>
            </a:fld>
            <a:endParaRPr lang="en-US"/>
          </a:p>
        </p:txBody>
      </p:sp>
      <p:sp>
        <p:nvSpPr>
          <p:cNvPr id="5" name="Footer Placeholder 4"/>
          <p:cNvSpPr>
            <a:spLocks noGrp="1"/>
          </p:cNvSpPr>
          <p:nvPr>
            <p:ph type="ftr" sz="quarter" idx="3"/>
          </p:nvPr>
        </p:nvSpPr>
        <p:spPr>
          <a:xfrm>
            <a:off x="5561185" y="8475135"/>
            <a:ext cx="5154269" cy="486833"/>
          </a:xfrm>
          <a:prstGeom prst="rect">
            <a:avLst/>
          </a:prstGeom>
        </p:spPr>
        <p:txBody>
          <a:bodyPr vert="horz" lIns="149952" tIns="74976" rIns="149952" bIns="74976"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5"/>
            <a:ext cx="3797882" cy="486833"/>
          </a:xfrm>
          <a:prstGeom prst="rect">
            <a:avLst/>
          </a:prstGeom>
        </p:spPr>
        <p:txBody>
          <a:bodyPr vert="horz" lIns="149952" tIns="74976" rIns="149952" bIns="74976" rtlCol="0" anchor="ctr"/>
          <a:lstStyle>
            <a:lvl1pPr algn="r">
              <a:defRPr sz="2000">
                <a:solidFill>
                  <a:schemeClr val="tx1">
                    <a:tint val="75000"/>
                  </a:schemeClr>
                </a:solidFill>
              </a:defRPr>
            </a:lvl1pPr>
          </a:lstStyle>
          <a:p>
            <a:fld id="{23BD8811-19B2-427B-9684-8822910335A4}" type="slidenum">
              <a:rPr lang="en-US" smtClean="0"/>
              <a:t>‹#›</a:t>
            </a:fld>
            <a:endParaRPr lang="en-US"/>
          </a:p>
        </p:txBody>
      </p:sp>
    </p:spTree>
    <p:extLst>
      <p:ext uri="{BB962C8B-B14F-4D97-AF65-F5344CB8AC3E}">
        <p14:creationId xmlns:p14="http://schemas.microsoft.com/office/powerpoint/2010/main" val="241447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99525" rtl="0" eaLnBrk="1" latinLnBrk="0" hangingPunct="1">
        <a:spcBef>
          <a:spcPct val="0"/>
        </a:spcBef>
        <a:buNone/>
        <a:defRPr sz="7200" kern="1200">
          <a:solidFill>
            <a:schemeClr val="tx1"/>
          </a:solidFill>
          <a:latin typeface="+mj-lt"/>
          <a:ea typeface="+mj-ea"/>
          <a:cs typeface="+mj-cs"/>
        </a:defRPr>
      </a:lvl1pPr>
    </p:titleStyle>
    <p:bodyStyle>
      <a:lvl1pPr marL="562322" indent="-562322" algn="l" defTabSz="1499525"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218364" indent="-468601" algn="l" defTabSz="1499525"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4406" indent="-374881" algn="l" defTabSz="1499525"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624168"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73930"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23693"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73455"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23217"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72979"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4069591" y="4876801"/>
            <a:ext cx="8534003" cy="830997"/>
          </a:xfrm>
          <a:prstGeom prst="rect">
            <a:avLst/>
          </a:prstGeom>
        </p:spPr>
        <p:txBody>
          <a:bodyPr wrap="none">
            <a:spAutoFit/>
          </a:bodyPr>
          <a:ls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a:lstStyle>
          <a:p>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17: CÂY ĐA QUÊ HƯƠNG</a:t>
            </a:r>
            <a:endParaRPr lang="en-US" sz="4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6321257" y="5866390"/>
            <a:ext cx="3803157" cy="1015663"/>
          </a:xfrm>
          <a:prstGeom prst="rect">
            <a:avLst/>
          </a:prstGeom>
        </p:spPr>
        <p:txBody>
          <a:bodyPr wrap="none">
            <a:spAutoFit/>
          </a:bodyPr>
          <a:ls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a:lstStyle>
          <a:p>
            <a:r>
              <a:rPr lang="en-US" sz="60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Tiết 1: Đọc</a:t>
            </a:r>
            <a:endParaRPr lang="en-US" sz="60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65FDCD73-F631-2618-9F37-1C47C7B9A6CA}"/>
              </a:ext>
            </a:extLst>
          </p:cNvPr>
          <p:cNvSpPr txBox="1"/>
          <p:nvPr/>
        </p:nvSpPr>
        <p:spPr>
          <a:xfrm>
            <a:off x="3871119" y="685800"/>
            <a:ext cx="8136924" cy="1077218"/>
          </a:xfrm>
          <a:prstGeom prst="rect">
            <a:avLst/>
          </a:prstGeom>
          <a:noFill/>
        </p:spPr>
        <p:txBody>
          <a:bodyPr wrap="square">
            <a:spAutoFit/>
          </a:bodyPr>
          <a:lstStyle/>
          <a:p>
            <a:pPr algn="ctr"/>
            <a:r>
              <a:rPr lang="en-US" sz="3200" b="1">
                <a:latin typeface="Times New Roman" panose="02020603050405020304" pitchFamily="18" charset="0"/>
                <a:cs typeface="Times New Roman" panose="02020603050405020304" pitchFamily="18" charset="0"/>
              </a:rPr>
              <a:t>UBND QUẬN DƯƠNG KINH</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TRƯỜNG </a:t>
            </a:r>
            <a:r>
              <a:rPr lang="en-US" sz="3200" b="1" u="sng">
                <a:latin typeface="Times New Roman" panose="02020603050405020304" pitchFamily="18" charset="0"/>
                <a:cs typeface="Times New Roman" panose="02020603050405020304" pitchFamily="18" charset="0"/>
              </a:rPr>
              <a:t>TIỂU HỌC ANH </a:t>
            </a:r>
            <a:r>
              <a:rPr lang="en-US" sz="3200" b="1">
                <a:latin typeface="Times New Roman" panose="02020603050405020304" pitchFamily="18" charset="0"/>
                <a:cs typeface="Times New Roman" panose="02020603050405020304" pitchFamily="18" charset="0"/>
              </a:rPr>
              <a:t>DŨNG</a:t>
            </a:r>
            <a:endParaRPr lang="en-US" sz="3200"/>
          </a:p>
        </p:txBody>
      </p:sp>
    </p:spTree>
    <p:extLst>
      <p:ext uri="{BB962C8B-B14F-4D97-AF65-F5344CB8AC3E}">
        <p14:creationId xmlns:p14="http://schemas.microsoft.com/office/powerpoint/2010/main" val="78706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628960" y="1371601"/>
            <a:ext cx="3070072" cy="584775"/>
            <a:chOff x="11076903" y="1515217"/>
            <a:chExt cx="3225177" cy="584775"/>
          </a:xfrm>
        </p:grpSpPr>
        <p:sp>
          <p:nvSpPr>
            <p:cNvPr id="6" name="Rectangle 5"/>
            <p:cNvSpPr/>
            <p:nvPr/>
          </p:nvSpPr>
          <p:spPr>
            <a:xfrm>
              <a:off x="11076903" y="1515217"/>
              <a:ext cx="322517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TÌM HIỂU BÀI</a:t>
              </a:r>
            </a:p>
          </p:txBody>
        </p:sp>
        <p:cxnSp>
          <p:nvCxnSpPr>
            <p:cNvPr id="19" name="Straight Connector 18"/>
            <p:cNvCxnSpPr/>
            <p:nvPr/>
          </p:nvCxnSpPr>
          <p:spPr>
            <a:xfrm flipV="1">
              <a:off x="11325551" y="2099992"/>
              <a:ext cx="2743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8596242" y="2057401"/>
            <a:ext cx="7303362" cy="1015663"/>
          </a:xfrm>
          <a:prstGeom prst="rect">
            <a:avLst/>
          </a:prstGeom>
        </p:spPr>
        <p:txBody>
          <a:bodyPr wrap="square">
            <a:spAutoFit/>
          </a:bodyPr>
          <a:lstStyle/>
          <a:p>
            <a:r>
              <a:rPr lang="en-US" b="1" dirty="0" err="1">
                <a:solidFill>
                  <a:srgbClr val="FF3399"/>
                </a:solidFill>
                <a:latin typeface="Times New Roman" pitchFamily="18" charset="0"/>
                <a:cs typeface="Times New Roman" pitchFamily="18" charset="0"/>
              </a:rPr>
              <a:t>Câu</a:t>
            </a:r>
            <a:r>
              <a:rPr lang="en-US" b="1" dirty="0">
                <a:solidFill>
                  <a:srgbClr val="FF3399"/>
                </a:solidFill>
                <a:latin typeface="Times New Roman" pitchFamily="18" charset="0"/>
                <a:cs typeface="Times New Roman" pitchFamily="18" charset="0"/>
              </a:rPr>
              <a:t> 5: </a:t>
            </a:r>
            <a:r>
              <a:rPr lang="vi-VN" b="1" i="1" dirty="0">
                <a:solidFill>
                  <a:srgbClr val="FF3399"/>
                </a:solidFill>
                <a:latin typeface="Times New Roman" panose="02020603050405020304" pitchFamily="18" charset="0"/>
                <a:cs typeface="Times New Roman" panose="02020603050405020304" pitchFamily="18" charset="0"/>
              </a:rPr>
              <a:t>Những chi tiết, hình ảnh nào trong bài gây ấn tượng đối với em? Vì sao?</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5" name="Rectangle 4"/>
          <p:cNvSpPr/>
          <p:nvPr/>
        </p:nvSpPr>
        <p:spPr>
          <a:xfrm>
            <a:off x="8596241" y="3559844"/>
            <a:ext cx="7369757" cy="1477328"/>
          </a:xfrm>
          <a:prstGeom prst="rect">
            <a:avLst/>
          </a:prstGeom>
        </p:spPr>
        <p:txBody>
          <a:bodyPr wrap="square">
            <a:spAutoFit/>
          </a:bodyPr>
          <a:lstStyle/>
          <a:p>
            <a:pPr indent="574675" algn="just"/>
            <a:r>
              <a:rPr lang="vi-VN" b="1" dirty="0">
                <a:solidFill>
                  <a:schemeClr val="accent3">
                    <a:lumMod val="75000"/>
                  </a:schemeClr>
                </a:solidFill>
                <a:latin typeface="Times New Roman" panose="02020603050405020304" pitchFamily="18" charset="0"/>
                <a:cs typeface="Times New Roman" panose="02020603050405020304" pitchFamily="18" charset="0"/>
              </a:rPr>
              <a:t>Hình ảnh buổi chiều trong đoạn cuối gây ấn tượng với em vì nó thể hiện sự yên bình và êm ả của vùng quê Việt Nam.</a:t>
            </a:r>
            <a:endParaRPr lang="en-US" b="1" dirty="0">
              <a:solidFill>
                <a:schemeClr val="accent3">
                  <a:lumMod val="75000"/>
                </a:schemeClr>
              </a:solidFill>
              <a:latin typeface="Times New Roman" pitchFamily="18" charset="0"/>
              <a:cs typeface="Times New Roman" pitchFamily="18" charset="0"/>
            </a:endParaRPr>
          </a:p>
        </p:txBody>
      </p:sp>
      <p:sp>
        <p:nvSpPr>
          <p:cNvPr id="23" name="TextBox 22"/>
          <p:cNvSpPr txBox="1"/>
          <p:nvPr/>
        </p:nvSpPr>
        <p:spPr>
          <a:xfrm>
            <a:off x="4810509" y="574587"/>
            <a:ext cx="6183617"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17: ĐỌC: CÂY ĐA QUÊ HƯƠNG</a:t>
            </a:r>
          </a:p>
        </p:txBody>
      </p:sp>
      <p:grpSp>
        <p:nvGrpSpPr>
          <p:cNvPr id="24" name="Group 23"/>
          <p:cNvGrpSpPr/>
          <p:nvPr/>
        </p:nvGrpSpPr>
        <p:grpSpPr>
          <a:xfrm>
            <a:off x="116518" y="1097808"/>
            <a:ext cx="8463734" cy="7878731"/>
            <a:chOff x="312821" y="1097807"/>
            <a:chExt cx="8891337" cy="7681138"/>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6" name="Rectangle 25"/>
            <p:cNvSpPr/>
            <p:nvPr/>
          </p:nvSpPr>
          <p:spPr>
            <a:xfrm>
              <a:off x="2871492" y="1686273"/>
              <a:ext cx="4074447"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CÂY ĐA QUÊ HƯƠNG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7" name="Rectangle 26"/>
          <p:cNvSpPr/>
          <p:nvPr/>
        </p:nvSpPr>
        <p:spPr>
          <a:xfrm>
            <a:off x="675662" y="2276907"/>
            <a:ext cx="7361435" cy="6370975"/>
          </a:xfrm>
          <a:prstGeom prst="rect">
            <a:avLst/>
          </a:prstGeom>
        </p:spPr>
        <p:txBody>
          <a:bodyPr wrap="square">
            <a:spAutoFit/>
          </a:bodyPr>
          <a:lstStyle/>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đậm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xóm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Cây đa nghìn năm đã gắn liền với thời thơ ấu của chúng tôi. Đó là cả một tòa cổ kính hơn là một thân cây. Chín, mười đứa trẻ chúng tôi bắt tay nhau ôm không xuể. Cành cây lớn hơn cột đình. Ngọn chót vót giữa trời xanh. Rễ cây nổi lên mặt đất thành những hình thù quái lạ, như những con rắn hổ mang giận dữ. Trong vòm lá, gió chiều gẩy lên những điệu nhạc li kì tưởng chừng như ai đang cười nói.</a:t>
            </a:r>
          </a:p>
          <a:p>
            <a:pPr algn="just"/>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Chiều chiều, chúng tôi ra ngồi gốc đa hóng mát. Lúa vàng gợn sóng. Xa xa, giữa cánh đồng, đàn trâu ra về, lững thững từng bước nặng nề. Bóng sừng trâu dưới ánh chiều kéo dài, lan giữa ruộng đồng yên lặng.</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NGUYỄN KHẮC VIỆN</a:t>
            </a:r>
            <a:endParaRPr lang="vi-VN" sz="24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7635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1002463" y="1371601"/>
            <a:ext cx="2323072" cy="584775"/>
            <a:chOff x="11469275" y="1515217"/>
            <a:chExt cx="2440437" cy="584775"/>
          </a:xfrm>
        </p:grpSpPr>
        <p:sp>
          <p:nvSpPr>
            <p:cNvPr id="6" name="Rectangle 5"/>
            <p:cNvSpPr/>
            <p:nvPr/>
          </p:nvSpPr>
          <p:spPr>
            <a:xfrm>
              <a:off x="11469275" y="1515217"/>
              <a:ext cx="244043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NỘI DUNG</a:t>
              </a:r>
            </a:p>
          </p:txBody>
        </p:sp>
        <p:cxnSp>
          <p:nvCxnSpPr>
            <p:cNvPr id="19" name="Straight Connector 18"/>
            <p:cNvCxnSpPr/>
            <p:nvPr/>
          </p:nvCxnSpPr>
          <p:spPr>
            <a:xfrm flipV="1">
              <a:off x="11660831" y="2099992"/>
              <a:ext cx="201168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7" name="Group 6"/>
          <p:cNvGrpSpPr/>
          <p:nvPr/>
        </p:nvGrpSpPr>
        <p:grpSpPr>
          <a:xfrm>
            <a:off x="8428460" y="2455817"/>
            <a:ext cx="7605266" cy="4038600"/>
            <a:chOff x="8854282" y="3733800"/>
            <a:chExt cx="7989498" cy="4038600"/>
          </a:xfrm>
        </p:grpSpPr>
        <p:pic>
          <p:nvPicPr>
            <p:cNvPr id="3076" name="Picture 4" descr="Chia sẻ với hơn 61 về hình khung ảnh hay nhất - Du học Akina"/>
            <p:cNvPicPr>
              <a:picLocks noChangeAspect="1" noChangeArrowheads="1"/>
            </p:cNvPicPr>
            <p:nvPr/>
          </p:nvPicPr>
          <p:blipFill rotWithShape="1">
            <a:blip r:embed="rId2">
              <a:extLst>
                <a:ext uri="{28A0092B-C50C-407E-A947-70E740481C1C}">
                  <a14:useLocalDpi xmlns:a14="http://schemas.microsoft.com/office/drawing/2010/main" val="0"/>
                </a:ext>
              </a:extLst>
            </a:blip>
            <a:srcRect l="6912" t="9003" r="7375" b="8860"/>
            <a:stretch/>
          </p:blipFill>
          <p:spPr bwMode="auto">
            <a:xfrm>
              <a:off x="8854282" y="3733800"/>
              <a:ext cx="7989498"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95385" y="4592368"/>
              <a:ext cx="6266751" cy="2492990"/>
            </a:xfrm>
            <a:prstGeom prst="rect">
              <a:avLst/>
            </a:prstGeom>
          </p:spPr>
          <p:txBody>
            <a:bodyPr wrap="square">
              <a:spAutoFit/>
            </a:bodyPr>
            <a:lstStyle/>
            <a:p>
              <a:pPr algn="just"/>
              <a:r>
                <a:rPr lang="en-US" sz="3600" b="1" i="1" dirty="0">
                  <a:solidFill>
                    <a:srgbClr val="FF0000"/>
                  </a:solidFill>
                  <a:latin typeface="Times New Roman" pitchFamily="18" charset="0"/>
                  <a:cs typeface="Times New Roman" pitchFamily="18" charset="0"/>
                </a:rPr>
                <a:t> </a:t>
              </a:r>
              <a:r>
                <a:rPr lang="vi-VN" b="1" i="1" dirty="0">
                  <a:solidFill>
                    <a:srgbClr val="FF0000"/>
                  </a:solidFill>
                  <a:latin typeface="Times New Roman" panose="02020603050405020304" pitchFamily="18" charset="0"/>
                  <a:cs typeface="Times New Roman" panose="02020603050405020304" pitchFamily="18" charset="0"/>
                </a:rPr>
                <a:t>Mỗi người chúng ta đều có những kỉ niệm gắn liền với quê hương và cây đa là một biểu tượng, tượng trưng khi chúng ta nhắc về quê hương.</a:t>
              </a:r>
              <a:endParaRPr lang="en-US" b="1" dirty="0">
                <a:solidFill>
                  <a:srgbClr val="FF0000"/>
                </a:solidFill>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5059630" y="574587"/>
            <a:ext cx="6183617"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17: ĐỌC: CÂY ĐA QUÊ HƯƠNG</a:t>
            </a:r>
          </a:p>
        </p:txBody>
      </p:sp>
      <p:grpSp>
        <p:nvGrpSpPr>
          <p:cNvPr id="18" name="Group 17"/>
          <p:cNvGrpSpPr/>
          <p:nvPr/>
        </p:nvGrpSpPr>
        <p:grpSpPr>
          <a:xfrm>
            <a:off x="116518" y="1097808"/>
            <a:ext cx="8463734" cy="7878731"/>
            <a:chOff x="312821" y="1097807"/>
            <a:chExt cx="8891337" cy="7681138"/>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2" name="Rectangle 21"/>
            <p:cNvSpPr/>
            <p:nvPr/>
          </p:nvSpPr>
          <p:spPr>
            <a:xfrm>
              <a:off x="2871492" y="1686273"/>
              <a:ext cx="4074447"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CÂY ĐA QUÊ HƯƠNG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3" name="Rectangle 22"/>
          <p:cNvSpPr/>
          <p:nvPr/>
        </p:nvSpPr>
        <p:spPr>
          <a:xfrm>
            <a:off x="675662" y="2276907"/>
            <a:ext cx="7361435" cy="6370975"/>
          </a:xfrm>
          <a:prstGeom prst="rect">
            <a:avLst/>
          </a:prstGeom>
        </p:spPr>
        <p:txBody>
          <a:bodyPr wrap="square">
            <a:spAutoFit/>
          </a:bodyPr>
          <a:lstStyle/>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đậm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xóm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Cây đa nghìn năm đã gắn liền với thời thơ ấu của chúng tôi. Đó là cả một tòa cổ kính hơn là một thân cây. Chín, mười đứa trẻ chúng tôi bắt tay nhau ôm không xuể. Cành cây lớn hơn cột đình. Ngọn chót vót giữa trời xanh. Rễ cây nổi lên mặt đất thành những hình thù quái lạ, như những con rắn hổ mang giận dữ. Trong vòm lá, gió chiều gẩy lên những điệu nhạc li kì tưởng chừng như ai đang cười nói.</a:t>
            </a:r>
          </a:p>
          <a:p>
            <a:pPr algn="just"/>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Chiều chiều, chúng tôi ra ngồi gốc đa hóng mát. Lúa vàng gợn sóng. Xa xa, giữa cánh đồng, đàn trâu ra về, lững thững từng bước nặng nề. Bóng sừng trâu dưới ánh chiều kéo dài, lan giữa ruộng đồng yên lặng.</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NGUYỄN KHẮC VIỆN</a:t>
            </a:r>
            <a:endParaRPr lang="vi-VN" sz="24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347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386909" y="1371601"/>
            <a:ext cx="3554179" cy="584775"/>
            <a:chOff x="10822625" y="1515217"/>
            <a:chExt cx="3733743" cy="584775"/>
          </a:xfrm>
        </p:grpSpPr>
        <p:sp>
          <p:nvSpPr>
            <p:cNvPr id="6" name="Rectangle 5"/>
            <p:cNvSpPr/>
            <p:nvPr/>
          </p:nvSpPr>
          <p:spPr>
            <a:xfrm>
              <a:off x="10822625" y="1515217"/>
              <a:ext cx="373374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ĐỌC LẠI</a:t>
              </a:r>
            </a:p>
          </p:txBody>
        </p:sp>
        <p:cxnSp>
          <p:nvCxnSpPr>
            <p:cNvPr id="19" name="Straight Connector 18"/>
            <p:cNvCxnSpPr/>
            <p:nvPr/>
          </p:nvCxnSpPr>
          <p:spPr>
            <a:xfrm flipV="1">
              <a:off x="11660831" y="2099992"/>
              <a:ext cx="201168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TextBox 16"/>
          <p:cNvSpPr txBox="1"/>
          <p:nvPr/>
        </p:nvSpPr>
        <p:spPr>
          <a:xfrm>
            <a:off x="5059630" y="574587"/>
            <a:ext cx="6183617"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17: ĐỌC: CÂY ĐA QUÊ HƯƠNG</a:t>
            </a:r>
          </a:p>
        </p:txBody>
      </p:sp>
      <p:grpSp>
        <p:nvGrpSpPr>
          <p:cNvPr id="18" name="Group 17"/>
          <p:cNvGrpSpPr/>
          <p:nvPr/>
        </p:nvGrpSpPr>
        <p:grpSpPr>
          <a:xfrm>
            <a:off x="116518" y="1097808"/>
            <a:ext cx="8463734" cy="7878731"/>
            <a:chOff x="312821" y="1097807"/>
            <a:chExt cx="8891337" cy="7681138"/>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2" name="Rectangle 21"/>
            <p:cNvSpPr/>
            <p:nvPr/>
          </p:nvSpPr>
          <p:spPr>
            <a:xfrm>
              <a:off x="2871492" y="1686273"/>
              <a:ext cx="4074447"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CÂY ĐA QUÊ HƯƠNG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3" name="Rectangle 22"/>
          <p:cNvSpPr/>
          <p:nvPr/>
        </p:nvSpPr>
        <p:spPr>
          <a:xfrm>
            <a:off x="675662" y="2276907"/>
            <a:ext cx="7361435" cy="6370975"/>
          </a:xfrm>
          <a:prstGeom prst="rect">
            <a:avLst/>
          </a:prstGeom>
        </p:spPr>
        <p:txBody>
          <a:bodyPr wrap="square">
            <a:spAutoFit/>
          </a:bodyPr>
          <a:lstStyle/>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đậm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xóm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Cây đa nghìn năm đã gắn liền với thời thơ ấu của chúng tôi. Đó là cả một tòa cổ kính hơn là một thân cây. Chín, mười đứa trẻ chúng tôi bắt tay nhau ôm không xuể. Cành cây lớn hơn cột đình. Ngọn chót vót giữa trời xanh. Rễ cây nổi lên mặt đất thành những hình thù quái lạ, như những con rắn hổ mang giận dữ. Trong vòm lá, gió chiều gẩy lên những điệu nhạc li kì tưởng chừng như ai đang cười nói.</a:t>
            </a:r>
          </a:p>
          <a:p>
            <a:pPr algn="just"/>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Chiều chiều, chúng tôi ra ngồi gốc đa hóng mát. Lúa vàng gợn sóng. Xa xa, giữa cánh đồng, đàn trâu ra về, lững thững từng bước nặng nề. Bóng sừng trâu dưới ánh chiều kéo dài, lan giữa ruộng đồng yên lặng.</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NGUYỄN KHẮC VIỆN</a:t>
            </a:r>
            <a:endParaRPr lang="vi-VN" sz="2400" b="1" i="0" dirty="0">
              <a:solidFill>
                <a:srgbClr val="0000FF"/>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8786098" y="2508493"/>
            <a:ext cx="6755801" cy="1865126"/>
          </a:xfrm>
          <a:prstGeom prst="rect">
            <a:avLst/>
          </a:prstGeom>
        </p:spPr>
        <p:txBody>
          <a:bodyPr wrap="square">
            <a:spAutoFit/>
          </a:bodyPr>
          <a:lstStyle/>
          <a:p>
            <a:pPr algn="just">
              <a:lnSpc>
                <a:spcPct val="120000"/>
              </a:lnSpc>
            </a:pPr>
            <a:r>
              <a:rPr lang="vi-VN" sz="3200" b="1" dirty="0">
                <a:solidFill>
                  <a:srgbClr val="FF3399"/>
                </a:solidFill>
                <a:latin typeface="Times New Roman" panose="02020603050405020304" pitchFamily="18" charset="0"/>
                <a:ea typeface="Calibri" panose="020F0502020204030204" pitchFamily="34" charset="0"/>
              </a:rPr>
              <a:t>Đọc trôi chảy toàn bài, ngắt nghỉ câu đúng, chú ý câu dài. Đọc diễn cảm các lời thoại với ngữ điệu phù hợp.</a:t>
            </a:r>
            <a:endParaRPr lang="en-US" sz="3200" b="1" dirty="0">
              <a:solidFill>
                <a:srgbClr val="FF3399"/>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1990658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80" y="278641"/>
            <a:ext cx="14111595" cy="873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WordArt 3"/>
          <p:cNvSpPr>
            <a:spLocks noChangeArrowheads="1" noChangeShapeType="1" noTextEdit="1"/>
          </p:cNvSpPr>
          <p:nvPr/>
        </p:nvSpPr>
        <p:spPr bwMode="auto">
          <a:xfrm>
            <a:off x="2770701" y="3902462"/>
            <a:ext cx="11108359" cy="1187054"/>
          </a:xfrm>
          <a:prstGeom prst="rect">
            <a:avLst/>
          </a:prstGeom>
        </p:spPr>
        <p:txBody>
          <a:bodyPr wrap="none" lIns="69156" tIns="34578" rIns="69156" bIns="34578" fromWordArt="1">
            <a:prstTxWarp prst="textPlain">
              <a:avLst>
                <a:gd name="adj" fmla="val 50000"/>
              </a:avLst>
            </a:prstTxWarp>
          </a:bodyPr>
          <a:lstStyle/>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4289884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0" fill="hold"/>
                                        <p:tgtEl>
                                          <p:spTgt spid="21"/>
                                        </p:tgtEl>
                                        <p:attrNameLst>
                                          <p:attrName>ppt_w</p:attrName>
                                        </p:attrNameLst>
                                      </p:cBhvr>
                                      <p:tavLst>
                                        <p:tav tm="0">
                                          <p:val>
                                            <p:fltVal val="0"/>
                                          </p:val>
                                        </p:tav>
                                        <p:tav tm="100000">
                                          <p:val>
                                            <p:strVal val="#ppt_w"/>
                                          </p:val>
                                        </p:tav>
                                      </p:tavLst>
                                    </p:anim>
                                    <p:anim calcmode="lin" valueType="num">
                                      <p:cBhvr>
                                        <p:cTn id="8" dur="5000" fill="hold"/>
                                        <p:tgtEl>
                                          <p:spTgt spid="21"/>
                                        </p:tgtEl>
                                        <p:attrNameLst>
                                          <p:attrName>ppt_h</p:attrName>
                                        </p:attrNameLst>
                                      </p:cBhvr>
                                      <p:tavLst>
                                        <p:tav tm="0">
                                          <p:val>
                                            <p:fltVal val="0"/>
                                          </p:val>
                                        </p:tav>
                                        <p:tav tm="100000">
                                          <p:val>
                                            <p:strVal val="#ppt_h"/>
                                          </p:val>
                                        </p:tav>
                                      </p:tavLst>
                                    </p:anim>
                                    <p:animEffect transition="in" filter="fade">
                                      <p:cBhvr>
                                        <p:cTn id="9"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30572" y="3505201"/>
            <a:ext cx="7994500" cy="1200329"/>
          </a:xfrm>
          <a:prstGeom prst="rect">
            <a:avLst/>
          </a:prstGeom>
        </p:spPr>
        <p:txBody>
          <a:bodyPr wrap="square">
            <a:spAutoFit/>
          </a:bodyPr>
          <a:lstStyle/>
          <a:p>
            <a:pPr algn="ctr"/>
            <a:r>
              <a:rPr lang="en-US" sz="3600" b="1" dirty="0" err="1">
                <a:solidFill>
                  <a:srgbClr val="0000FF"/>
                </a:solidFill>
                <a:latin typeface="Times New Roman" pitchFamily="18" charset="0"/>
                <a:cs typeface="Times New Roman" pitchFamily="18" charset="0"/>
              </a:rPr>
              <a:t>Quê</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mỗi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mình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sống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gắn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bó</a:t>
            </a:r>
            <a:r>
              <a:rPr lang="en-US" sz="3600" b="1" dirty="0">
                <a:solidFill>
                  <a:srgbClr val="0000FF"/>
                </a:solidFill>
                <a:latin typeface="Times New Roman" pitchFamily="18" charset="0"/>
                <a:cs typeface="Times New Roman" pitchFamily="18" charset="0"/>
              </a:rPr>
              <a:t>.</a:t>
            </a:r>
          </a:p>
        </p:txBody>
      </p:sp>
      <p:pic>
        <p:nvPicPr>
          <p:cNvPr id="2" name="Picture 1"/>
          <p:cNvPicPr>
            <a:picLocks noChangeAspect="1"/>
          </p:cNvPicPr>
          <p:nvPr/>
        </p:nvPicPr>
        <p:blipFill>
          <a:blip r:embed="rId2"/>
          <a:stretch>
            <a:fillRect/>
          </a:stretch>
        </p:blipFill>
        <p:spPr>
          <a:xfrm>
            <a:off x="159427" y="66071"/>
            <a:ext cx="7035932" cy="8925529"/>
          </a:xfrm>
          <a:prstGeom prst="rect">
            <a:avLst/>
          </a:prstGeom>
        </p:spPr>
      </p:pic>
    </p:spTree>
    <p:extLst>
      <p:ext uri="{BB962C8B-B14F-4D97-AF65-F5344CB8AC3E}">
        <p14:creationId xmlns:p14="http://schemas.microsoft.com/office/powerpoint/2010/main" val="3781939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 name="TextBox 2"/>
          <p:cNvSpPr txBox="1"/>
          <p:nvPr/>
        </p:nvSpPr>
        <p:spPr>
          <a:xfrm>
            <a:off x="5059630" y="574587"/>
            <a:ext cx="6183617"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17: ĐỌC: CÂY ĐA QUÊ HƯƠNG</a:t>
            </a:r>
          </a:p>
        </p:txBody>
      </p:sp>
      <p:sp>
        <p:nvSpPr>
          <p:cNvPr id="5" name="Rectangle 4"/>
          <p:cNvSpPr/>
          <p:nvPr/>
        </p:nvSpPr>
        <p:spPr>
          <a:xfrm>
            <a:off x="8573531" y="2133585"/>
            <a:ext cx="7253538" cy="1477328"/>
          </a:xfrm>
          <a:prstGeom prst="rect">
            <a:avLst/>
          </a:prstGeom>
        </p:spPr>
        <p:txBody>
          <a:bodyPr wrap="square">
            <a:spAutoFit/>
          </a:bodyPr>
          <a:lstStyle/>
          <a:p>
            <a:r>
              <a:rPr lang="en-US" b="1" u="sng" dirty="0" err="1">
                <a:solidFill>
                  <a:srgbClr val="FF3399"/>
                </a:solidFill>
                <a:latin typeface="Times New Roman" pitchFamily="18" charset="0"/>
                <a:cs typeface="Times New Roman" pitchFamily="18" charset="0"/>
              </a:rPr>
              <a:t>Cách</a:t>
            </a:r>
            <a:r>
              <a:rPr lang="en-US" b="1" u="sng" dirty="0">
                <a:solidFill>
                  <a:srgbClr val="FF3399"/>
                </a:solidFill>
                <a:latin typeface="Times New Roman" pitchFamily="18" charset="0"/>
                <a:cs typeface="Times New Roman" pitchFamily="18" charset="0"/>
              </a:rPr>
              <a:t> </a:t>
            </a:r>
            <a:r>
              <a:rPr lang="en-US" b="1" u="sng" dirty="0" err="1">
                <a:solidFill>
                  <a:srgbClr val="FF3399"/>
                </a:solidFill>
                <a:latin typeface="Times New Roman" pitchFamily="18" charset="0"/>
                <a:cs typeface="Times New Roman" pitchFamily="18" charset="0"/>
              </a:rPr>
              <a:t>đọc</a:t>
            </a:r>
            <a:r>
              <a:rPr lang="en-US" b="1" u="sng" dirty="0">
                <a:solidFill>
                  <a:srgbClr val="FF3399"/>
                </a:solidFill>
                <a:latin typeface="Times New Roman" pitchFamily="18" charset="0"/>
                <a:cs typeface="Times New Roman" pitchFamily="18" charset="0"/>
              </a:rPr>
              <a:t>: </a:t>
            </a:r>
            <a:r>
              <a:rPr lang="vi-VN" b="1" dirty="0">
                <a:solidFill>
                  <a:srgbClr val="FF3399"/>
                </a:solidFill>
                <a:latin typeface="Times New Roman" panose="02020603050405020304" pitchFamily="18" charset="0"/>
                <a:cs typeface="Times New Roman" panose="02020603050405020304" pitchFamily="18" charset="0"/>
              </a:rPr>
              <a:t>Đọc trôi chảy toàn bài, ngắt nghỉ câu đúng, chú ý câu dài. Đọc diễn cảm các lời thoại với ngữ điệu phù hợp.</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7" name="Rectangle 6"/>
          <p:cNvSpPr/>
          <p:nvPr/>
        </p:nvSpPr>
        <p:spPr>
          <a:xfrm>
            <a:off x="9154732" y="3733800"/>
            <a:ext cx="6726314" cy="553998"/>
          </a:xfrm>
          <a:prstGeom prst="rect">
            <a:avLst/>
          </a:prstGeom>
        </p:spPr>
        <p:txBody>
          <a:bodyPr wrap="square">
            <a:spAutoFit/>
          </a:bodyPr>
          <a:lstStyle/>
          <a:p>
            <a:pPr algn="just"/>
            <a:r>
              <a:rPr lang="en-US" b="1" u="sng" dirty="0" err="1">
                <a:solidFill>
                  <a:srgbClr val="FF3399"/>
                </a:solidFill>
                <a:latin typeface="Times New Roman" pitchFamily="18" charset="0"/>
                <a:cs typeface="Times New Roman" pitchFamily="18" charset="0"/>
              </a:rPr>
              <a:t>Bài</a:t>
            </a:r>
            <a:r>
              <a:rPr lang="en-US" b="1" u="sng" dirty="0">
                <a:solidFill>
                  <a:srgbClr val="FF3399"/>
                </a:solidFill>
                <a:latin typeface="Times New Roman" pitchFamily="18" charset="0"/>
                <a:cs typeface="Times New Roman" pitchFamily="18" charset="0"/>
              </a:rPr>
              <a:t> </a:t>
            </a:r>
            <a:r>
              <a:rPr lang="en-US" b="1" u="sng" dirty="0" err="1">
                <a:solidFill>
                  <a:srgbClr val="FF3399"/>
                </a:solidFill>
                <a:latin typeface="Times New Roman" pitchFamily="18" charset="0"/>
                <a:cs typeface="Times New Roman" pitchFamily="18" charset="0"/>
              </a:rPr>
              <a:t>thơ</a:t>
            </a:r>
            <a:r>
              <a:rPr lang="en-US" b="1" u="sng" dirty="0">
                <a:solidFill>
                  <a:srgbClr val="FF3399"/>
                </a:solidFill>
                <a:latin typeface="Times New Roman" pitchFamily="18" charset="0"/>
                <a:cs typeface="Times New Roman" pitchFamily="18" charset="0"/>
              </a:rPr>
              <a:t> </a:t>
            </a:r>
            <a:r>
              <a:rPr lang="en-US" b="1" u="sng" dirty="0" err="1">
                <a:solidFill>
                  <a:srgbClr val="FF3399"/>
                </a:solidFill>
                <a:latin typeface="Times New Roman" pitchFamily="18" charset="0"/>
                <a:cs typeface="Times New Roman" pitchFamily="18" charset="0"/>
              </a:rPr>
              <a:t>có</a:t>
            </a:r>
            <a:r>
              <a:rPr lang="en-US" b="1" u="sng" dirty="0">
                <a:solidFill>
                  <a:srgbClr val="FF3399"/>
                </a:solidFill>
                <a:latin typeface="Times New Roman" pitchFamily="18" charset="0"/>
                <a:cs typeface="Times New Roman" pitchFamily="18" charset="0"/>
              </a:rPr>
              <a:t> 3 </a:t>
            </a:r>
            <a:r>
              <a:rPr lang="en-US" b="1" u="sng" dirty="0" err="1">
                <a:solidFill>
                  <a:srgbClr val="FF3399"/>
                </a:solidFill>
                <a:latin typeface="Times New Roman" pitchFamily="18" charset="0"/>
                <a:cs typeface="Times New Roman" pitchFamily="18" charset="0"/>
              </a:rPr>
              <a:t>đoạn</a:t>
            </a:r>
            <a:r>
              <a:rPr lang="en-US" b="1" u="sng" dirty="0">
                <a:solidFill>
                  <a:srgbClr val="FF3399"/>
                </a:solidFill>
                <a:latin typeface="Times New Roman" pitchFamily="18" charset="0"/>
                <a:cs typeface="Times New Roman" pitchFamily="18" charset="0"/>
              </a:rPr>
              <a:t>:</a:t>
            </a:r>
            <a:endParaRPr lang="en-US" dirty="0">
              <a:solidFill>
                <a:srgbClr val="FF3399"/>
              </a:solidFill>
              <a:latin typeface="Times New Roman" pitchFamily="18" charset="0"/>
              <a:cs typeface="Times New Roman" pitchFamily="18" charset="0"/>
            </a:endParaRPr>
          </a:p>
        </p:txBody>
      </p:sp>
      <p:sp>
        <p:nvSpPr>
          <p:cNvPr id="8" name="Rectangle 7"/>
          <p:cNvSpPr/>
          <p:nvPr/>
        </p:nvSpPr>
        <p:spPr>
          <a:xfrm>
            <a:off x="9154732" y="4495800"/>
            <a:ext cx="6862733" cy="1015663"/>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Đoạn</a:t>
            </a:r>
            <a:r>
              <a:rPr lang="en-US" b="1" dirty="0">
                <a:solidFill>
                  <a:srgbClr val="FF3399"/>
                </a:solidFill>
                <a:latin typeface="Times New Roman" pitchFamily="18" charset="0"/>
                <a:cs typeface="Times New Roman" pitchFamily="18" charset="0"/>
              </a:rPr>
              <a:t> 1: </a:t>
            </a:r>
            <a:r>
              <a:rPr lang="en-US" b="1" dirty="0" err="1">
                <a:solidFill>
                  <a:srgbClr val="FF3399"/>
                </a:solidFill>
                <a:latin typeface="Times New Roman" pitchFamily="18" charset="0"/>
                <a:cs typeface="Times New Roman" pitchFamily="18" charset="0"/>
              </a:rPr>
              <a:t>Từ</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đầu</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cây</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đa</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quê</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hương</a:t>
            </a:r>
            <a:r>
              <a:rPr lang="en-US" b="1" dirty="0">
                <a:solidFill>
                  <a:srgbClr val="FF3399"/>
                </a:solidFill>
                <a:latin typeface="Times New Roman" pitchFamily="18" charset="0"/>
                <a:cs typeface="Times New Roman" pitchFamily="18" charset="0"/>
              </a:rPr>
              <a:t>.</a:t>
            </a:r>
          </a:p>
        </p:txBody>
      </p:sp>
      <p:sp>
        <p:nvSpPr>
          <p:cNvPr id="11" name="Rectangle 10"/>
          <p:cNvSpPr/>
          <p:nvPr/>
        </p:nvSpPr>
        <p:spPr>
          <a:xfrm>
            <a:off x="9154732" y="5237202"/>
            <a:ext cx="686273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Đoạn</a:t>
            </a:r>
            <a:r>
              <a:rPr lang="en-US" b="1" dirty="0">
                <a:solidFill>
                  <a:srgbClr val="FF3399"/>
                </a:solidFill>
                <a:latin typeface="Times New Roman" pitchFamily="18" charset="0"/>
                <a:cs typeface="Times New Roman" pitchFamily="18" charset="0"/>
              </a:rPr>
              <a:t> 2: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đang</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cười</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nói</a:t>
            </a:r>
            <a:r>
              <a:rPr lang="en-US" b="1" dirty="0">
                <a:solidFill>
                  <a:srgbClr val="FF3399"/>
                </a:solidFill>
                <a:latin typeface="Times New Roman" pitchFamily="18" charset="0"/>
                <a:cs typeface="Times New Roman" pitchFamily="18" charset="0"/>
              </a:rPr>
              <a:t>.</a:t>
            </a:r>
          </a:p>
        </p:txBody>
      </p:sp>
      <p:sp>
        <p:nvSpPr>
          <p:cNvPr id="16" name="Rectangle 15"/>
          <p:cNvSpPr/>
          <p:nvPr/>
        </p:nvSpPr>
        <p:spPr>
          <a:xfrm>
            <a:off x="9181942" y="5999202"/>
            <a:ext cx="686273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Đoạn</a:t>
            </a:r>
            <a:r>
              <a:rPr lang="en-US" b="1" dirty="0">
                <a:solidFill>
                  <a:srgbClr val="FF3399"/>
                </a:solidFill>
                <a:latin typeface="Times New Roman" pitchFamily="18" charset="0"/>
                <a:cs typeface="Times New Roman" pitchFamily="18" charset="0"/>
              </a:rPr>
              <a:t> 3: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hết</a:t>
            </a:r>
            <a:r>
              <a:rPr lang="en-US" b="1" dirty="0">
                <a:solidFill>
                  <a:srgbClr val="FF3399"/>
                </a:solidFill>
                <a:latin typeface="Times New Roman" pitchFamily="18" charset="0"/>
                <a:cs typeface="Times New Roman" pitchFamily="18" charset="0"/>
              </a:rPr>
              <a:t>.</a:t>
            </a:r>
          </a:p>
        </p:txBody>
      </p:sp>
      <p:grpSp>
        <p:nvGrpSpPr>
          <p:cNvPr id="24" name="Group 23"/>
          <p:cNvGrpSpPr/>
          <p:nvPr/>
        </p:nvGrpSpPr>
        <p:grpSpPr>
          <a:xfrm>
            <a:off x="116518" y="1097808"/>
            <a:ext cx="8463734" cy="7878731"/>
            <a:chOff x="312821" y="1097807"/>
            <a:chExt cx="8891337" cy="7681138"/>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3" name="Rectangle 22"/>
            <p:cNvSpPr/>
            <p:nvPr/>
          </p:nvSpPr>
          <p:spPr>
            <a:xfrm>
              <a:off x="2871490" y="1686273"/>
              <a:ext cx="4074448"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CÂY ĐA QUÊ HƯƠNG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10" name="Hình chữ nhật: Góc Tròn 5">
            <a:extLst>
              <a:ext uri="{FF2B5EF4-FFF2-40B4-BE49-F238E27FC236}">
                <a16:creationId xmlns:a16="http://schemas.microsoft.com/office/drawing/2014/main" id="{68329D4C-D1CB-19A1-ED55-698D7524FE4E}"/>
              </a:ext>
            </a:extLst>
          </p:cNvPr>
          <p:cNvSpPr/>
          <p:nvPr/>
        </p:nvSpPr>
        <p:spPr>
          <a:xfrm>
            <a:off x="695990" y="2224631"/>
            <a:ext cx="7432110" cy="1509170"/>
          </a:xfrm>
          <a:prstGeom prst="roundRect">
            <a:avLst/>
          </a:prstGeom>
          <a:solidFill>
            <a:schemeClr val="accent6">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Hình chữ nhật: Góc Tròn 5">
            <a:extLst>
              <a:ext uri="{FF2B5EF4-FFF2-40B4-BE49-F238E27FC236}">
                <a16:creationId xmlns:a16="http://schemas.microsoft.com/office/drawing/2014/main" id="{68329D4C-D1CB-19A1-ED55-698D7524FE4E}"/>
              </a:ext>
            </a:extLst>
          </p:cNvPr>
          <p:cNvSpPr/>
          <p:nvPr/>
        </p:nvSpPr>
        <p:spPr>
          <a:xfrm>
            <a:off x="711490" y="3809060"/>
            <a:ext cx="7416611" cy="2952142"/>
          </a:xfrm>
          <a:prstGeom prst="round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ình chữ nhật: Góc Tròn 5">
            <a:extLst>
              <a:ext uri="{FF2B5EF4-FFF2-40B4-BE49-F238E27FC236}">
                <a16:creationId xmlns:a16="http://schemas.microsoft.com/office/drawing/2014/main" id="{68329D4C-D1CB-19A1-ED55-698D7524FE4E}"/>
              </a:ext>
            </a:extLst>
          </p:cNvPr>
          <p:cNvSpPr/>
          <p:nvPr/>
        </p:nvSpPr>
        <p:spPr>
          <a:xfrm>
            <a:off x="675662" y="6768649"/>
            <a:ext cx="7361435" cy="1460952"/>
          </a:xfrm>
          <a:prstGeom prst="round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8" name="Group 27"/>
          <p:cNvGrpSpPr/>
          <p:nvPr/>
        </p:nvGrpSpPr>
        <p:grpSpPr>
          <a:xfrm>
            <a:off x="11112269" y="1371600"/>
            <a:ext cx="2480166" cy="553998"/>
            <a:chOff x="11673681" y="1371600"/>
            <a:chExt cx="2605468" cy="553998"/>
          </a:xfrm>
        </p:grpSpPr>
        <p:sp>
          <p:nvSpPr>
            <p:cNvPr id="25" name="TextBox 24"/>
            <p:cNvSpPr txBox="1"/>
            <p:nvPr/>
          </p:nvSpPr>
          <p:spPr>
            <a:xfrm>
              <a:off x="11673681" y="1371600"/>
              <a:ext cx="2605468" cy="553998"/>
            </a:xfrm>
            <a:prstGeom prst="rect">
              <a:avLst/>
            </a:prstGeom>
            <a:noFill/>
          </p:spPr>
          <p:txBody>
            <a:bodyPr wrap="none" rtlCol="0">
              <a:spAutoFit/>
            </a:bodyPr>
            <a:lstStyle/>
            <a:p>
              <a:r>
                <a:rPr lang="en-US"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ĐỌC</a:t>
              </a:r>
            </a:p>
          </p:txBody>
        </p:sp>
        <p:cxnSp>
          <p:nvCxnSpPr>
            <p:cNvPr id="27" name="Straight Connector 26"/>
            <p:cNvCxnSpPr/>
            <p:nvPr/>
          </p:nvCxnSpPr>
          <p:spPr>
            <a:xfrm>
              <a:off x="11784315" y="1905000"/>
              <a:ext cx="219456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4" name="Rectangle 3"/>
          <p:cNvSpPr/>
          <p:nvPr/>
        </p:nvSpPr>
        <p:spPr>
          <a:xfrm>
            <a:off x="675662" y="2276907"/>
            <a:ext cx="7361435" cy="6370975"/>
          </a:xfrm>
          <a:prstGeom prst="rect">
            <a:avLst/>
          </a:prstGeom>
        </p:spPr>
        <p:txBody>
          <a:bodyPr wrap="square">
            <a:spAutoFit/>
          </a:bodyPr>
          <a:lstStyle/>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đậm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xóm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Cây đa nghìn năm đã gắn liền với thời thơ ấu của chúng tôi. Đó là cả một tòa cổ kính hơn là một thân cây. Chín, mười đứa trẻ chúng tôi bắt tay nhau ôm không xuể. Cành cây lớn hơn cột đình. Ngọn chót vót giữa trời xanh. Rễ cây nổi lên mặt đất thành những hình thù quái lạ, như những con rắn hổ mang giận dữ. Trong vòm lá, gió chiều gẩy lên những điệu nhạc li kì tưởng chừng như ai đang cười nói.</a:t>
            </a:r>
          </a:p>
          <a:p>
            <a:pPr algn="just"/>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Chiều chiều, chúng tôi ra ngồi gốc đa hóng mát. Lúa vàng gợn sóng. Xa xa, giữa cánh đồng, đàn trâu ra về, lững thững từng bước nặng nề. Bóng sừng trâu dưới ánh chiều kéo dài, lan giữa ruộng đồng yên lặng.</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NGUYỄN KHẮC VIỆN</a:t>
            </a:r>
            <a:endParaRPr lang="vi-VN" sz="24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298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P spid="16" grpId="0"/>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16518" y="1097808"/>
            <a:ext cx="8463734" cy="7878731"/>
            <a:chOff x="312821" y="1097807"/>
            <a:chExt cx="8891337" cy="7681138"/>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30" name="Rectangle 29"/>
            <p:cNvSpPr/>
            <p:nvPr/>
          </p:nvSpPr>
          <p:spPr>
            <a:xfrm>
              <a:off x="2871492" y="1686273"/>
              <a:ext cx="4074447"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CÂY ĐA QUÊ HƯƠNG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 name="TextBox 1"/>
          <p:cNvSpPr txBox="1"/>
          <p:nvPr/>
        </p:nvSpPr>
        <p:spPr>
          <a:xfrm>
            <a:off x="5753346" y="104002"/>
            <a:ext cx="5041765" cy="461665"/>
          </a:xfrm>
          <a:prstGeom prst="rect">
            <a:avLst/>
          </a:prstGeom>
          <a:noFill/>
        </p:spPr>
        <p:txBody>
          <a:bodyPr wrap="none" rtlCol="0">
            <a:spAutoFit/>
          </a:bodyPr>
          <a:lstStyle/>
          <a:p>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2023</a:t>
            </a:r>
          </a:p>
        </p:txBody>
      </p:sp>
      <p:sp>
        <p:nvSpPr>
          <p:cNvPr id="11" name="Rectangle 10"/>
          <p:cNvSpPr/>
          <p:nvPr/>
        </p:nvSpPr>
        <p:spPr>
          <a:xfrm>
            <a:off x="9351417" y="2293441"/>
            <a:ext cx="3331929" cy="553998"/>
          </a:xfrm>
          <a:prstGeom prst="rect">
            <a:avLst/>
          </a:prstGeom>
        </p:spPr>
        <p:txBody>
          <a:bodyPr wrap="square">
            <a:spAutoFit/>
          </a:bodyPr>
          <a:lstStyle/>
          <a:p>
            <a:r>
              <a:rPr lang="en-US" b="1" i="1" dirty="0" err="1">
                <a:solidFill>
                  <a:srgbClr val="FF3399"/>
                </a:solidFill>
                <a:latin typeface="Times New Roman" pitchFamily="18" charset="0"/>
                <a:cs typeface="Times New Roman" pitchFamily="18" charset="0"/>
              </a:rPr>
              <a:t>một</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tòa</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cổ</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kính</a:t>
            </a:r>
            <a:r>
              <a:rPr lang="en-US" b="1" i="1" dirty="0">
                <a:solidFill>
                  <a:srgbClr val="FF3399"/>
                </a:solidFill>
                <a:latin typeface="Times New Roman" pitchFamily="18" charset="0"/>
                <a:cs typeface="Times New Roman" pitchFamily="18" charset="0"/>
              </a:rPr>
              <a:t>, </a:t>
            </a:r>
            <a:endParaRPr lang="en-US" b="1" dirty="0">
              <a:solidFill>
                <a:srgbClr val="FF3399"/>
              </a:solidFill>
              <a:latin typeface="Times New Roman" pitchFamily="18" charset="0"/>
              <a:cs typeface="Times New Roman" pitchFamily="18" charset="0"/>
            </a:endParaRPr>
          </a:p>
        </p:txBody>
      </p:sp>
      <p:grpSp>
        <p:nvGrpSpPr>
          <p:cNvPr id="20" name="Group 19"/>
          <p:cNvGrpSpPr/>
          <p:nvPr/>
        </p:nvGrpSpPr>
        <p:grpSpPr>
          <a:xfrm>
            <a:off x="9916134" y="1371601"/>
            <a:ext cx="4495719" cy="584775"/>
            <a:chOff x="10328064" y="1515217"/>
            <a:chExt cx="4722851" cy="584775"/>
          </a:xfrm>
        </p:grpSpPr>
        <p:sp>
          <p:nvSpPr>
            <p:cNvPr id="6" name="Rectangle 5"/>
            <p:cNvSpPr/>
            <p:nvPr/>
          </p:nvSpPr>
          <p:spPr>
            <a:xfrm>
              <a:off x="10328064" y="1515217"/>
              <a:ext cx="472285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latin typeface="Times New Roman" pitchFamily="18" charset="0"/>
                  <a:cs typeface="Times New Roman" pitchFamily="18" charset="0"/>
                </a:rPr>
                <a:t>LUYỆN ĐỌC TỪ KHÓ</a:t>
              </a:r>
            </a:p>
          </p:txBody>
        </p:sp>
        <p:cxnSp>
          <p:nvCxnSpPr>
            <p:cNvPr id="19" name="Straight Connector 18"/>
            <p:cNvCxnSpPr/>
            <p:nvPr/>
          </p:nvCxnSpPr>
          <p:spPr>
            <a:xfrm>
              <a:off x="10683081" y="2087960"/>
              <a:ext cx="40386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21" name="Rectangle 20"/>
          <p:cNvSpPr/>
          <p:nvPr/>
        </p:nvSpPr>
        <p:spPr>
          <a:xfrm>
            <a:off x="12683345" y="2305473"/>
            <a:ext cx="2998653" cy="553998"/>
          </a:xfrm>
          <a:prstGeom prst="rect">
            <a:avLst/>
          </a:prstGeom>
        </p:spPr>
        <p:txBody>
          <a:bodyPr wrap="square">
            <a:spAutoFit/>
          </a:bodyPr>
          <a:lstStyle/>
          <a:p>
            <a:r>
              <a:rPr lang="en-US" b="1" i="1" dirty="0" err="1">
                <a:solidFill>
                  <a:srgbClr val="FF3399"/>
                </a:solidFill>
                <a:latin typeface="Times New Roman" pitchFamily="18" charset="0"/>
                <a:cs typeface="Times New Roman" pitchFamily="18" charset="0"/>
              </a:rPr>
              <a:t>ôm</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không</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xuể</a:t>
            </a:r>
            <a:endParaRPr lang="en-US" b="1" dirty="0">
              <a:solidFill>
                <a:srgbClr val="FF3399"/>
              </a:solidFill>
              <a:latin typeface="Times New Roman" pitchFamily="18" charset="0"/>
              <a:cs typeface="Times New Roman" pitchFamily="18" charset="0"/>
            </a:endParaRPr>
          </a:p>
        </p:txBody>
      </p:sp>
      <p:sp>
        <p:nvSpPr>
          <p:cNvPr id="22" name="Rectangle 21"/>
          <p:cNvSpPr/>
          <p:nvPr/>
        </p:nvSpPr>
        <p:spPr>
          <a:xfrm>
            <a:off x="9376135" y="2958278"/>
            <a:ext cx="2969236" cy="553998"/>
          </a:xfrm>
          <a:prstGeom prst="rect">
            <a:avLst/>
          </a:prstGeom>
        </p:spPr>
        <p:txBody>
          <a:bodyPr wrap="square">
            <a:spAutoFit/>
          </a:bodyPr>
          <a:lstStyle/>
          <a:p>
            <a:r>
              <a:rPr lang="en-US" b="1" i="1" dirty="0" err="1">
                <a:solidFill>
                  <a:srgbClr val="FF3399"/>
                </a:solidFill>
                <a:latin typeface="Times New Roman" pitchFamily="18" charset="0"/>
                <a:cs typeface="Times New Roman" pitchFamily="18" charset="0"/>
              </a:rPr>
              <a:t>nổi</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lên</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mặt</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đất</a:t>
            </a:r>
            <a:endParaRPr lang="en-US" b="1" dirty="0">
              <a:solidFill>
                <a:srgbClr val="FF3399"/>
              </a:solidFill>
              <a:latin typeface="Times New Roman" pitchFamily="18" charset="0"/>
              <a:cs typeface="Times New Roman" pitchFamily="18" charset="0"/>
            </a:endParaRPr>
          </a:p>
        </p:txBody>
      </p:sp>
      <p:cxnSp>
        <p:nvCxnSpPr>
          <p:cNvPr id="24" name="Straight Connector 23"/>
          <p:cNvCxnSpPr/>
          <p:nvPr/>
        </p:nvCxnSpPr>
        <p:spPr>
          <a:xfrm>
            <a:off x="3232470" y="4500571"/>
            <a:ext cx="2076969"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flipV="1">
            <a:off x="6030396" y="4862276"/>
            <a:ext cx="1880955" cy="14525"/>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1537599" y="5562600"/>
            <a:ext cx="1958455"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nvGrpSpPr>
          <p:cNvPr id="32" name="Group 31"/>
          <p:cNvGrpSpPr/>
          <p:nvPr/>
        </p:nvGrpSpPr>
        <p:grpSpPr>
          <a:xfrm>
            <a:off x="10337181" y="3873406"/>
            <a:ext cx="3712876" cy="584775"/>
            <a:chOff x="10739261" y="1515217"/>
            <a:chExt cx="3900457" cy="584775"/>
          </a:xfrm>
        </p:grpSpPr>
        <p:sp>
          <p:nvSpPr>
            <p:cNvPr id="33" name="Rectangle 32"/>
            <p:cNvSpPr/>
            <p:nvPr/>
          </p:nvSpPr>
          <p:spPr>
            <a:xfrm>
              <a:off x="10739261" y="1515217"/>
              <a:ext cx="390045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ĐỌC CÂU</a:t>
              </a:r>
            </a:p>
          </p:txBody>
        </p:sp>
        <p:cxnSp>
          <p:nvCxnSpPr>
            <p:cNvPr id="34" name="Straight Connector 33"/>
            <p:cNvCxnSpPr/>
            <p:nvPr/>
          </p:nvCxnSpPr>
          <p:spPr>
            <a:xfrm>
              <a:off x="10992685" y="2087960"/>
              <a:ext cx="3380223"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36" name="Rectangle 35"/>
          <p:cNvSpPr/>
          <p:nvPr/>
        </p:nvSpPr>
        <p:spPr>
          <a:xfrm>
            <a:off x="8850789" y="4862275"/>
            <a:ext cx="7377603" cy="2862322"/>
          </a:xfrm>
          <a:prstGeom prst="rect">
            <a:avLst/>
          </a:prstGeom>
        </p:spPr>
        <p:txBody>
          <a:bodyPr wrap="square">
            <a:spAutoFit/>
          </a:bodyPr>
          <a:lstStyle/>
          <a:p>
            <a:r>
              <a:rPr lang="en-US" b="1" i="1" dirty="0">
                <a:solidFill>
                  <a:srgbClr val="FF3399"/>
                </a:solidFill>
                <a:latin typeface="Times New Roman" panose="02020603050405020304" pitchFamily="18" charset="0"/>
                <a:cs typeface="Times New Roman" panose="02020603050405020304" pitchFamily="18" charset="0"/>
              </a:rPr>
              <a:t>+ </a:t>
            </a:r>
            <a:r>
              <a:rPr lang="vi-VN" b="1" i="1" dirty="0">
                <a:solidFill>
                  <a:srgbClr val="FF3399"/>
                </a:solidFill>
                <a:latin typeface="Times New Roman" panose="02020603050405020304" pitchFamily="18" charset="0"/>
                <a:cs typeface="Times New Roman" panose="02020603050405020304" pitchFamily="18" charset="0"/>
              </a:rPr>
              <a:t>Trong vòm lá,/ gió chiều gẫy lên những điệu nhạc li kì,/ có khi tưởng chừng như ai cười/ ai nói/ trong cành, trong lá.//</a:t>
            </a:r>
            <a:endParaRPr lang="en-US" b="1" dirty="0">
              <a:solidFill>
                <a:srgbClr val="FF3399"/>
              </a:solidFill>
              <a:latin typeface="Times New Roman" panose="02020603050405020304" pitchFamily="18" charset="0"/>
              <a:cs typeface="Times New Roman" panose="02020603050405020304" pitchFamily="18" charset="0"/>
            </a:endParaRPr>
          </a:p>
          <a:p>
            <a:r>
              <a:rPr lang="en-US" b="1" i="1" dirty="0">
                <a:solidFill>
                  <a:srgbClr val="FF3399"/>
                </a:solidFill>
                <a:latin typeface="Times New Roman" panose="02020603050405020304" pitchFamily="18" charset="0"/>
                <a:cs typeface="Times New Roman" panose="02020603050405020304" pitchFamily="18" charset="0"/>
              </a:rPr>
              <a:t>+ </a:t>
            </a:r>
            <a:r>
              <a:rPr lang="vi-VN" b="1" i="1" dirty="0">
                <a:solidFill>
                  <a:srgbClr val="FF3399"/>
                </a:solidFill>
                <a:latin typeface="Times New Roman" panose="02020603050405020304" pitchFamily="18" charset="0"/>
                <a:cs typeface="Times New Roman" panose="02020603050405020304" pitchFamily="18" charset="0"/>
              </a:rPr>
              <a:t>Đây đó,/ ễnh ương ộp oạp,/ và xa xa,/ giữa cánh đồng,/ đàn trâu bắt đầu ra về,/ lững thững từng bước nặng nề,/ nhịp nhàng.//</a:t>
            </a:r>
            <a:endParaRPr lang="en-US" b="1" dirty="0">
              <a:solidFill>
                <a:srgbClr val="FF3399"/>
              </a:solidFill>
              <a:latin typeface="Times New Roman" pitchFamily="18" charset="0"/>
              <a:cs typeface="Times New Roman" pitchFamily="18" charset="0"/>
            </a:endParaRPr>
          </a:p>
        </p:txBody>
      </p:sp>
      <p:sp>
        <p:nvSpPr>
          <p:cNvPr id="38" name="TextBox 37"/>
          <p:cNvSpPr txBox="1"/>
          <p:nvPr/>
        </p:nvSpPr>
        <p:spPr>
          <a:xfrm>
            <a:off x="5059630" y="574587"/>
            <a:ext cx="6183617"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17: ĐỌC: CÂY ĐA QUÊ HƯƠNG</a:t>
            </a:r>
          </a:p>
        </p:txBody>
      </p:sp>
      <p:sp>
        <p:nvSpPr>
          <p:cNvPr id="39" name="Rectangle 38"/>
          <p:cNvSpPr/>
          <p:nvPr/>
        </p:nvSpPr>
        <p:spPr>
          <a:xfrm>
            <a:off x="675662" y="2276907"/>
            <a:ext cx="7361435" cy="6370975"/>
          </a:xfrm>
          <a:prstGeom prst="rect">
            <a:avLst/>
          </a:prstGeom>
        </p:spPr>
        <p:txBody>
          <a:bodyPr wrap="square">
            <a:spAutoFit/>
          </a:bodyPr>
          <a:lstStyle/>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đậm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xóm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Cây đa nghìn năm đã gắn liền với thời thơ ấu của chúng tôi. Đó là cả một tòa cổ kính hơn là một thân cây. Chín, mười đứa trẻ chúng tôi bắt tay nhau ôm không xuể. Cành cây lớn hơn cột đình. Ngọn chót vót giữa trời xanh. Rễ cây nổi lên mặt đất thành những hình thù quái lạ, như những con rắn hổ mang giận dữ. Trong vòm lá, gió chiều gẩy lên những điệu nhạc li kì tưởng chừng như ai đang cười nói.</a:t>
            </a:r>
          </a:p>
          <a:p>
            <a:pPr algn="just"/>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Chiều chiều, chúng tôi ra ngồi gốc đa hóng mát. Lúa vàng gợn sóng. Xa xa, giữa cánh đồng, đàn trâu ra về, lững thững từng bước nặng nề. Bóng sừng trâu dưới ánh chiều kéo dài, lan giữa ruộng đồng yên lặng.</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NGUYỄN KHẮC VIỆN</a:t>
            </a:r>
            <a:endParaRPr lang="vi-VN" sz="24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6483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9680782" y="1371601"/>
            <a:ext cx="4966424" cy="584775"/>
            <a:chOff x="10080823" y="1515217"/>
            <a:chExt cx="5217337" cy="584775"/>
          </a:xfrm>
        </p:grpSpPr>
        <p:sp>
          <p:nvSpPr>
            <p:cNvPr id="6" name="Rectangle 5"/>
            <p:cNvSpPr/>
            <p:nvPr/>
          </p:nvSpPr>
          <p:spPr>
            <a:xfrm>
              <a:off x="10080823" y="1515217"/>
              <a:ext cx="521733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ĐỌC DIỄN CẢM</a:t>
              </a:r>
            </a:p>
          </p:txBody>
        </p:sp>
        <p:cxnSp>
          <p:nvCxnSpPr>
            <p:cNvPr id="19" name="Straight Connector 18"/>
            <p:cNvCxnSpPr/>
            <p:nvPr/>
          </p:nvCxnSpPr>
          <p:spPr>
            <a:xfrm flipV="1">
              <a:off x="10441631" y="2099992"/>
              <a:ext cx="4489622"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8718602" y="2514600"/>
            <a:ext cx="7253538" cy="1938992"/>
          </a:xfrm>
          <a:prstGeom prst="rect">
            <a:avLst/>
          </a:prstGeom>
        </p:spPr>
        <p:txBody>
          <a:bodyPr wrap="square">
            <a:spAutoFit/>
          </a:bodyPr>
          <a:lstStyle/>
          <a:p>
            <a:r>
              <a:rPr lang="en-US" b="1" u="sng" dirty="0" err="1">
                <a:solidFill>
                  <a:srgbClr val="FF3399"/>
                </a:solidFill>
                <a:latin typeface="Times New Roman" pitchFamily="18" charset="0"/>
                <a:cs typeface="Times New Roman" pitchFamily="18" charset="0"/>
              </a:rPr>
              <a:t>Cách</a:t>
            </a:r>
            <a:r>
              <a:rPr lang="en-US" b="1" u="sng" dirty="0">
                <a:solidFill>
                  <a:srgbClr val="FF3399"/>
                </a:solidFill>
                <a:latin typeface="Times New Roman" pitchFamily="18" charset="0"/>
                <a:cs typeface="Times New Roman" pitchFamily="18" charset="0"/>
              </a:rPr>
              <a:t> </a:t>
            </a:r>
            <a:r>
              <a:rPr lang="en-US" b="1" u="sng" dirty="0" err="1">
                <a:solidFill>
                  <a:srgbClr val="FF3399"/>
                </a:solidFill>
                <a:latin typeface="Times New Roman" pitchFamily="18" charset="0"/>
                <a:cs typeface="Times New Roman" pitchFamily="18" charset="0"/>
              </a:rPr>
              <a:t>đọc</a:t>
            </a:r>
            <a:r>
              <a:rPr lang="en-US" b="1" u="sng" dirty="0">
                <a:solidFill>
                  <a:srgbClr val="FF3399"/>
                </a:solidFill>
                <a:latin typeface="Times New Roman" pitchFamily="18" charset="0"/>
                <a:cs typeface="Times New Roman" pitchFamily="18" charset="0"/>
              </a:rPr>
              <a:t>:</a:t>
            </a:r>
            <a:r>
              <a:rPr lang="en-US" b="1" dirty="0">
                <a:solidFill>
                  <a:srgbClr val="FF3399"/>
                </a:solidFill>
                <a:latin typeface="Times New Roman" pitchFamily="18" charset="0"/>
                <a:cs typeface="Times New Roman" pitchFamily="18" charset="0"/>
              </a:rPr>
              <a:t> </a:t>
            </a:r>
            <a:r>
              <a:rPr lang="nl-NL" b="1" dirty="0">
                <a:solidFill>
                  <a:srgbClr val="FF3399"/>
                </a:solidFill>
                <a:latin typeface="Times New Roman" panose="02020603050405020304" pitchFamily="18" charset="0"/>
                <a:cs typeface="Times New Roman" panose="02020603050405020304" pitchFamily="18" charset="0"/>
              </a:rPr>
              <a:t>Đọc diễn cảm ngắt, nghỉ theo nhịp</a:t>
            </a:r>
            <a:r>
              <a:rPr lang="vi-VN" b="1" dirty="0">
                <a:solidFill>
                  <a:srgbClr val="FF3399"/>
                </a:solidFill>
                <a:latin typeface="Times New Roman" panose="02020603050405020304" pitchFamily="18" charset="0"/>
                <a:cs typeface="Times New Roman" panose="02020603050405020304" pitchFamily="18" charset="0"/>
              </a:rPr>
              <a:t>, n</a:t>
            </a:r>
            <a:r>
              <a:rPr lang="nl-NL" b="1" dirty="0">
                <a:solidFill>
                  <a:srgbClr val="FF3399"/>
                </a:solidFill>
                <a:latin typeface="Times New Roman" panose="02020603050405020304" pitchFamily="18" charset="0"/>
                <a:cs typeface="Times New Roman" panose="02020603050405020304" pitchFamily="18" charset="0"/>
              </a:rPr>
              <a:t>hấn giọng ở một số từ ngữ thể hiện cảm xúc của tác giả khi nhớ về cây đa quê hương nhớ về tuổi thơ ấu</a:t>
            </a:r>
            <a:r>
              <a:rPr lang="vi-VN" b="1" dirty="0">
                <a:solidFill>
                  <a:srgbClr val="FF3399"/>
                </a:solidFill>
                <a:latin typeface="Times New Roman" panose="02020603050405020304" pitchFamily="18" charset="0"/>
                <a:cs typeface="Times New Roman" panose="02020603050405020304" pitchFamily="18" charset="0"/>
              </a:rPr>
              <a:t>.</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059630" y="574587"/>
            <a:ext cx="6183617"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17: ĐỌC: CÂY ĐA QUÊ HƯƠNG</a:t>
            </a:r>
          </a:p>
        </p:txBody>
      </p:sp>
      <p:grpSp>
        <p:nvGrpSpPr>
          <p:cNvPr id="16" name="Group 15"/>
          <p:cNvGrpSpPr/>
          <p:nvPr/>
        </p:nvGrpSpPr>
        <p:grpSpPr>
          <a:xfrm>
            <a:off x="116518" y="1097808"/>
            <a:ext cx="8463734" cy="7878731"/>
            <a:chOff x="312821" y="1097807"/>
            <a:chExt cx="8891337" cy="7681138"/>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1" name="Rectangle 20"/>
            <p:cNvSpPr/>
            <p:nvPr/>
          </p:nvSpPr>
          <p:spPr>
            <a:xfrm>
              <a:off x="2871492" y="1686273"/>
              <a:ext cx="4074447"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CÂY ĐA QUÊ HƯƠNG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2" name="Rectangle 21"/>
          <p:cNvSpPr/>
          <p:nvPr/>
        </p:nvSpPr>
        <p:spPr>
          <a:xfrm>
            <a:off x="675662" y="2276907"/>
            <a:ext cx="7361435" cy="6370975"/>
          </a:xfrm>
          <a:prstGeom prst="rect">
            <a:avLst/>
          </a:prstGeom>
        </p:spPr>
        <p:txBody>
          <a:bodyPr wrap="square">
            <a:spAutoFit/>
          </a:bodyPr>
          <a:lstStyle/>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đậm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xóm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Cây đa nghìn năm đã gắn liền với thời thơ ấu của chúng tôi. Đó là cả một tòa cổ kính hơn là một thân cây. Chín, mười đứa trẻ chúng tôi bắt tay nhau ôm không xuể. Cành cây lớn hơn cột đình. Ngọn chót vót giữa trời xanh. Rễ cây nổi lên mặt đất thành những hình thù quái lạ, như những con rắn hổ mang giận dữ. Trong vòm lá, gió chiều gẩy lên những điệu nhạc li kì tưởng chừng như ai đang cười nói.</a:t>
            </a:r>
          </a:p>
          <a:p>
            <a:pPr algn="just"/>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Chiều chiều, chúng tôi ra ngồi gốc đa hóng mát. Lúa vàng gợn sóng. Xa xa, giữa cánh đồng, đàn trâu ra về, lững thững từng bước nặng nề. Bóng sừng trâu dưới ánh chiều kéo dài, lan giữa ruộng đồng yên lặng.</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NGUYỄN KHẮC VIỆN</a:t>
            </a:r>
            <a:endParaRPr lang="vi-VN" sz="24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540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628960" y="1371601"/>
            <a:ext cx="3070072" cy="584775"/>
            <a:chOff x="11076903" y="1515217"/>
            <a:chExt cx="3225177" cy="584775"/>
          </a:xfrm>
        </p:grpSpPr>
        <p:sp>
          <p:nvSpPr>
            <p:cNvPr id="6" name="Rectangle 5"/>
            <p:cNvSpPr/>
            <p:nvPr/>
          </p:nvSpPr>
          <p:spPr>
            <a:xfrm>
              <a:off x="11076903" y="1515217"/>
              <a:ext cx="322517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TÌM HIỂU BÀI</a:t>
              </a:r>
            </a:p>
          </p:txBody>
        </p:sp>
        <p:cxnSp>
          <p:nvCxnSpPr>
            <p:cNvPr id="19" name="Straight Connector 18"/>
            <p:cNvCxnSpPr/>
            <p:nvPr/>
          </p:nvCxnSpPr>
          <p:spPr>
            <a:xfrm flipV="1">
              <a:off x="11325551" y="2099992"/>
              <a:ext cx="2743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8596242" y="2209801"/>
            <a:ext cx="7303362" cy="1015663"/>
          </a:xfrm>
          <a:prstGeom prst="rect">
            <a:avLst/>
          </a:prstGeom>
        </p:spPr>
        <p:txBody>
          <a:bodyPr wrap="square">
            <a:spAutoFit/>
          </a:bodyPr>
          <a:lstStyle/>
          <a:p>
            <a:r>
              <a:rPr lang="en-US" b="1" dirty="0" err="1">
                <a:solidFill>
                  <a:srgbClr val="FF3399"/>
                </a:solidFill>
                <a:latin typeface="Times New Roman" pitchFamily="18" charset="0"/>
                <a:cs typeface="Times New Roman" pitchFamily="18" charset="0"/>
              </a:rPr>
              <a:t>Câu</a:t>
            </a:r>
            <a:r>
              <a:rPr lang="en-US" b="1" dirty="0">
                <a:solidFill>
                  <a:srgbClr val="FF3399"/>
                </a:solidFill>
                <a:latin typeface="Times New Roman" pitchFamily="18" charset="0"/>
                <a:cs typeface="Times New Roman" pitchFamily="18" charset="0"/>
              </a:rPr>
              <a:t> 1: </a:t>
            </a:r>
            <a:r>
              <a:rPr lang="vi-VN" b="1" i="1" dirty="0">
                <a:solidFill>
                  <a:srgbClr val="FF3399"/>
                </a:solidFill>
                <a:latin typeface="Times New Roman" panose="02020603050405020304" pitchFamily="18" charset="0"/>
                <a:cs typeface="Times New Roman" panose="02020603050405020304" pitchFamily="18" charset="0"/>
              </a:rPr>
              <a:t>Nghĩ</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về</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quê</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hương</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tác</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giả</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nhớ</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nhất</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hình</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ảnh</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nào</a:t>
            </a:r>
            <a:r>
              <a:rPr lang="vi-VN" b="1" i="1" dirty="0">
                <a:solidFill>
                  <a:srgbClr val="FF3399"/>
                </a:solidFill>
                <a:latin typeface="Times New Roman" panose="02020603050405020304" pitchFamily="18" charset="0"/>
                <a:cs typeface="Times New Roman" panose="02020603050405020304" pitchFamily="18" charset="0"/>
              </a:rPr>
              <a:t>?</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5" name="Rectangle 4"/>
          <p:cNvSpPr/>
          <p:nvPr/>
        </p:nvSpPr>
        <p:spPr>
          <a:xfrm>
            <a:off x="8596242" y="3272135"/>
            <a:ext cx="7303362" cy="1477328"/>
          </a:xfrm>
          <a:prstGeom prst="rect">
            <a:avLst/>
          </a:prstGeom>
        </p:spPr>
        <p:txBody>
          <a:bodyPr wrap="square">
            <a:spAutoFit/>
          </a:bodyPr>
          <a:lstStyle/>
          <a:p>
            <a:r>
              <a:rPr lang="vi-VN" b="1" dirty="0">
                <a:solidFill>
                  <a:schemeClr val="accent3">
                    <a:lumMod val="75000"/>
                  </a:schemeClr>
                </a:solidFill>
                <a:latin typeface="Times New Roman" panose="02020603050405020304" pitchFamily="18" charset="0"/>
                <a:cs typeface="Times New Roman" panose="02020603050405020304" pitchFamily="18" charset="0"/>
              </a:rPr>
              <a:t>Nghĩ về quê hương, tác giả nhớ nhất hình ảnh cây đa. Vì cây đa ở ngay trước xóm./ Vì cây đa gắn liền với tuổi thơ của tác giả,…</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059630" y="574587"/>
            <a:ext cx="6183617"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17: ĐỌC: CÂY ĐA QUÊ HƯƠNG</a:t>
            </a:r>
          </a:p>
        </p:txBody>
      </p:sp>
      <p:grpSp>
        <p:nvGrpSpPr>
          <p:cNvPr id="22" name="Group 21"/>
          <p:cNvGrpSpPr/>
          <p:nvPr/>
        </p:nvGrpSpPr>
        <p:grpSpPr>
          <a:xfrm>
            <a:off x="116518" y="1097808"/>
            <a:ext cx="8463734" cy="7878731"/>
            <a:chOff x="312821" y="1097807"/>
            <a:chExt cx="8891337" cy="7681138"/>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4" name="Rectangle 23"/>
            <p:cNvSpPr/>
            <p:nvPr/>
          </p:nvSpPr>
          <p:spPr>
            <a:xfrm>
              <a:off x="2871492" y="1686273"/>
              <a:ext cx="4074447"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CÂY ĐA QUÊ HƯƠNG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5" name="Rectangle 24"/>
          <p:cNvSpPr/>
          <p:nvPr/>
        </p:nvSpPr>
        <p:spPr>
          <a:xfrm>
            <a:off x="675662" y="2276907"/>
            <a:ext cx="7361435" cy="6370975"/>
          </a:xfrm>
          <a:prstGeom prst="rect">
            <a:avLst/>
          </a:prstGeom>
        </p:spPr>
        <p:txBody>
          <a:bodyPr wrap="square">
            <a:spAutoFit/>
          </a:bodyPr>
          <a:lstStyle/>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đậm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xóm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Cây đa nghìn năm đã gắn liền với thời thơ ấu của chúng tôi. Đó là cả một tòa cổ kính hơn là một thân cây. Chín, mười đứa trẻ chúng tôi bắt tay nhau ôm không xuể. Cành cây lớn hơn cột đình. Ngọn chót vót giữa trời xanh. Rễ cây nổi lên mặt đất thành những hình thù quái lạ, như những con rắn hổ mang giận dữ. Trong vòm lá, gió chiều gẩy lên những điệu nhạc li kì tưởng chừng như ai đang cười nói.</a:t>
            </a:r>
          </a:p>
          <a:p>
            <a:pPr algn="just"/>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Chiều chiều, chúng tôi ra ngồi gốc đa hóng mát. Lúa vàng gợn sóng. Xa xa, giữa cánh đồng, đàn trâu ra về, lững thững từng bước nặng nề. Bóng sừng trâu dưới ánh chiều kéo dài, lan giữa ruộng đồng yên lặng.</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NGUYỄN KHẮC VIỆN</a:t>
            </a:r>
            <a:endParaRPr lang="vi-VN" sz="24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8290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628960" y="1371601"/>
            <a:ext cx="3070072" cy="584775"/>
            <a:chOff x="11076903" y="1515217"/>
            <a:chExt cx="3225177" cy="584775"/>
          </a:xfrm>
        </p:grpSpPr>
        <p:sp>
          <p:nvSpPr>
            <p:cNvPr id="6" name="Rectangle 5"/>
            <p:cNvSpPr/>
            <p:nvPr/>
          </p:nvSpPr>
          <p:spPr>
            <a:xfrm>
              <a:off x="11076903" y="1515217"/>
              <a:ext cx="322517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TÌM HIỂU BÀI</a:t>
              </a:r>
            </a:p>
          </p:txBody>
        </p:sp>
        <p:cxnSp>
          <p:nvCxnSpPr>
            <p:cNvPr id="19" name="Straight Connector 18"/>
            <p:cNvCxnSpPr/>
            <p:nvPr/>
          </p:nvCxnSpPr>
          <p:spPr>
            <a:xfrm flipV="1">
              <a:off x="11325551" y="2099992"/>
              <a:ext cx="2743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7" name="Rectangle 6"/>
          <p:cNvSpPr/>
          <p:nvPr/>
        </p:nvSpPr>
        <p:spPr>
          <a:xfrm>
            <a:off x="8596243" y="2218770"/>
            <a:ext cx="7188884" cy="1015663"/>
          </a:xfrm>
          <a:prstGeom prst="rect">
            <a:avLst/>
          </a:prstGeom>
        </p:spPr>
        <p:txBody>
          <a:bodyPr wrap="square">
            <a:spAutoFit/>
          </a:bodyPr>
          <a:lstStyle/>
          <a:p>
            <a:pPr indent="517525" algn="just"/>
            <a:r>
              <a:rPr lang="en-US" b="1" dirty="0" err="1">
                <a:solidFill>
                  <a:srgbClr val="FF3399"/>
                </a:solidFill>
                <a:latin typeface="Times New Roman" pitchFamily="18" charset="0"/>
                <a:cs typeface="Times New Roman" pitchFamily="18" charset="0"/>
              </a:rPr>
              <a:t>Câu</a:t>
            </a:r>
            <a:r>
              <a:rPr lang="en-US" b="1" dirty="0">
                <a:solidFill>
                  <a:srgbClr val="FF3399"/>
                </a:solidFill>
                <a:latin typeface="Times New Roman" pitchFamily="18" charset="0"/>
                <a:cs typeface="Times New Roman" pitchFamily="18" charset="0"/>
              </a:rPr>
              <a:t> 2: </a:t>
            </a:r>
            <a:r>
              <a:rPr lang="vi-VN" b="1" i="1" dirty="0">
                <a:solidFill>
                  <a:srgbClr val="FF3399"/>
                </a:solidFill>
                <a:latin typeface="Times New Roman" panose="02020603050405020304" pitchFamily="18" charset="0"/>
                <a:cs typeface="Times New Roman" panose="02020603050405020304" pitchFamily="18" charset="0"/>
              </a:rPr>
              <a:t>Cây đa quê hương được tả như thế nào? </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059630" y="574587"/>
            <a:ext cx="6183617"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17: ĐỌC: CÂY ĐA QUÊ HƯƠNG</a:t>
            </a:r>
          </a:p>
        </p:txBody>
      </p:sp>
      <p:grpSp>
        <p:nvGrpSpPr>
          <p:cNvPr id="22" name="Group 21"/>
          <p:cNvGrpSpPr/>
          <p:nvPr/>
        </p:nvGrpSpPr>
        <p:grpSpPr>
          <a:xfrm>
            <a:off x="116518" y="1097808"/>
            <a:ext cx="8463734" cy="7878731"/>
            <a:chOff x="312821" y="1097807"/>
            <a:chExt cx="8891337" cy="7681138"/>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4" name="Rectangle 23"/>
            <p:cNvSpPr/>
            <p:nvPr/>
          </p:nvSpPr>
          <p:spPr>
            <a:xfrm>
              <a:off x="2871492" y="1686273"/>
              <a:ext cx="4074447"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CÂY ĐA QUÊ HƯƠNG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5" name="Rectangle 24"/>
          <p:cNvSpPr/>
          <p:nvPr/>
        </p:nvSpPr>
        <p:spPr>
          <a:xfrm>
            <a:off x="675662" y="2276907"/>
            <a:ext cx="7361435" cy="6370975"/>
          </a:xfrm>
          <a:prstGeom prst="rect">
            <a:avLst/>
          </a:prstGeom>
        </p:spPr>
        <p:txBody>
          <a:bodyPr wrap="square">
            <a:spAutoFit/>
          </a:bodyPr>
          <a:lstStyle/>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đậm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xóm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Cây đa nghìn năm đã gắn liền với thời thơ ấu của chúng tôi. Đó là cả một tòa cổ kính hơn là một thân cây. Chín, mười đứa trẻ chúng tôi bắt tay nhau ôm không xuể. Cành cây lớn hơn cột đình. Ngọn chót vót giữa trời xanh. Rễ cây nổi lên mặt đất thành những hình thù quái lạ, như những con rắn hổ mang giận dữ. Trong vòm lá, gió chiều gẩy lên những điệu nhạc li kì tưởng chừng như ai đang cười nói.</a:t>
            </a:r>
          </a:p>
          <a:p>
            <a:pPr algn="just"/>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Chiều chiều, chúng tôi ra ngồi gốc đa hóng mát. Lúa vàng gợn sóng. Xa xa, giữa cánh đồng, đàn trâu ra về, lững thững từng bước nặng nề. Bóng sừng trâu dưới ánh chiều kéo dài, lan giữa ruộng đồng yên lặng.</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NGUYỄN KHẮC VIỆN</a:t>
            </a:r>
            <a:endParaRPr lang="vi-VN" sz="2400" b="1" i="0" dirty="0">
              <a:solidFill>
                <a:srgbClr val="0000FF"/>
              </a:solidFill>
              <a:effectLst/>
              <a:latin typeface="Times New Roman" panose="02020603050405020304" pitchFamily="18" charset="0"/>
              <a:cs typeface="Times New Roman" panose="02020603050405020304" pitchFamily="18" charset="0"/>
            </a:endParaRPr>
          </a:p>
        </p:txBody>
      </p:sp>
      <p:pic>
        <p:nvPicPr>
          <p:cNvPr id="26" name="Picture 25"/>
          <p:cNvPicPr/>
          <p:nvPr/>
        </p:nvPicPr>
        <p:blipFill>
          <a:blip r:embed="rId3"/>
          <a:stretch>
            <a:fillRect/>
          </a:stretch>
        </p:blipFill>
        <p:spPr>
          <a:xfrm>
            <a:off x="8671075" y="3260662"/>
            <a:ext cx="7114051" cy="4435538"/>
          </a:xfrm>
          <a:prstGeom prst="rect">
            <a:avLst/>
          </a:prstGeom>
        </p:spPr>
      </p:pic>
    </p:spTree>
    <p:extLst>
      <p:ext uri="{BB962C8B-B14F-4D97-AF65-F5344CB8AC3E}">
        <p14:creationId xmlns:p14="http://schemas.microsoft.com/office/powerpoint/2010/main" val="1233693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628960" y="1371601"/>
            <a:ext cx="3070072" cy="584775"/>
            <a:chOff x="11076903" y="1515217"/>
            <a:chExt cx="3225177" cy="584775"/>
          </a:xfrm>
        </p:grpSpPr>
        <p:sp>
          <p:nvSpPr>
            <p:cNvPr id="6" name="Rectangle 5"/>
            <p:cNvSpPr/>
            <p:nvPr/>
          </p:nvSpPr>
          <p:spPr>
            <a:xfrm>
              <a:off x="11076903" y="1515217"/>
              <a:ext cx="322517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TÌM HIỂU BÀI</a:t>
              </a:r>
            </a:p>
          </p:txBody>
        </p:sp>
        <p:cxnSp>
          <p:nvCxnSpPr>
            <p:cNvPr id="19" name="Straight Connector 18"/>
            <p:cNvCxnSpPr/>
            <p:nvPr/>
          </p:nvCxnSpPr>
          <p:spPr>
            <a:xfrm flipV="1">
              <a:off x="11325551" y="2099992"/>
              <a:ext cx="2743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8866252" y="2209801"/>
            <a:ext cx="7033352" cy="1015663"/>
          </a:xfrm>
          <a:prstGeom prst="rect">
            <a:avLst/>
          </a:prstGeom>
        </p:spPr>
        <p:txBody>
          <a:bodyPr wrap="square">
            <a:spAutoFit/>
          </a:bodyPr>
          <a:lstStyle/>
          <a:p>
            <a:r>
              <a:rPr lang="en-US" b="1" dirty="0" err="1">
                <a:solidFill>
                  <a:srgbClr val="FF3399"/>
                </a:solidFill>
                <a:latin typeface="Times New Roman" pitchFamily="18" charset="0"/>
                <a:cs typeface="Times New Roman" pitchFamily="18" charset="0"/>
              </a:rPr>
              <a:t>Câu</a:t>
            </a:r>
            <a:r>
              <a:rPr lang="en-US" b="1" dirty="0">
                <a:solidFill>
                  <a:srgbClr val="FF3399"/>
                </a:solidFill>
                <a:latin typeface="Times New Roman" pitchFamily="18" charset="0"/>
                <a:cs typeface="Times New Roman" pitchFamily="18" charset="0"/>
              </a:rPr>
              <a:t> 3: </a:t>
            </a:r>
            <a:r>
              <a:rPr lang="vi-VN" b="1" i="1" dirty="0">
                <a:solidFill>
                  <a:srgbClr val="FF3399"/>
                </a:solidFill>
                <a:latin typeface="Times New Roman" panose="02020603050405020304" pitchFamily="18" charset="0"/>
                <a:cs typeface="Times New Roman" panose="02020603050405020304" pitchFamily="18" charset="0"/>
              </a:rPr>
              <a:t>Vì sao tác giả gọi cây đa quê mình là “cây đa nghìn năm”? </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5" name="Rectangle 4"/>
          <p:cNvSpPr/>
          <p:nvPr/>
        </p:nvSpPr>
        <p:spPr>
          <a:xfrm>
            <a:off x="8866252" y="3561327"/>
            <a:ext cx="7033352" cy="1938992"/>
          </a:xfrm>
          <a:prstGeom prst="rect">
            <a:avLst/>
          </a:prstGeom>
        </p:spPr>
        <p:txBody>
          <a:bodyPr wrap="square">
            <a:spAutoFit/>
          </a:bodyPr>
          <a:lstStyle/>
          <a:p>
            <a:pPr algn="just"/>
            <a:r>
              <a:rPr lang="nl-NL" b="1" dirty="0">
                <a:solidFill>
                  <a:schemeClr val="accent3">
                    <a:lumMod val="75000"/>
                  </a:schemeClr>
                </a:solidFill>
                <a:latin typeface="Times New Roman" panose="02020603050405020304" pitchFamily="18" charset="0"/>
                <a:cs typeface="Times New Roman" panose="02020603050405020304" pitchFamily="18" charset="0"/>
              </a:rPr>
              <a:t>Tác giả gọi cây đa nghìn năm để khẳng định sự tồn tại</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 gắn bó lâu đời của cây đa đối với làng quê</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 đối với mỗi người từng sống ở làng quê</a:t>
            </a:r>
            <a:r>
              <a:rPr lang="vi-VN" b="1" dirty="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059630" y="574587"/>
            <a:ext cx="6183617"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17: ĐỌC: CÂY ĐA QUÊ HƯƠNG</a:t>
            </a:r>
          </a:p>
        </p:txBody>
      </p:sp>
      <p:grpSp>
        <p:nvGrpSpPr>
          <p:cNvPr id="18" name="Group 17"/>
          <p:cNvGrpSpPr/>
          <p:nvPr/>
        </p:nvGrpSpPr>
        <p:grpSpPr>
          <a:xfrm>
            <a:off x="116518" y="1097808"/>
            <a:ext cx="8463734" cy="7878731"/>
            <a:chOff x="312821" y="1097807"/>
            <a:chExt cx="8891337" cy="7681138"/>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2" name="Rectangle 21"/>
            <p:cNvSpPr/>
            <p:nvPr/>
          </p:nvSpPr>
          <p:spPr>
            <a:xfrm>
              <a:off x="2871492" y="1686273"/>
              <a:ext cx="4074447"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CÂY ĐA QUÊ HƯƠNG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3" name="Rectangle 22"/>
          <p:cNvSpPr/>
          <p:nvPr/>
        </p:nvSpPr>
        <p:spPr>
          <a:xfrm>
            <a:off x="675662" y="2276907"/>
            <a:ext cx="7361435" cy="6370975"/>
          </a:xfrm>
          <a:prstGeom prst="rect">
            <a:avLst/>
          </a:prstGeom>
        </p:spPr>
        <p:txBody>
          <a:bodyPr wrap="square">
            <a:spAutoFit/>
          </a:bodyPr>
          <a:lstStyle/>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đậm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xóm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Cây đa nghìn năm đã gắn liền với thời thơ ấu của chúng tôi. Đó là cả một tòa cổ kính hơn là một thân cây. Chín, mười đứa trẻ chúng tôi bắt tay nhau ôm không xuể. Cành cây lớn hơn cột đình. Ngọn chót vót giữa trời xanh. Rễ cây nổi lên mặt đất thành những hình thù quái lạ, như những con rắn hổ mang giận dữ. Trong vòm lá, gió chiều gẩy lên những điệu nhạc li kì tưởng chừng như ai đang cười nói.</a:t>
            </a:r>
          </a:p>
          <a:p>
            <a:pPr algn="just"/>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Chiều chiều, chúng tôi ra ngồi gốc đa hóng mát. Lúa vàng gợn sóng. Xa xa, giữa cánh đồng, đàn trâu ra về, lững thững từng bước nặng nề. Bóng sừng trâu dưới ánh chiều kéo dài, lan giữa ruộng đồng yên lặng.</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NGUYỄN KHẮC VIỆN</a:t>
            </a:r>
            <a:endParaRPr lang="vi-VN" sz="24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649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628960" y="1371601"/>
            <a:ext cx="3070072" cy="584775"/>
            <a:chOff x="11076903" y="1515217"/>
            <a:chExt cx="3225177" cy="584775"/>
          </a:xfrm>
        </p:grpSpPr>
        <p:sp>
          <p:nvSpPr>
            <p:cNvPr id="6" name="Rectangle 5"/>
            <p:cNvSpPr/>
            <p:nvPr/>
          </p:nvSpPr>
          <p:spPr>
            <a:xfrm>
              <a:off x="11076903" y="1515217"/>
              <a:ext cx="322517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TÌM HIỂU BÀI</a:t>
              </a:r>
            </a:p>
          </p:txBody>
        </p:sp>
        <p:cxnSp>
          <p:nvCxnSpPr>
            <p:cNvPr id="19" name="Straight Connector 18"/>
            <p:cNvCxnSpPr/>
            <p:nvPr/>
          </p:nvCxnSpPr>
          <p:spPr>
            <a:xfrm flipV="1">
              <a:off x="11325551" y="2099992"/>
              <a:ext cx="2743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8596242" y="2209801"/>
            <a:ext cx="7303362" cy="1015663"/>
          </a:xfrm>
          <a:prstGeom prst="rect">
            <a:avLst/>
          </a:prstGeom>
        </p:spPr>
        <p:txBody>
          <a:bodyPr wrap="square">
            <a:spAutoFit/>
          </a:bodyPr>
          <a:lstStyle/>
          <a:p>
            <a:r>
              <a:rPr lang="en-US" b="1" dirty="0" err="1">
                <a:solidFill>
                  <a:srgbClr val="FF3399"/>
                </a:solidFill>
                <a:latin typeface="Times New Roman" pitchFamily="18" charset="0"/>
                <a:cs typeface="Times New Roman" pitchFamily="18" charset="0"/>
              </a:rPr>
              <a:t>Câu</a:t>
            </a:r>
            <a:r>
              <a:rPr lang="en-US" b="1" dirty="0">
                <a:solidFill>
                  <a:srgbClr val="FF3399"/>
                </a:solidFill>
                <a:latin typeface="Times New Roman" pitchFamily="18" charset="0"/>
                <a:cs typeface="Times New Roman" pitchFamily="18" charset="0"/>
              </a:rPr>
              <a:t> 4: </a:t>
            </a:r>
            <a:r>
              <a:rPr lang="vi-VN" b="1" i="1" dirty="0">
                <a:solidFill>
                  <a:srgbClr val="FF3399"/>
                </a:solidFill>
                <a:latin typeface="Times New Roman" panose="02020603050405020304" pitchFamily="18" charset="0"/>
                <a:cs typeface="Times New Roman" panose="02020603050405020304" pitchFamily="18" charset="0"/>
              </a:rPr>
              <a:t>Cây đa quê hương đã gắn bó với tuổi thơ của tác giả như thê nào?</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059630" y="574587"/>
            <a:ext cx="6183617"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17: ĐỌC: CÂY ĐA QUÊ HƯƠNG</a:t>
            </a:r>
          </a:p>
        </p:txBody>
      </p:sp>
      <p:grpSp>
        <p:nvGrpSpPr>
          <p:cNvPr id="23" name="Group 22"/>
          <p:cNvGrpSpPr/>
          <p:nvPr/>
        </p:nvGrpSpPr>
        <p:grpSpPr>
          <a:xfrm>
            <a:off x="116518" y="1097808"/>
            <a:ext cx="8463734" cy="7878731"/>
            <a:chOff x="312821" y="1097807"/>
            <a:chExt cx="8891337" cy="7681138"/>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5" name="Rectangle 24"/>
            <p:cNvSpPr/>
            <p:nvPr/>
          </p:nvSpPr>
          <p:spPr>
            <a:xfrm>
              <a:off x="2871492" y="1686273"/>
              <a:ext cx="4074447"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CÂY ĐA QUÊ HƯƠNG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6" name="Rectangle 25"/>
          <p:cNvSpPr/>
          <p:nvPr/>
        </p:nvSpPr>
        <p:spPr>
          <a:xfrm>
            <a:off x="675662" y="2276907"/>
            <a:ext cx="7361435" cy="6370975"/>
          </a:xfrm>
          <a:prstGeom prst="rect">
            <a:avLst/>
          </a:prstGeom>
        </p:spPr>
        <p:txBody>
          <a:bodyPr wrap="square">
            <a:spAutoFit/>
          </a:bodyPr>
          <a:lstStyle/>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đậm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xóm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Cây đa nghìn năm đã gắn liền với thời thơ ấu của chúng tôi. Đó là cả một tòa cổ kính hơn là một thân cây. Chín, mười đứa trẻ chúng tôi bắt tay nhau ôm không xuể. Cành cây lớn hơn cột đình. Ngọn chót vót giữa trời xanh. Rễ cây nổi lên mặt đất thành những hình thù quái lạ, như những con rắn hổ mang giận dữ. Trong vòm lá, gió chiều gẩy lên những điệu nhạc li kì tưởng chừng như ai đang cười nói.</a:t>
            </a:r>
          </a:p>
          <a:p>
            <a:pPr algn="just"/>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Chiều chiều, chúng tôi ra ngồi gốc đa hóng mát. Lúa vàng gợn sóng. Xa xa, giữa cánh đồng, đàn trâu ra về, lững thững từng bước nặng nề. Bóng sừng trâu dưới ánh chiều kéo dài, lan giữa ruộng đồng yên lặng.</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NGUYỄN KHẮC VIỆN</a:t>
            </a:r>
            <a:endParaRPr lang="vi-VN" sz="2400" b="1" i="0" dirty="0">
              <a:solidFill>
                <a:srgbClr val="0000FF"/>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8596241" y="3569567"/>
            <a:ext cx="7319353" cy="3785652"/>
          </a:xfrm>
          <a:prstGeom prst="rect">
            <a:avLst/>
          </a:prstGeom>
        </p:spPr>
        <p:txBody>
          <a:bodyPr wrap="square">
            <a:spAutoFit/>
          </a:bodyPr>
          <a:lstStyle/>
          <a:p>
            <a:pPr algn="just"/>
            <a:r>
              <a:rPr lang="nl-NL" b="1" dirty="0">
                <a:solidFill>
                  <a:schemeClr val="accent3">
                    <a:lumMod val="75000"/>
                  </a:schemeClr>
                </a:solidFill>
                <a:latin typeface="Times New Roman" panose="02020603050405020304" pitchFamily="18" charset="0"/>
                <a:cs typeface="Times New Roman" panose="02020603050405020304" pitchFamily="18" charset="0"/>
              </a:rPr>
              <a:t>+ T</a:t>
            </a:r>
            <a:r>
              <a:rPr lang="vi-VN" b="1" dirty="0">
                <a:solidFill>
                  <a:schemeClr val="accent3">
                    <a:lumMod val="75000"/>
                  </a:schemeClr>
                </a:solidFill>
                <a:latin typeface="Times New Roman" panose="02020603050405020304" pitchFamily="18" charset="0"/>
                <a:cs typeface="Times New Roman" panose="02020603050405020304" pitchFamily="18" charset="0"/>
              </a:rPr>
              <a:t>á</a:t>
            </a:r>
            <a:r>
              <a:rPr lang="nl-NL" b="1" dirty="0">
                <a:solidFill>
                  <a:schemeClr val="accent3">
                    <a:lumMod val="75000"/>
                  </a:schemeClr>
                </a:solidFill>
                <a:latin typeface="Times New Roman" panose="02020603050405020304" pitchFamily="18" charset="0"/>
                <a:cs typeface="Times New Roman" panose="02020603050405020304" pitchFamily="18" charset="0"/>
              </a:rPr>
              <a:t>c giả nhớ về quê hương</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 nhớ về tuổi thơ của mình là nhớ đến cây đa quê hương</a:t>
            </a:r>
            <a:r>
              <a:rPr lang="vi-VN" b="1" dirty="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a:p>
            <a:pPr algn="just"/>
            <a:r>
              <a:rPr lang="vi-VN" b="1" dirty="0">
                <a:solidFill>
                  <a:schemeClr val="accent3">
                    <a:lumMod val="75000"/>
                  </a:schemeClr>
                </a:solidFill>
                <a:latin typeface="Times New Roman" panose="02020603050405020304" pitchFamily="18" charset="0"/>
                <a:cs typeface="Times New Roman" panose="02020603050405020304" pitchFamily="18" charset="0"/>
              </a:rPr>
              <a:t>+ T</a:t>
            </a:r>
            <a:r>
              <a:rPr lang="nl-NL" b="1" dirty="0">
                <a:solidFill>
                  <a:schemeClr val="accent3">
                    <a:lumMod val="75000"/>
                  </a:schemeClr>
                </a:solidFill>
                <a:latin typeface="Times New Roman" panose="02020603050405020304" pitchFamily="18" charset="0"/>
                <a:cs typeface="Times New Roman" panose="02020603050405020304" pitchFamily="18" charset="0"/>
              </a:rPr>
              <a:t>ác giả nhớ lại những kỉ niệm của ấu thơ gắn bó với cây đa và cảnh vật ở quê hương</a:t>
            </a:r>
            <a:r>
              <a:rPr lang="vi-VN" b="1" dirty="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a:p>
            <a:pPr algn="just"/>
            <a:r>
              <a:rPr lang="vi-VN" b="1" dirty="0">
                <a:solidFill>
                  <a:schemeClr val="accent3">
                    <a:lumMod val="75000"/>
                  </a:schemeClr>
                </a:solidFill>
                <a:latin typeface="Times New Roman" panose="02020603050405020304" pitchFamily="18" charset="0"/>
                <a:cs typeface="Times New Roman" panose="02020603050405020304" pitchFamily="18" charset="0"/>
              </a:rPr>
              <a:t> + T</a:t>
            </a:r>
            <a:r>
              <a:rPr lang="nl-NL" b="1" dirty="0">
                <a:solidFill>
                  <a:schemeClr val="accent3">
                    <a:lumMod val="75000"/>
                  </a:schemeClr>
                </a:solidFill>
                <a:latin typeface="Times New Roman" panose="02020603050405020304" pitchFamily="18" charset="0"/>
                <a:cs typeface="Times New Roman" panose="02020603050405020304" pitchFamily="18" charset="0"/>
              </a:rPr>
              <a:t>ác giả nhớ rất kỹ những hình ảnh</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 cảnh vật của quê hương và miêu tả lại </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như thể cảnh vật đang hiện ra trước mắt</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 có màu sắc</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 âm thanh</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 dáng hình</a:t>
            </a:r>
            <a:r>
              <a:rPr lang="vi-VN" b="1" dirty="0">
                <a:solidFill>
                  <a:schemeClr val="accent3">
                    <a:lumMod val="75000"/>
                  </a:schemeClr>
                </a:solidFill>
                <a:latin typeface="Times New Roman" panose="02020603050405020304" pitchFamily="18" charset="0"/>
                <a:cs typeface="Times New Roman" panose="02020603050405020304" pitchFamily="18" charset="0"/>
              </a:rPr>
              <a:t>,..) </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790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2875</Words>
  <Application>Microsoft Office PowerPoint</Application>
  <PresentationFormat>Custom</PresentationFormat>
  <Paragraphs>111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Dung</cp:lastModifiedBy>
  <cp:revision>114</cp:revision>
  <dcterms:created xsi:type="dcterms:W3CDTF">2023-07-19T07:13:18Z</dcterms:created>
  <dcterms:modified xsi:type="dcterms:W3CDTF">2025-04-03T01:01:37Z</dcterms:modified>
</cp:coreProperties>
</file>