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9" r:id="rId5"/>
    <p:sldId id="272" r:id="rId6"/>
    <p:sldId id="273" r:id="rId7"/>
    <p:sldId id="274" r:id="rId8"/>
    <p:sldId id="275" r:id="rId9"/>
    <p:sldId id="281" r:id="rId10"/>
    <p:sldId id="271" r:id="rId11"/>
    <p:sldId id="280" r:id="rId12"/>
    <p:sldId id="277" r:id="rId13"/>
    <p:sldId id="278" r:id="rId14"/>
    <p:sldId id="268" r:id="rId15"/>
  </p:sldIdLst>
  <p:sldSz cx="16276638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  <p15:guide id="3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FF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34"/>
      </p:cViewPr>
      <p:guideLst>
        <p:guide orient="horz" pos="2880"/>
        <p:guide pos="5386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3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66714" y="488951"/>
            <a:ext cx="6846925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3111" y="488951"/>
            <a:ext cx="20272327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3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9"/>
            <a:ext cx="13835143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111" y="2844801"/>
            <a:ext cx="13558214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2601" y="2844801"/>
            <a:ext cx="13561038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68"/>
            <a:ext cx="9099092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2"/>
            <a:ext cx="14648974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5"/>
            <a:ext cx="5154269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273777" y="4953001"/>
            <a:ext cx="8363315" cy="83099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14: TRONG LỜI MẸ HÁT</a:t>
            </a:r>
            <a:endParaRPr 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42958" y="5783997"/>
            <a:ext cx="6356228" cy="156966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1+2: </a:t>
            </a:r>
            <a:r>
              <a:rPr lang="en-US" sz="4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LỜI MẸ HÁT</a:t>
            </a:r>
            <a:endParaRPr lang="en-US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254027-4759-B5B2-56E1-01E8C50AF2D3}"/>
              </a:ext>
            </a:extLst>
          </p:cNvPr>
          <p:cNvSpPr txBox="1"/>
          <p:nvPr/>
        </p:nvSpPr>
        <p:spPr>
          <a:xfrm>
            <a:off x="4069857" y="457200"/>
            <a:ext cx="81369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1587202" y="1396426"/>
            <a:ext cx="2323072" cy="584775"/>
            <a:chOff x="11469275" y="1515217"/>
            <a:chExt cx="2440437" cy="584775"/>
          </a:xfrm>
        </p:grpSpPr>
        <p:sp>
          <p:nvSpPr>
            <p:cNvPr id="15" name="Rectangle 14"/>
            <p:cNvSpPr/>
            <p:nvPr/>
          </p:nvSpPr>
          <p:spPr>
            <a:xfrm>
              <a:off x="11469275" y="1515217"/>
              <a:ext cx="2440437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NỘI DUNG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11660831" y="2047740"/>
              <a:ext cx="201168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9371420" y="2743200"/>
            <a:ext cx="6754632" cy="3886200"/>
            <a:chOff x="9844881" y="2743200"/>
            <a:chExt cx="7095888" cy="3886200"/>
          </a:xfrm>
        </p:grpSpPr>
        <p:pic>
          <p:nvPicPr>
            <p:cNvPr id="23" name="Picture 4" descr="Chia sẻ với hơn 61 về hình khung ảnh hay nhất - Du học Akina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12" t="9003" r="7375" b="8860"/>
            <a:stretch/>
          </p:blipFill>
          <p:spPr bwMode="auto">
            <a:xfrm>
              <a:off x="9844881" y="2743200"/>
              <a:ext cx="7095888" cy="388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683081" y="3947636"/>
              <a:ext cx="571500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 thơ nói lên lòng biết ơn của người con trước công lao nuôi nấng</a:t>
              </a:r>
              <a:r>
                <a:rPr lang="en-US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dạy dỗ của người mẹ.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7" name="Group 16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1665201" y="2087701"/>
              <a:ext cx="7971362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112770" y="674119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15884771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390171" y="1494138"/>
            <a:ext cx="4120615" cy="606521"/>
            <a:chOff x="10525099" y="1343533"/>
            <a:chExt cx="4328796" cy="606521"/>
          </a:xfrm>
        </p:grpSpPr>
        <p:sp>
          <p:nvSpPr>
            <p:cNvPr id="6" name="Rectangle 5"/>
            <p:cNvSpPr/>
            <p:nvPr/>
          </p:nvSpPr>
          <p:spPr>
            <a:xfrm>
              <a:off x="10525099" y="1343533"/>
              <a:ext cx="4328796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 dirty="0">
                  <a:ln w="11430"/>
                  <a:solidFill>
                    <a:srgbClr val="FF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HỌC THUỘC LÒNG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 flipV="1">
              <a:off x="10769256" y="1950054"/>
              <a:ext cx="384048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2114327" y="2358523"/>
            <a:ext cx="8136052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gặp trong lời mẹ hát   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cò trắng, dải đồng xanh     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yêu màu vàng hoa mướp      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“Con gà cục tác lá chanh”.  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5369" y="4439530"/>
            <a:ext cx="65302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chạy qua tóc mẹ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màu trắng đến nôn nao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 mẹ cứ còng dần xuống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con ngày một thêm cao.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1262" y="6501633"/>
            <a:ext cx="8136052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ơi, trong lời mẹ hát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cả cuộc đời hiện ra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ru chắp con đôi cánh</a:t>
            </a:r>
          </a:p>
          <a:p>
            <a:pPr algn="just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rồi con sẽ bay xa.</a:t>
            </a:r>
          </a:p>
          <a:p>
            <a:pPr algn="just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vi-VN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09421" y="5492981"/>
            <a:ext cx="6083681" cy="11063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755205" y="3454105"/>
            <a:ext cx="5474853" cy="9665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4497" y="7031759"/>
            <a:ext cx="6310578" cy="13065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15075" y="6421527"/>
            <a:ext cx="5295083" cy="21224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11663032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21" grpId="0" animBg="1"/>
      <p:bldP spid="22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699665" y="1198602"/>
            <a:ext cx="5538376" cy="553998"/>
            <a:chOff x="9780407" y="1515217"/>
            <a:chExt cx="5818185" cy="553998"/>
          </a:xfrm>
        </p:grpSpPr>
        <p:sp>
          <p:nvSpPr>
            <p:cNvPr id="15" name="Rectangle 14"/>
            <p:cNvSpPr/>
            <p:nvPr/>
          </p:nvSpPr>
          <p:spPr>
            <a:xfrm>
              <a:off x="9780407" y="1515217"/>
              <a:ext cx="5818185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 TẬP THEO VĂN BẢN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0082593" y="2035027"/>
              <a:ext cx="521208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312057" y="2037150"/>
            <a:ext cx="8311943" cy="5486400"/>
            <a:chOff x="122404" y="1608262"/>
            <a:chExt cx="9341477" cy="5594654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875" r="1047" b="1709"/>
            <a:stretch/>
          </p:blipFill>
          <p:spPr>
            <a:xfrm>
              <a:off x="122404" y="1608262"/>
              <a:ext cx="9341477" cy="5594654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418225" y="2542513"/>
              <a:ext cx="7273271" cy="10357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những hình ảnh nhân hóa trong bài thơ </a:t>
              </a:r>
              <a:r>
                <a:rPr lang="en-US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rong lời mẹ hát.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9153814" y="2915225"/>
            <a:ext cx="6037474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hát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200" b="1" i="1" dirty="0">
                <a:solidFill>
                  <a:srgbClr val="FF33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chở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cổ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dòng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sông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đưa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thời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gian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chạy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qua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tóc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ru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chấp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cánh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con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32746368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699665" y="1198602"/>
            <a:ext cx="5538376" cy="553998"/>
            <a:chOff x="9780407" y="1515217"/>
            <a:chExt cx="5818185" cy="553998"/>
          </a:xfrm>
        </p:grpSpPr>
        <p:sp>
          <p:nvSpPr>
            <p:cNvPr id="15" name="Rectangle 14"/>
            <p:cNvSpPr/>
            <p:nvPr/>
          </p:nvSpPr>
          <p:spPr>
            <a:xfrm>
              <a:off x="9780407" y="1515217"/>
              <a:ext cx="5818185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 TẬP THEO VĂN BẢN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0082593" y="2035027"/>
              <a:ext cx="521208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30497" y="2238224"/>
            <a:ext cx="8311943" cy="4566547"/>
            <a:chOff x="469598" y="2146783"/>
            <a:chExt cx="8731877" cy="4566547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875" r="1047" b="1709"/>
            <a:stretch/>
          </p:blipFill>
          <p:spPr>
            <a:xfrm>
              <a:off x="469598" y="2146783"/>
              <a:ext cx="8731877" cy="4566547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044265" y="3566160"/>
              <a:ext cx="754380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2 </a:t>
              </a:r>
              <a:r>
                <a:rPr lang="en-US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vi-VN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 câu về những việc mẹ đã làm cho con, trong đó có trạng ngữ chỉ thời gian hoặc nơi chốn.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9167558" y="3168235"/>
            <a:ext cx="64556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vi-VN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 nhà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vi-VN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mẹ là người tuyệt vời nhất. Mẹ thường dậy rất sớm nấu bữa sáng cho cả gia đình. Tuần trước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m</a:t>
            </a:r>
            <a:r>
              <a:rPr lang="vi-VN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ẹ đã nấu một món chè cho em ăn thật ngon</a:t>
            </a:r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7657492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0" y="278641"/>
            <a:ext cx="14111595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770701" y="3902462"/>
            <a:ext cx="11108359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  <p:sp>
        <p:nvSpPr>
          <p:cNvPr id="5" name="Rectangle 4"/>
          <p:cNvSpPr/>
          <p:nvPr/>
        </p:nvSpPr>
        <p:spPr>
          <a:xfrm>
            <a:off x="9371420" y="2017041"/>
            <a:ext cx="66007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7850" algn="just"/>
            <a:r>
              <a:rPr lang="en-US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/>
              <a:t>Đọc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nhấn</a:t>
            </a:r>
            <a:r>
              <a:rPr lang="en-US" dirty="0"/>
              <a:t> </a:t>
            </a:r>
            <a:r>
              <a:rPr lang="en-US" dirty="0" err="1"/>
              <a:t>giọng</a:t>
            </a:r>
            <a:r>
              <a:rPr lang="en-US" dirty="0"/>
              <a:t> ở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vi-VN" dirty="0"/>
              <a:t>thể hiện tình cảm, cảm xúc của bạn nhỏ đối với người mẹ của mình.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06888" y="4114800"/>
            <a:ext cx="61407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06887" y="4876800"/>
            <a:ext cx="62652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… ca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706887" y="5618202"/>
            <a:ext cx="62652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chanh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734097" y="6380202"/>
            <a:ext cx="62652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734097" y="7142202"/>
            <a:ext cx="62652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1474946" y="1292283"/>
            <a:ext cx="2480166" cy="553998"/>
            <a:chOff x="11673681" y="1371600"/>
            <a:chExt cx="2605468" cy="553998"/>
          </a:xfrm>
        </p:grpSpPr>
        <p:sp>
          <p:nvSpPr>
            <p:cNvPr id="25" name="TextBox 24"/>
            <p:cNvSpPr txBox="1"/>
            <p:nvPr/>
          </p:nvSpPr>
          <p:spPr>
            <a:xfrm>
              <a:off x="11673681" y="1371600"/>
              <a:ext cx="260546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1784315" y="1878874"/>
              <a:ext cx="219456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116518" y="1036670"/>
            <a:ext cx="9254903" cy="8253004"/>
            <a:chOff x="122404" y="1036669"/>
            <a:chExt cx="9722477" cy="8253004"/>
          </a:xfrm>
        </p:grpSpPr>
        <p:grpSp>
          <p:nvGrpSpPr>
            <p:cNvPr id="24" name="Group 23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3" name="Rectangle 22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3214204" y="2087701"/>
              <a:ext cx="6422360" cy="72019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Hình chữ nhật: Góc Tròn 5">
            <a:extLst>
              <a:ext uri="{FF2B5EF4-FFF2-40B4-BE49-F238E27FC236}">
                <a16:creationId xmlns:a16="http://schemas.microsoft.com/office/drawing/2014/main" id="{68329D4C-D1CB-19A1-ED55-698D7524FE4E}"/>
              </a:ext>
            </a:extLst>
          </p:cNvPr>
          <p:cNvSpPr/>
          <p:nvPr/>
        </p:nvSpPr>
        <p:spPr>
          <a:xfrm>
            <a:off x="2992839" y="1971126"/>
            <a:ext cx="3736757" cy="1824975"/>
          </a:xfrm>
          <a:prstGeom prst="roundRect">
            <a:avLst/>
          </a:prstGeom>
          <a:solidFill>
            <a:schemeClr val="accent6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Hình chữ nhật: Góc Tròn 5">
            <a:extLst>
              <a:ext uri="{FF2B5EF4-FFF2-40B4-BE49-F238E27FC236}">
                <a16:creationId xmlns:a16="http://schemas.microsoft.com/office/drawing/2014/main" id="{68329D4C-D1CB-19A1-ED55-698D7524FE4E}"/>
              </a:ext>
            </a:extLst>
          </p:cNvPr>
          <p:cNvSpPr/>
          <p:nvPr/>
        </p:nvSpPr>
        <p:spPr>
          <a:xfrm>
            <a:off x="3011461" y="3872055"/>
            <a:ext cx="3718135" cy="1385745"/>
          </a:xfrm>
          <a:prstGeom prst="roundRect">
            <a:avLst/>
          </a:prstGeom>
          <a:solidFill>
            <a:srgbClr val="0000F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Hình chữ nhật: Góc Tròn 5">
            <a:extLst>
              <a:ext uri="{FF2B5EF4-FFF2-40B4-BE49-F238E27FC236}">
                <a16:creationId xmlns:a16="http://schemas.microsoft.com/office/drawing/2014/main" id="{68329D4C-D1CB-19A1-ED55-698D7524FE4E}"/>
              </a:ext>
            </a:extLst>
          </p:cNvPr>
          <p:cNvSpPr/>
          <p:nvPr/>
        </p:nvSpPr>
        <p:spPr>
          <a:xfrm>
            <a:off x="3008835" y="5480138"/>
            <a:ext cx="3720761" cy="1454063"/>
          </a:xfrm>
          <a:prstGeom prst="roundRect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Hình chữ nhật: Góc Tròn 5">
            <a:extLst>
              <a:ext uri="{FF2B5EF4-FFF2-40B4-BE49-F238E27FC236}">
                <a16:creationId xmlns:a16="http://schemas.microsoft.com/office/drawing/2014/main" id="{68329D4C-D1CB-19A1-ED55-698D7524FE4E}"/>
              </a:ext>
            </a:extLst>
          </p:cNvPr>
          <p:cNvSpPr/>
          <p:nvPr/>
        </p:nvSpPr>
        <p:spPr>
          <a:xfrm>
            <a:off x="2992839" y="7091208"/>
            <a:ext cx="3736757" cy="1366993"/>
          </a:xfrm>
          <a:prstGeom prst="roundRect">
            <a:avLst/>
          </a:prstGeom>
          <a:solidFill>
            <a:srgbClr val="00B05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22988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  <p:bldP spid="16" grpId="0"/>
      <p:bldP spid="17" grpId="0"/>
      <p:bldP spid="10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16518" y="798652"/>
            <a:ext cx="9254903" cy="8345349"/>
            <a:chOff x="312821" y="1097807"/>
            <a:chExt cx="8891337" cy="7681138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312821" y="1097807"/>
              <a:ext cx="8891337" cy="7681138"/>
            </a:xfrm>
            <a:prstGeom prst="rect">
              <a:avLst/>
            </a:prstGeom>
          </p:spPr>
        </p:pic>
        <p:sp>
          <p:nvSpPr>
            <p:cNvPr id="42" name="Rectangle 41"/>
            <p:cNvSpPr/>
            <p:nvPr/>
          </p:nvSpPr>
          <p:spPr>
            <a:xfrm>
              <a:off x="3092099" y="1572916"/>
              <a:ext cx="3633242" cy="4815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LỜI MẸ HÁT</a:t>
              </a:r>
              <a:endPara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0393018" y="1371600"/>
            <a:ext cx="4230133" cy="553998"/>
            <a:chOff x="10467567" y="1515217"/>
            <a:chExt cx="4443847" cy="553998"/>
          </a:xfrm>
        </p:grpSpPr>
        <p:sp>
          <p:nvSpPr>
            <p:cNvPr id="6" name="Rectangle 5"/>
            <p:cNvSpPr/>
            <p:nvPr/>
          </p:nvSpPr>
          <p:spPr>
            <a:xfrm>
              <a:off x="10467567" y="1515217"/>
              <a:ext cx="4443847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 ĐỌC TỪ KHÓ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0683081" y="2022645"/>
              <a:ext cx="40386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>
          <a:xfrm>
            <a:off x="3211645" y="3505200"/>
            <a:ext cx="14449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01691" y="3505200"/>
            <a:ext cx="9516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0737930" y="3873405"/>
            <a:ext cx="3491661" cy="553998"/>
            <a:chOff x="10855457" y="1515217"/>
            <a:chExt cx="3668066" cy="553998"/>
          </a:xfrm>
        </p:grpSpPr>
        <p:sp>
          <p:nvSpPr>
            <p:cNvPr id="33" name="Rectangle 32"/>
            <p:cNvSpPr/>
            <p:nvPr/>
          </p:nvSpPr>
          <p:spPr>
            <a:xfrm>
              <a:off x="10855457" y="1515217"/>
              <a:ext cx="3668066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 ĐỌC CÂU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1084125" y="2016114"/>
              <a:ext cx="32004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10486336" y="4851087"/>
            <a:ext cx="497805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,/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632396" y="2072283"/>
            <a:ext cx="26428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chòng</a:t>
            </a:r>
            <a:r>
              <a:rPr lang="en-US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chành</a:t>
            </a:r>
            <a:r>
              <a:rPr lang="en-US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692497" y="2895723"/>
            <a:ext cx="25827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võng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407133" y="2045708"/>
            <a:ext cx="181338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nôn</a:t>
            </a:r>
            <a:r>
              <a:rPr lang="en-US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5499114" y="6172200"/>
            <a:ext cx="8983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139110" y="2110913"/>
            <a:ext cx="611349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thơ chở đầy cổ tích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sông lời mẹ ngọt ngào                                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 con đi cùng đất nước      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Chòng chành nhịp võng ca dao.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gặp trong lời mẹ hát                                  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cò trắng, dải đồng xanh    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yêu màu vàng hoa mướp    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“Con gà cục tác lá chanh”. 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chạy qua tóc mẹ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màu trắng đến nôn nao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 mẹ cứ còng dần xuống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con ngày một thêm cao.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ơi, trong lời mẹ hát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cả cuộc đời hiện ra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ru chắp con đôi cánh</a:t>
            </a:r>
          </a:p>
          <a:p>
            <a:r>
              <a: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rồi con sẽ bay xa.</a:t>
            </a:r>
          </a:p>
          <a:p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vi-VN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33296483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4" grpId="0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570223" y="2139967"/>
            <a:ext cx="63293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tình cảm, cảm xúc của bạn nhỏ đối với người mẹ của mình.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0477130" y="1371600"/>
            <a:ext cx="4666662" cy="553998"/>
            <a:chOff x="10238276" y="1515217"/>
            <a:chExt cx="4902431" cy="553998"/>
          </a:xfrm>
        </p:grpSpPr>
        <p:sp>
          <p:nvSpPr>
            <p:cNvPr id="31" name="Rectangle 30"/>
            <p:cNvSpPr/>
            <p:nvPr/>
          </p:nvSpPr>
          <p:spPr>
            <a:xfrm>
              <a:off x="10238276" y="1515217"/>
              <a:ext cx="4902431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b="1" cap="none" spc="50" dirty="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 ĐỌC DIỄN CẢM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0441631" y="2021614"/>
              <a:ext cx="448962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9541057" y="4748160"/>
            <a:ext cx="63293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584579" y="5726616"/>
            <a:ext cx="63293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Ai đọc diễn cảm hay nhất!</a:t>
            </a:r>
            <a:endParaRPr lang="en-US" b="1" i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-15511" y="993487"/>
            <a:ext cx="9254903" cy="8107331"/>
            <a:chOff x="122404" y="1036669"/>
            <a:chExt cx="9722477" cy="8107331"/>
          </a:xfrm>
        </p:grpSpPr>
        <p:grpSp>
          <p:nvGrpSpPr>
            <p:cNvPr id="19" name="Group 18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1883951" y="2087701"/>
              <a:ext cx="7752613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42704667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3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1100476" y="1371601"/>
            <a:ext cx="3070072" cy="584775"/>
            <a:chOff x="10696404" y="1515217"/>
            <a:chExt cx="3986175" cy="584775"/>
          </a:xfrm>
        </p:grpSpPr>
        <p:sp>
          <p:nvSpPr>
            <p:cNvPr id="17" name="Rectangle 16"/>
            <p:cNvSpPr/>
            <p:nvPr/>
          </p:nvSpPr>
          <p:spPr>
            <a:xfrm>
              <a:off x="10696404" y="1515217"/>
              <a:ext cx="398617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11055914" y="2008551"/>
              <a:ext cx="33904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9443955" y="2209800"/>
            <a:ext cx="64556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thơ nào cho thấy ngay từ thuở ấu thơ, bạn nhỏ đã được nghe mẹ kể chuyện cổ tích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át ru, những bài ca dao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443955" y="4423988"/>
            <a:ext cx="64556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thấy ngay từ thuở ấu thơ, bạn nhỏ đã được nghe mẹ kể chuyện cổ tích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át ru, những bài ca dao.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5" name="Group 14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3" name="Rectangle 22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1745251" y="2087701"/>
              <a:ext cx="7891313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36024151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43955" y="2209801"/>
            <a:ext cx="64556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7850"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những hình ảnh đẹp, gần gũi được gợi ra từ lời hát ru của mẹ</a:t>
            </a:r>
            <a:r>
              <a:rPr lang="en-US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1100476" y="1371601"/>
            <a:ext cx="3070072" cy="584775"/>
            <a:chOff x="10696404" y="1515217"/>
            <a:chExt cx="3986175" cy="584775"/>
          </a:xfrm>
        </p:grpSpPr>
        <p:sp>
          <p:nvSpPr>
            <p:cNvPr id="21" name="Rectangle 20"/>
            <p:cNvSpPr/>
            <p:nvPr/>
          </p:nvSpPr>
          <p:spPr>
            <a:xfrm>
              <a:off x="10696404" y="1515217"/>
              <a:ext cx="398617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11055914" y="2008551"/>
              <a:ext cx="33904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7" name="Group 16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3" name="Rectangle 22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1665201" y="2087701"/>
              <a:ext cx="7971362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9549909" y="3478888"/>
            <a:ext cx="61320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 hình ảnh đẹp, gần gũi được gợi ra từ lời hát ru của mẹ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trắng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mướp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dao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242909747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43955" y="2209800"/>
            <a:ext cx="64556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cảm nhận của bạn nhỏ về mẹ 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khổ thơ thứ 3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 thấy bạn nhỏ là người như thế nào?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360199" y="3928408"/>
            <a:ext cx="65394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cảm nhận của bạn nhỏ về mẹ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 vất vả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sinh vì con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Em thấy bạn nhỏ là người rất yêu thương mẹ, hiểu mẹ quan tâm đến mẹ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rất tình cảm, hiểu công ơn của mẹ, có lòng biết ơn, biết suy nghĩ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 tinh tế.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1100476" y="1371601"/>
            <a:ext cx="3070072" cy="584775"/>
            <a:chOff x="10696404" y="1515217"/>
            <a:chExt cx="3986175" cy="584775"/>
          </a:xfrm>
        </p:grpSpPr>
        <p:sp>
          <p:nvSpPr>
            <p:cNvPr id="22" name="Rectangle 21"/>
            <p:cNvSpPr/>
            <p:nvPr/>
          </p:nvSpPr>
          <p:spPr>
            <a:xfrm>
              <a:off x="10696404" y="1515217"/>
              <a:ext cx="398617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1055914" y="2008551"/>
              <a:ext cx="33904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5" name="Group 14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18" name="Rectangle 17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1505102" y="2087701"/>
              <a:ext cx="8131462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38518768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43955" y="2209800"/>
            <a:ext cx="64556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7850"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theo nội dung khổ thơ thứ 4, đóng vai bạn nhỏ để nói lời tâm sự với mẹ. 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37587" y="3951440"/>
            <a:ext cx="636838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ơi, từ lời ru của mẹ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đã hiểu thêm về cuộc đời của mẹ.</a:t>
            </a:r>
            <a:endParaRPr lang="en-US" b="1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ơi, lời ru của mẹ đã chắp cánh ước mơ cho con.</a:t>
            </a:r>
            <a:endParaRPr lang="en-US" b="1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ơi, lời ru của mẹ đã giúp con tiến bộ lên nhiều.</a:t>
            </a:r>
            <a:endParaRPr lang="en-US" b="1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cảm ơn mẹ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mẹ đã là người nuôi con khôn lớn. Con hứa với mẹ lớn lên, con sẽ </a:t>
            </a:r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1100476" y="1371601"/>
            <a:ext cx="3070072" cy="584775"/>
            <a:chOff x="10696404" y="1515217"/>
            <a:chExt cx="3986175" cy="584775"/>
          </a:xfrm>
        </p:grpSpPr>
        <p:sp>
          <p:nvSpPr>
            <p:cNvPr id="24" name="Rectangle 23"/>
            <p:cNvSpPr/>
            <p:nvPr/>
          </p:nvSpPr>
          <p:spPr>
            <a:xfrm>
              <a:off x="10696404" y="1515217"/>
              <a:ext cx="398617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11055914" y="2008551"/>
              <a:ext cx="33904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8" name="Group 17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7" name="Rectangle 26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1585152" y="2087701"/>
              <a:ext cx="8051412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12642586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43955" y="2209801"/>
            <a:ext cx="64556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77850" algn="just"/>
            <a:r>
              <a:rPr lang="en-US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em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 thơ 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 lời mẹ hát muốn nói về điều gì? </a:t>
            </a:r>
            <a:endParaRPr lang="en-US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31218" y="3352801"/>
            <a:ext cx="63683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A.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661561" y="5304473"/>
            <a:ext cx="63683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7338"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C.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566229" y="4536336"/>
            <a:ext cx="636838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39725"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B.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100476" y="1371601"/>
            <a:ext cx="3070072" cy="584775"/>
            <a:chOff x="10696404" y="1515217"/>
            <a:chExt cx="3986175" cy="584775"/>
          </a:xfrm>
        </p:grpSpPr>
        <p:sp>
          <p:nvSpPr>
            <p:cNvPr id="24" name="Rectangle 23"/>
            <p:cNvSpPr/>
            <p:nvPr/>
          </p:nvSpPr>
          <p:spPr>
            <a:xfrm>
              <a:off x="10696404" y="1515217"/>
              <a:ext cx="398617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50">
                  <a:ln w="11430"/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11055914" y="2008551"/>
              <a:ext cx="33904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16518" y="1036670"/>
            <a:ext cx="9254903" cy="8107331"/>
            <a:chOff x="122404" y="1036669"/>
            <a:chExt cx="9722477" cy="8107331"/>
          </a:xfrm>
        </p:grpSpPr>
        <p:grpSp>
          <p:nvGrpSpPr>
            <p:cNvPr id="18" name="Group 17"/>
            <p:cNvGrpSpPr/>
            <p:nvPr/>
          </p:nvGrpSpPr>
          <p:grpSpPr>
            <a:xfrm>
              <a:off x="122404" y="1036669"/>
              <a:ext cx="9722477" cy="8107331"/>
              <a:chOff x="312821" y="1097807"/>
              <a:chExt cx="8891337" cy="7904005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6" t="2115" r="1047" b="1709"/>
              <a:stretch/>
            </p:blipFill>
            <p:spPr>
              <a:xfrm>
                <a:off x="312821" y="1097807"/>
                <a:ext cx="8891337" cy="7904005"/>
              </a:xfrm>
              <a:prstGeom prst="rect">
                <a:avLst/>
              </a:prstGeom>
            </p:spPr>
          </p:pic>
          <p:sp>
            <p:nvSpPr>
              <p:cNvPr id="27" name="Rectangle 26"/>
              <p:cNvSpPr/>
              <p:nvPr/>
            </p:nvSpPr>
            <p:spPr>
              <a:xfrm>
                <a:off x="3015323" y="1586513"/>
                <a:ext cx="3633242" cy="5100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8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LỜI MẸ HÁT</a:t>
                </a:r>
                <a:endParaRPr lang="en-US" sz="2800" b="1" cap="none" spc="0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1425052" y="2087701"/>
              <a:ext cx="8211512" cy="6863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 thơ chở đầy cổ tích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Dòng sông lời mẹ ngọt ngào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 con đi cùng đất nước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Chòng chành nhịp võng ca dao.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gặp trong lời mẹ hát                                  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Cánh cò trắng, dải đồng xanh    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yêu màu vàng hoa mướp    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“Con gà cục tác lá chanh”. 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gian chạy qua tóc mẹ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màu trắng đến nôn nao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Lưng mẹ cứ còng dần xuống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con ngày một thêm cao.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 ơi, trong lời mẹ hát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 cả cuộc đời hiện ra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 ru chắp con đôi cánh</a:t>
              </a:r>
            </a:p>
            <a:p>
              <a:r>
                <a:rPr lang="vi-VN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 rồi con sẽ bay xa.</a:t>
              </a:r>
            </a:p>
            <a:p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Trương</a:t>
              </a:r>
              <a:r>
                <a:rPr 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Hương</a:t>
              </a:r>
              <a:endParaRPr lang="vi-VN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111216" y="574587"/>
            <a:ext cx="608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14: ĐỌC: TRONG LỜI MẸ HÁT</a:t>
            </a:r>
          </a:p>
        </p:txBody>
      </p:sp>
    </p:spTree>
    <p:extLst>
      <p:ext uri="{BB962C8B-B14F-4D97-AF65-F5344CB8AC3E}">
        <p14:creationId xmlns:p14="http://schemas.microsoft.com/office/powerpoint/2010/main" val="245926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3" grpId="1"/>
      <p:bldP spid="15" grpId="0"/>
      <p:bldP spid="15" grpId="1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2075</Words>
  <Application>Microsoft Office PowerPoint</Application>
  <PresentationFormat>Custom</PresentationFormat>
  <Paragraphs>285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207</cp:revision>
  <dcterms:created xsi:type="dcterms:W3CDTF">2023-07-19T07:13:18Z</dcterms:created>
  <dcterms:modified xsi:type="dcterms:W3CDTF">2025-04-03T00:49:14Z</dcterms:modified>
</cp:coreProperties>
</file>