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5" r:id="rId11"/>
    <p:sldId id="269" r:id="rId12"/>
    <p:sldId id="268" r:id="rId13"/>
  </p:sldIdLst>
  <p:sldSz cx="16276638"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guide id="3"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2" d="100"/>
          <a:sy n="62" d="100"/>
        </p:scale>
        <p:origin x="667" y="62"/>
      </p:cViewPr>
      <p:guideLst>
        <p:guide orient="horz" pos="2880"/>
        <p:guide pos="5386"/>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3"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066714" y="488951"/>
            <a:ext cx="6846925"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3111" y="488951"/>
            <a:ext cx="20272327"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3"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285742" y="3875619"/>
            <a:ext cx="13835143"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3111" y="2844801"/>
            <a:ext cx="13558214"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52601" y="2844801"/>
            <a:ext cx="13561038"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363714" y="364068"/>
            <a:ext cx="9099092"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5"/>
            <a:ext cx="3797882"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561185" y="8475135"/>
            <a:ext cx="5154269"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5"/>
            <a:ext cx="3797882"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Cau%20hoi/Cau%202.pptx"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Cau%20hoi/Cau%203.pptx" TargetMode="External"/><Relationship Id="rId4" Type="http://schemas.openxmlformats.org/officeDocument/2006/relationships/hyperlink" Target="Cau%20hoi/Cau%201.pptx"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682010" y="4943058"/>
            <a:ext cx="9348328" cy="923330"/>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13: VƯỜN CỦA ÔNG TÔI</a:t>
            </a:r>
            <a:endParaRPr lang="en-US" sz="5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6321257" y="5866390"/>
            <a:ext cx="3803157" cy="1015663"/>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60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 1: Đọc</a:t>
            </a:r>
            <a:endParaRPr lang="en-US" sz="60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591E6D9-50F0-8A1F-1D88-B67F21C412A2}"/>
              </a:ext>
            </a:extLst>
          </p:cNvPr>
          <p:cNvSpPr txBox="1"/>
          <p:nvPr/>
        </p:nvSpPr>
        <p:spPr>
          <a:xfrm>
            <a:off x="3794919" y="457200"/>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78706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1002463" y="1371601"/>
            <a:ext cx="2323072" cy="584775"/>
            <a:chOff x="11469275" y="1515217"/>
            <a:chExt cx="2440437" cy="584775"/>
          </a:xfrm>
        </p:grpSpPr>
        <p:sp>
          <p:nvSpPr>
            <p:cNvPr id="6" name="Rectangle 5"/>
            <p:cNvSpPr/>
            <p:nvPr/>
          </p:nvSpPr>
          <p:spPr>
            <a:xfrm>
              <a:off x="11469275" y="1515217"/>
              <a:ext cx="24404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NỘI DUNG</a:t>
              </a:r>
            </a:p>
          </p:txBody>
        </p:sp>
        <p:cxnSp>
          <p:nvCxnSpPr>
            <p:cNvPr id="19" name="Straight Connector 18"/>
            <p:cNvCxnSpPr/>
            <p:nvPr/>
          </p:nvCxnSpPr>
          <p:spPr>
            <a:xfrm flipV="1">
              <a:off x="11660831" y="2099992"/>
              <a:ext cx="201168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8791137" y="2743200"/>
            <a:ext cx="7323657" cy="4038600"/>
            <a:chOff x="8338135" y="3733800"/>
            <a:chExt cx="8505645" cy="4038600"/>
          </a:xfrm>
        </p:grpSpPr>
        <p:pic>
          <p:nvPicPr>
            <p:cNvPr id="3076" name="Picture 4" descr="Chia sẻ với hơn 61 về hình khung ảnh hay nhất - Du học Akina"/>
            <p:cNvPicPr>
              <a:picLocks noChangeAspect="1" noChangeArrowheads="1"/>
            </p:cNvPicPr>
            <p:nvPr/>
          </p:nvPicPr>
          <p:blipFill rotWithShape="1">
            <a:blip r:embed="rId2">
              <a:extLst>
                <a:ext uri="{28A0092B-C50C-407E-A947-70E740481C1C}">
                  <a14:useLocalDpi xmlns:a14="http://schemas.microsoft.com/office/drawing/2010/main" val="0"/>
                </a:ext>
              </a:extLst>
            </a:blip>
            <a:srcRect l="6912" t="9003" r="7375" b="8860"/>
            <a:stretch/>
          </p:blipFill>
          <p:spPr bwMode="auto">
            <a:xfrm>
              <a:off x="8338135" y="3733800"/>
              <a:ext cx="8505645"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49920" y="4572000"/>
              <a:ext cx="6437436" cy="2492990"/>
            </a:xfrm>
            <a:prstGeom prst="rect">
              <a:avLst/>
            </a:prstGeom>
          </p:spPr>
          <p:txBody>
            <a:bodyPr wrap="square">
              <a:spAutoFit/>
            </a:bodyPr>
            <a:lstStyle/>
            <a:p>
              <a:pPr algn="just"/>
              <a:r>
                <a:rPr lang="en-US" b="1" i="1" dirty="0">
                  <a:solidFill>
                    <a:srgbClr val="FF0000"/>
                  </a:solidFill>
                  <a:latin typeface="Times New Roman" pitchFamily="18" charset="0"/>
                  <a:cs typeface="Times New Roman" pitchFamily="18" charset="0"/>
                </a:rPr>
                <a:t>   </a:t>
              </a:r>
              <a:r>
                <a:rPr lang="vi-VN" b="1" i="1" dirty="0">
                  <a:solidFill>
                    <a:srgbClr val="FF0000"/>
                  </a:solidFill>
                  <a:latin typeface="Times New Roman" panose="02020603050405020304" pitchFamily="18" charset="0"/>
                  <a:cs typeface="Times New Roman" panose="02020603050405020304" pitchFamily="18" charset="0"/>
                </a:rPr>
                <a:t>Câu chuyện kể về khu vườn của người ông</a:t>
              </a:r>
              <a:r>
                <a:rPr lang="en-US" b="1" i="1" dirty="0">
                  <a:solidFill>
                    <a:srgbClr val="FF0000"/>
                  </a:solidFill>
                  <a:latin typeface="Times New Roman" panose="02020603050405020304" pitchFamily="18" charset="0"/>
                  <a:cs typeface="Times New Roman" panose="02020603050405020304" pitchFamily="18" charset="0"/>
                </a:rPr>
                <a:t>, q</a:t>
              </a:r>
              <a:r>
                <a:rPr lang="vi-VN" b="1" i="1" dirty="0">
                  <a:solidFill>
                    <a:srgbClr val="FF0000"/>
                  </a:solidFill>
                  <a:latin typeface="Times New Roman" panose="02020603050405020304" pitchFamily="18" charset="0"/>
                  <a:cs typeface="Times New Roman" panose="02020603050405020304" pitchFamily="18" charset="0"/>
                </a:rPr>
                <a:t>ua đó thể hiện sự trân trọng</a:t>
              </a:r>
              <a:r>
                <a:rPr lang="en-US" b="1" i="1" dirty="0">
                  <a:solidFill>
                    <a:srgbClr val="FF0000"/>
                  </a:solidFill>
                  <a:latin typeface="Times New Roman" panose="02020603050405020304" pitchFamily="18" charset="0"/>
                  <a:cs typeface="Times New Roman" panose="02020603050405020304" pitchFamily="18" charset="0"/>
                </a:rPr>
                <a:t>,</a:t>
              </a:r>
              <a:r>
                <a:rPr lang="vi-VN" b="1" i="1" dirty="0">
                  <a:solidFill>
                    <a:srgbClr val="FF0000"/>
                  </a:solidFill>
                  <a:latin typeface="Times New Roman" panose="02020603050405020304" pitchFamily="18" charset="0"/>
                  <a:cs typeface="Times New Roman" panose="02020603050405020304" pitchFamily="18" charset="0"/>
                </a:rPr>
                <a:t> lòng biết ơn của </a:t>
              </a:r>
              <a:r>
                <a:rPr lang="en-US" b="1" i="1" dirty="0">
                  <a:solidFill>
                    <a:srgbClr val="FF0000"/>
                  </a:solidFill>
                  <a:latin typeface="Times New Roman" panose="02020603050405020304" pitchFamily="18" charset="0"/>
                  <a:cs typeface="Times New Roman" panose="02020603050405020304" pitchFamily="18" charset="0"/>
                </a:rPr>
                <a:t>c</a:t>
              </a:r>
              <a:r>
                <a:rPr lang="vi-VN" b="1" i="1" dirty="0">
                  <a:solidFill>
                    <a:srgbClr val="FF0000"/>
                  </a:solidFill>
                  <a:latin typeface="Times New Roman" panose="02020603050405020304" pitchFamily="18" charset="0"/>
                  <a:cs typeface="Times New Roman" panose="02020603050405020304" pitchFamily="18" charset="0"/>
                </a:rPr>
                <a:t>háu c</a:t>
              </a:r>
              <a:r>
                <a:rPr lang="en-US" b="1" i="1" dirty="0">
                  <a:solidFill>
                    <a:srgbClr val="FF0000"/>
                  </a:solidFill>
                  <a:latin typeface="Times New Roman" panose="02020603050405020304" pitchFamily="18" charset="0"/>
                  <a:cs typeface="Times New Roman" panose="02020603050405020304" pitchFamily="18" charset="0"/>
                </a:rPr>
                <a:t>o</a:t>
              </a:r>
              <a:r>
                <a:rPr lang="vi-VN" b="1" i="1" dirty="0">
                  <a:solidFill>
                    <a:srgbClr val="FF0000"/>
                  </a:solidFill>
                  <a:latin typeface="Times New Roman" panose="02020603050405020304" pitchFamily="18" charset="0"/>
                  <a:cs typeface="Times New Roman" panose="02020603050405020304" pitchFamily="18" charset="0"/>
                </a:rPr>
                <a:t>n đối với ông</a:t>
              </a:r>
              <a:r>
                <a:rPr lang="en-US" b="1" i="1" dirty="0">
                  <a:solidFill>
                    <a:srgbClr val="FF0000"/>
                  </a:solidFill>
                  <a:latin typeface="Times New Roman" panose="02020603050405020304" pitchFamily="18" charset="0"/>
                  <a:cs typeface="Times New Roman" panose="02020603050405020304" pitchFamily="18" charset="0"/>
                </a:rPr>
                <a:t>, n</a:t>
              </a:r>
              <a:r>
                <a:rPr lang="vi-VN" b="1" i="1" dirty="0">
                  <a:solidFill>
                    <a:srgbClr val="FF0000"/>
                  </a:solidFill>
                  <a:latin typeface="Times New Roman" panose="02020603050405020304" pitchFamily="18" charset="0"/>
                  <a:cs typeface="Times New Roman" panose="02020603050405020304" pitchFamily="18" charset="0"/>
                </a:rPr>
                <a:t>gười đã làm nên khu vườn đó.</a:t>
              </a:r>
              <a:endParaRPr lang="en-US" b="1" dirty="0">
                <a:solidFill>
                  <a:srgbClr val="FF0000"/>
                </a:solidFill>
                <a:latin typeface="Times New Roman" pitchFamily="18" charset="0"/>
                <a:cs typeface="Times New Roman" pitchFamily="18" charset="0"/>
              </a:endParaRPr>
            </a:p>
          </p:txBody>
        </p:sp>
      </p:grpSp>
      <p:grpSp>
        <p:nvGrpSpPr>
          <p:cNvPr id="17" name="Group 16"/>
          <p:cNvGrpSpPr/>
          <p:nvPr/>
        </p:nvGrpSpPr>
        <p:grpSpPr>
          <a:xfrm>
            <a:off x="116518" y="1097808"/>
            <a:ext cx="8463734" cy="7925976"/>
            <a:chOff x="312821" y="1097807"/>
            <a:chExt cx="8891337" cy="7727198"/>
          </a:xfrm>
        </p:grpSpPr>
        <p:grpSp>
          <p:nvGrpSpPr>
            <p:cNvPr id="18" name="Group 17"/>
            <p:cNvGrpSpPr/>
            <p:nvPr/>
          </p:nvGrpSpPr>
          <p:grpSpPr>
            <a:xfrm>
              <a:off x="312821" y="1097807"/>
              <a:ext cx="8891337" cy="7727198"/>
              <a:chOff x="312821" y="1097807"/>
              <a:chExt cx="8891337" cy="7727198"/>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1" name="Rectangle 20"/>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79734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386909" y="1371601"/>
            <a:ext cx="3554179" cy="584775"/>
            <a:chOff x="10822625" y="1515217"/>
            <a:chExt cx="3733743" cy="584775"/>
          </a:xfrm>
        </p:grpSpPr>
        <p:sp>
          <p:nvSpPr>
            <p:cNvPr id="6" name="Rectangle 5"/>
            <p:cNvSpPr/>
            <p:nvPr/>
          </p:nvSpPr>
          <p:spPr>
            <a:xfrm>
              <a:off x="10822625" y="1515217"/>
              <a:ext cx="37337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LẠI</a:t>
              </a:r>
            </a:p>
          </p:txBody>
        </p:sp>
        <p:cxnSp>
          <p:nvCxnSpPr>
            <p:cNvPr id="19" name="Straight Connector 18"/>
            <p:cNvCxnSpPr/>
            <p:nvPr/>
          </p:nvCxnSpPr>
          <p:spPr>
            <a:xfrm>
              <a:off x="10996730" y="2099992"/>
              <a:ext cx="3469855"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5" name="Rectangle 4"/>
          <p:cNvSpPr/>
          <p:nvPr/>
        </p:nvSpPr>
        <p:spPr>
          <a:xfrm>
            <a:off x="9126783" y="2381374"/>
            <a:ext cx="6772821" cy="4708981"/>
          </a:xfrm>
          <a:prstGeom prst="rect">
            <a:avLst/>
          </a:prstGeom>
        </p:spPr>
        <p:txBody>
          <a:bodyPr wrap="square">
            <a:spAutoFit/>
          </a:bodyPr>
          <a:lstStyle/>
          <a:p>
            <a:pPr algn="just"/>
            <a:r>
              <a:rPr lang="en-US" b="1" i="1" dirty="0">
                <a:solidFill>
                  <a:srgbClr val="FF3399"/>
                </a:solidFill>
                <a:latin typeface="Times New Roman" panose="02020603050405020304" pitchFamily="18" charset="0"/>
                <a:cs typeface="Times New Roman" panose="02020603050405020304" pitchFamily="18" charset="0"/>
              </a:rPr>
              <a:t>	</a:t>
            </a:r>
            <a:r>
              <a:rPr lang="vi-VN" b="1" i="1" dirty="0">
                <a:solidFill>
                  <a:srgbClr val="FF3399"/>
                </a:solidFill>
                <a:latin typeface="Times New Roman" panose="02020603050405020304" pitchFamily="18" charset="0"/>
                <a:cs typeface="Times New Roman" panose="02020603050405020304" pitchFamily="18" charset="0"/>
              </a:rPr>
              <a:t>Đọc diễn cảm với ngữ điệu chung. Trầm ấm và tình cảm. Nhấn giọng ở những từ ngữ tả cảnh</a:t>
            </a:r>
            <a:r>
              <a:rPr lang="en-US" b="1" i="1" dirty="0">
                <a:solidFill>
                  <a:srgbClr val="FF3399"/>
                </a:solidFill>
                <a:latin typeface="Times New Roman" panose="02020603050405020304" pitchFamily="18" charset="0"/>
                <a:cs typeface="Times New Roman" panose="02020603050405020304" pitchFamily="18" charset="0"/>
              </a:rPr>
              <a:t> (um </a:t>
            </a:r>
            <a:r>
              <a:rPr lang="en-US" b="1" i="1" dirty="0" err="1">
                <a:solidFill>
                  <a:srgbClr val="FF3399"/>
                </a:solidFill>
                <a:latin typeface="Times New Roman" panose="02020603050405020304" pitchFamily="18" charset="0"/>
                <a:cs typeface="Times New Roman" panose="02020603050405020304" pitchFamily="18" charset="0"/>
              </a:rPr>
              <a:t>tùm</a:t>
            </a:r>
            <a:r>
              <a:rPr lang="en-US" b="1" i="1" dirty="0">
                <a:solidFill>
                  <a:srgbClr val="FF3399"/>
                </a:solidFill>
                <a:latin typeface="Times New Roman" panose="02020603050405020304" pitchFamily="18" charset="0"/>
                <a:cs typeface="Times New Roman" panose="02020603050405020304" pitchFamily="18" charset="0"/>
              </a:rPr>
              <a:t>, c</a:t>
            </a:r>
            <a:r>
              <a:rPr lang="vi-VN" b="1" i="1" dirty="0">
                <a:solidFill>
                  <a:srgbClr val="FF3399"/>
                </a:solidFill>
                <a:latin typeface="Times New Roman" panose="02020603050405020304" pitchFamily="18" charset="0"/>
                <a:cs typeface="Times New Roman" panose="02020603050405020304" pitchFamily="18" charset="0"/>
              </a:rPr>
              <a:t>ao vút</a:t>
            </a:r>
            <a:r>
              <a:rPr lang="en-US" b="1" i="1" dirty="0">
                <a:solidFill>
                  <a:srgbClr val="FF3399"/>
                </a:solidFill>
                <a:latin typeface="Times New Roman" panose="02020603050405020304" pitchFamily="18" charset="0"/>
                <a:cs typeface="Times New Roman" panose="02020603050405020304" pitchFamily="18" charset="0"/>
              </a:rPr>
              <a:t>, m</a:t>
            </a:r>
            <a:r>
              <a:rPr lang="vi-VN" b="1" i="1" dirty="0">
                <a:solidFill>
                  <a:srgbClr val="FF3399"/>
                </a:solidFill>
                <a:latin typeface="Times New Roman" panose="02020603050405020304" pitchFamily="18" charset="0"/>
                <a:cs typeface="Times New Roman" panose="02020603050405020304" pitchFamily="18" charset="0"/>
              </a:rPr>
              <a:t>ọc tít ở ngoài ngõ</a:t>
            </a:r>
            <a:r>
              <a:rPr lang="en-US" b="1" i="1" dirty="0">
                <a:solidFill>
                  <a:srgbClr val="FF3399"/>
                </a:solidFill>
                <a:latin typeface="Times New Roman" panose="02020603050405020304" pitchFamily="18" charset="0"/>
                <a:cs typeface="Times New Roman" panose="02020603050405020304" pitchFamily="18" charset="0"/>
              </a:rPr>
              <a:t>) h</a:t>
            </a:r>
            <a:r>
              <a:rPr lang="vi-VN" b="1" i="1" dirty="0">
                <a:solidFill>
                  <a:srgbClr val="FF3399"/>
                </a:solidFill>
                <a:latin typeface="Times New Roman" panose="02020603050405020304" pitchFamily="18" charset="0"/>
                <a:cs typeface="Times New Roman" panose="02020603050405020304" pitchFamily="18" charset="0"/>
              </a:rPr>
              <a:t>oặc từ ngữ thể hiện tâm trạng cảm xúc của nhân vật trong câu chuyện</a:t>
            </a:r>
            <a:r>
              <a:rPr lang="en-US" b="1" i="1" dirty="0">
                <a:solidFill>
                  <a:srgbClr val="FF3399"/>
                </a:solidFill>
                <a:latin typeface="Times New Roman" panose="02020603050405020304" pitchFamily="18" charset="0"/>
                <a:cs typeface="Times New Roman" panose="02020603050405020304" pitchFamily="18" charset="0"/>
              </a:rPr>
              <a:t> (n</a:t>
            </a:r>
            <a:r>
              <a:rPr lang="vi-VN" b="1" i="1" dirty="0">
                <a:solidFill>
                  <a:srgbClr val="FF3399"/>
                </a:solidFill>
                <a:latin typeface="Times New Roman" panose="02020603050405020304" pitchFamily="18" charset="0"/>
                <a:cs typeface="Times New Roman" panose="02020603050405020304" pitchFamily="18" charset="0"/>
              </a:rPr>
              <a:t>hớ đến ông</a:t>
            </a:r>
            <a:r>
              <a:rPr lang="en-US" b="1" i="1" dirty="0">
                <a:solidFill>
                  <a:srgbClr val="FF3399"/>
                </a:solidFill>
                <a:latin typeface="Times New Roman" panose="02020603050405020304" pitchFamily="18" charset="0"/>
                <a:cs typeface="Times New Roman" panose="02020603050405020304" pitchFamily="18" charset="0"/>
              </a:rPr>
              <a:t>, t</a:t>
            </a:r>
            <a:r>
              <a:rPr lang="vi-VN" b="1" i="1" dirty="0">
                <a:solidFill>
                  <a:srgbClr val="FF3399"/>
                </a:solidFill>
                <a:latin typeface="Times New Roman" panose="02020603050405020304" pitchFamily="18" charset="0"/>
                <a:cs typeface="Times New Roman" panose="02020603050405020304" pitchFamily="18" charset="0"/>
              </a:rPr>
              <a:t>ự hình dung ra ông</a:t>
            </a:r>
            <a:r>
              <a:rPr lang="en-US" b="1" i="1" dirty="0">
                <a:solidFill>
                  <a:srgbClr val="FF3399"/>
                </a:solidFill>
                <a:latin typeface="Times New Roman" panose="02020603050405020304" pitchFamily="18" charset="0"/>
                <a:cs typeface="Times New Roman" panose="02020603050405020304" pitchFamily="18" charset="0"/>
              </a:rPr>
              <a:t>, t</a:t>
            </a:r>
            <a:r>
              <a:rPr lang="vi-VN" b="1" i="1" dirty="0">
                <a:solidFill>
                  <a:srgbClr val="FF3399"/>
                </a:solidFill>
                <a:latin typeface="Times New Roman" panose="02020603050405020304" pitchFamily="18" charset="0"/>
                <a:cs typeface="Times New Roman" panose="02020603050405020304" pitchFamily="18" charset="0"/>
              </a:rPr>
              <a:t>ưởng tượng</a:t>
            </a:r>
            <a:r>
              <a:rPr lang="en-US" b="1" i="1" dirty="0">
                <a:solidFill>
                  <a:srgbClr val="FF3399"/>
                </a:solidFill>
                <a:latin typeface="Times New Roman" panose="02020603050405020304" pitchFamily="18" charset="0"/>
                <a:cs typeface="Times New Roman" panose="02020603050405020304" pitchFamily="18" charset="0"/>
              </a:rPr>
              <a:t>, k</a:t>
            </a:r>
            <a:r>
              <a:rPr lang="vi-VN" b="1" i="1" dirty="0">
                <a:solidFill>
                  <a:srgbClr val="FF3399"/>
                </a:solidFill>
                <a:latin typeface="Times New Roman" panose="02020603050405020304" pitchFamily="18" charset="0"/>
                <a:cs typeface="Times New Roman" panose="02020603050405020304" pitchFamily="18" charset="0"/>
              </a:rPr>
              <a:t>hông thể phai nhạt</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đỡ</a:t>
            </a:r>
            <a:r>
              <a:rPr lang="vi-VN" b="1" i="1" dirty="0">
                <a:solidFill>
                  <a:srgbClr val="FF3399"/>
                </a:solidFill>
                <a:latin typeface="Times New Roman" panose="02020603050405020304" pitchFamily="18" charset="0"/>
                <a:cs typeface="Times New Roman" panose="02020603050405020304" pitchFamily="18" charset="0"/>
              </a:rPr>
              <a:t> nhớ</a:t>
            </a:r>
            <a:r>
              <a:rPr lang="en-US" b="1" i="1" dirty="0">
                <a:solidFill>
                  <a:srgbClr val="FF3399"/>
                </a:solidFill>
                <a:latin typeface="Times New Roman" panose="02020603050405020304" pitchFamily="18" charset="0"/>
                <a:cs typeface="Times New Roman" panose="02020603050405020304" pitchFamily="18" charset="0"/>
              </a:rPr>
              <a:t>). </a:t>
            </a:r>
            <a:r>
              <a:rPr lang="vi-VN" b="1" i="1" dirty="0">
                <a:solidFill>
                  <a:srgbClr val="FF3399"/>
                </a:solidFill>
                <a:latin typeface="Times New Roman" panose="02020603050405020304" pitchFamily="18" charset="0"/>
                <a:cs typeface="Times New Roman" panose="02020603050405020304" pitchFamily="18" charset="0"/>
              </a:rPr>
              <a:t>Nhấn giọng vào những từ ngữ gợi tả, gợi cảm xúc của các nhân vật</a:t>
            </a:r>
            <a:r>
              <a:rPr lang="en-US" b="1" i="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16518" y="1097808"/>
            <a:ext cx="8463734" cy="7925976"/>
            <a:chOff x="312821" y="1097807"/>
            <a:chExt cx="8891337" cy="7727198"/>
          </a:xfrm>
        </p:grpSpPr>
        <p:grpSp>
          <p:nvGrpSpPr>
            <p:cNvPr id="18" name="Group 17"/>
            <p:cNvGrpSpPr/>
            <p:nvPr/>
          </p:nvGrpSpPr>
          <p:grpSpPr>
            <a:xfrm>
              <a:off x="312821" y="1097807"/>
              <a:ext cx="8891337" cy="7727198"/>
              <a:chOff x="312821" y="1097807"/>
              <a:chExt cx="8891337" cy="7727198"/>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1" name="Rectangle 20"/>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2746170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80" y="278641"/>
            <a:ext cx="14111595"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770701" y="3902462"/>
            <a:ext cx="11108359"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B4FA19BC-E947-D933-6D7F-3096D4EBD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6276638"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now White Clip Art | Disney Clip Art Galore">
            <a:extLst>
              <a:ext uri="{FF2B5EF4-FFF2-40B4-BE49-F238E27FC236}">
                <a16:creationId xmlns:a16="http://schemas.microsoft.com/office/drawing/2014/main" id="{BB1F9A46-47F1-67B8-33E2-77F8A30F9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86" y="4004021"/>
            <a:ext cx="2755411" cy="49466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4" action="ppaction://hlinkpres?slideindex=1&amp;slidetitle="/>
            <a:extLst>
              <a:ext uri="{FF2B5EF4-FFF2-40B4-BE49-F238E27FC236}">
                <a16:creationId xmlns:a16="http://schemas.microsoft.com/office/drawing/2014/main" id="{5D0D6153-E27C-50D5-C6E2-F97B17B3EA2A}"/>
              </a:ext>
            </a:extLst>
          </p:cNvPr>
          <p:cNvPicPr>
            <a:picLocks noChangeAspect="1"/>
          </p:cNvPicPr>
          <p:nvPr/>
        </p:nvPicPr>
        <p:blipFill>
          <a:blip r:embed="rId5"/>
          <a:stretch>
            <a:fillRect/>
          </a:stretch>
        </p:blipFill>
        <p:spPr>
          <a:xfrm>
            <a:off x="2747332" y="935573"/>
            <a:ext cx="1237131" cy="1383868"/>
          </a:xfrm>
          <a:prstGeom prst="rect">
            <a:avLst/>
          </a:prstGeom>
        </p:spPr>
      </p:pic>
      <p:pic>
        <p:nvPicPr>
          <p:cNvPr id="12" name="Picture 11">
            <a:hlinkClick r:id="rId6" action="ppaction://hlinkpres?slideindex=1&amp;slidetitle="/>
            <a:extLst>
              <a:ext uri="{FF2B5EF4-FFF2-40B4-BE49-F238E27FC236}">
                <a16:creationId xmlns:a16="http://schemas.microsoft.com/office/drawing/2014/main" id="{35F5F6A6-91CE-B5B1-B442-476825CA8A75}"/>
              </a:ext>
            </a:extLst>
          </p:cNvPr>
          <p:cNvPicPr>
            <a:picLocks noChangeAspect="1"/>
          </p:cNvPicPr>
          <p:nvPr/>
        </p:nvPicPr>
        <p:blipFill>
          <a:blip r:embed="rId7"/>
          <a:stretch>
            <a:fillRect/>
          </a:stretch>
        </p:blipFill>
        <p:spPr>
          <a:xfrm>
            <a:off x="6340455" y="3306682"/>
            <a:ext cx="1226280" cy="1394677"/>
          </a:xfrm>
          <a:prstGeom prst="rect">
            <a:avLst/>
          </a:prstGeom>
        </p:spPr>
      </p:pic>
      <p:pic>
        <p:nvPicPr>
          <p:cNvPr id="13" name="Picture 12">
            <a:hlinkClick r:id="rId8" action="ppaction://hlinkpres?slideindex=1&amp;slidetitle="/>
            <a:extLst>
              <a:ext uri="{FF2B5EF4-FFF2-40B4-BE49-F238E27FC236}">
                <a16:creationId xmlns:a16="http://schemas.microsoft.com/office/drawing/2014/main" id="{2106899A-CF04-FEE7-83DD-ABE2149C5997}"/>
              </a:ext>
            </a:extLst>
          </p:cNvPr>
          <p:cNvPicPr>
            <a:picLocks noChangeAspect="1"/>
          </p:cNvPicPr>
          <p:nvPr/>
        </p:nvPicPr>
        <p:blipFill>
          <a:blip r:embed="rId9"/>
          <a:stretch>
            <a:fillRect/>
          </a:stretch>
        </p:blipFill>
        <p:spPr>
          <a:xfrm>
            <a:off x="12301430" y="2096318"/>
            <a:ext cx="1226280" cy="1383868"/>
          </a:xfrm>
          <a:prstGeom prst="rect">
            <a:avLst/>
          </a:prstGeom>
        </p:spPr>
      </p:pic>
      <p:pic>
        <p:nvPicPr>
          <p:cNvPr id="14" name="Picture 13">
            <a:hlinkClick r:id="rId10" action="ppaction://hlinkpres?slideindex=1&amp;slidetitle="/>
            <a:extLst>
              <a:ext uri="{FF2B5EF4-FFF2-40B4-BE49-F238E27FC236}">
                <a16:creationId xmlns:a16="http://schemas.microsoft.com/office/drawing/2014/main" id="{32107517-C50D-08A7-1189-D24B370922E6}"/>
              </a:ext>
            </a:extLst>
          </p:cNvPr>
          <p:cNvPicPr>
            <a:picLocks noChangeAspect="1"/>
          </p:cNvPicPr>
          <p:nvPr/>
        </p:nvPicPr>
        <p:blipFill>
          <a:blip r:embed="rId11"/>
          <a:stretch>
            <a:fillRect/>
          </a:stretch>
        </p:blipFill>
        <p:spPr>
          <a:xfrm>
            <a:off x="10312326" y="4163005"/>
            <a:ext cx="1226280" cy="1383868"/>
          </a:xfrm>
          <a:prstGeom prst="rect">
            <a:avLst/>
          </a:prstGeom>
        </p:spPr>
      </p:pic>
      <p:sp>
        <p:nvSpPr>
          <p:cNvPr id="15" name="Rectangle 14"/>
          <p:cNvSpPr/>
          <p:nvPr/>
        </p:nvSpPr>
        <p:spPr>
          <a:xfrm>
            <a:off x="3984463" y="5480447"/>
            <a:ext cx="8693315" cy="2831544"/>
          </a:xfrm>
          <a:prstGeom prst="rect">
            <a:avLst/>
          </a:prstGeom>
          <a:noFill/>
        </p:spPr>
        <p:txBody>
          <a:bodyPr wrap="none" lIns="122018" tIns="61009" rIns="122018" bIns="61009">
            <a:spAutoFit/>
          </a:bodyPr>
          <a:lstStyle/>
          <a:p>
            <a:pPr algn="ctr"/>
            <a:r>
              <a:rPr lang="en-US" sz="8800" b="1">
                <a:ln w="1905"/>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Nàng bạch Tuyết </a:t>
            </a:r>
          </a:p>
          <a:p>
            <a:pPr algn="ctr"/>
            <a:r>
              <a:rPr lang="en-US" sz="8800" b="1">
                <a:ln w="1905"/>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đi hái táo</a:t>
            </a:r>
          </a:p>
        </p:txBody>
      </p:sp>
    </p:spTree>
    <p:extLst>
      <p:ext uri="{BB962C8B-B14F-4D97-AF65-F5344CB8AC3E}">
        <p14:creationId xmlns:p14="http://schemas.microsoft.com/office/powerpoint/2010/main" val="3444072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12"/>
                                        </p:tgtEl>
                                      </p:cBhvr>
                                    </p:animEffect>
                                    <p:anim calcmode="lin" valueType="num">
                                      <p:cBhvr>
                                        <p:cTn id="15" dur="1000"/>
                                        <p:tgtEl>
                                          <p:spTgt spid="12"/>
                                        </p:tgtEl>
                                        <p:attrNameLst>
                                          <p:attrName>ppt_x</p:attrName>
                                        </p:attrNameLst>
                                      </p:cBhvr>
                                      <p:tavLst>
                                        <p:tav tm="0">
                                          <p:val>
                                            <p:strVal val="ppt_x"/>
                                          </p:val>
                                        </p:tav>
                                        <p:tav tm="100000">
                                          <p:val>
                                            <p:strVal val="ppt_x"/>
                                          </p:val>
                                        </p:tav>
                                      </p:tavLst>
                                    </p:anim>
                                    <p:anim calcmode="lin" valueType="num">
                                      <p:cBhvr>
                                        <p:cTn id="16" dur="1000"/>
                                        <p:tgtEl>
                                          <p:spTgt spid="12"/>
                                        </p:tgtEl>
                                        <p:attrNameLst>
                                          <p:attrName>ppt_y</p:attrName>
                                        </p:attrNameLst>
                                      </p:cBhvr>
                                      <p:tavLst>
                                        <p:tav tm="0">
                                          <p:val>
                                            <p:strVal val="ppt_y"/>
                                          </p:val>
                                        </p:tav>
                                        <p:tav tm="100000">
                                          <p:val>
                                            <p:strVal val="ppt_y+.1"/>
                                          </p:val>
                                        </p:tav>
                                      </p:tavLst>
                                    </p:anim>
                                    <p:set>
                                      <p:cBhvr>
                                        <p:cTn id="1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14"/>
                                        </p:tgtEl>
                                      </p:cBhvr>
                                    </p:animEffect>
                                    <p:anim calcmode="lin" valueType="num">
                                      <p:cBhvr>
                                        <p:cTn id="31" dur="1000"/>
                                        <p:tgtEl>
                                          <p:spTgt spid="14"/>
                                        </p:tgtEl>
                                        <p:attrNameLst>
                                          <p:attrName>ppt_x</p:attrName>
                                        </p:attrNameLst>
                                      </p:cBhvr>
                                      <p:tavLst>
                                        <p:tav tm="0">
                                          <p:val>
                                            <p:strVal val="ppt_x"/>
                                          </p:val>
                                        </p:tav>
                                        <p:tav tm="100000">
                                          <p:val>
                                            <p:strVal val="ppt_x"/>
                                          </p:val>
                                        </p:tav>
                                      </p:tavLst>
                                    </p:anim>
                                    <p:anim calcmode="lin" valueType="num">
                                      <p:cBhvr>
                                        <p:cTn id="32" dur="1000"/>
                                        <p:tgtEl>
                                          <p:spTgt spid="14"/>
                                        </p:tgtEl>
                                        <p:attrNameLst>
                                          <p:attrName>ppt_y</p:attrName>
                                        </p:attrNameLst>
                                      </p:cBhvr>
                                      <p:tavLst>
                                        <p:tav tm="0">
                                          <p:val>
                                            <p:strVal val="ppt_y"/>
                                          </p:val>
                                        </p:tav>
                                        <p:tav tm="100000">
                                          <p:val>
                                            <p:strVal val="ppt_y+.1"/>
                                          </p:val>
                                        </p:tav>
                                      </p:tavLst>
                                    </p:anim>
                                    <p:set>
                                      <p:cBhvr>
                                        <p:cTn id="3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
        <p:nvSpPr>
          <p:cNvPr id="5" name="Rectangle 4"/>
          <p:cNvSpPr/>
          <p:nvPr/>
        </p:nvSpPr>
        <p:spPr>
          <a:xfrm>
            <a:off x="8573531" y="2133585"/>
            <a:ext cx="7471144" cy="1938992"/>
          </a:xfrm>
          <a:prstGeom prst="rect">
            <a:avLst/>
          </a:prstGeom>
        </p:spPr>
        <p:txBody>
          <a:bodyPr wrap="square">
            <a:spAutoFit/>
          </a:bodyPr>
          <a:lstStyle/>
          <a:p>
            <a:r>
              <a:rPr lang="en-US" b="1" u="sng" dirty="0" err="1">
                <a:solidFill>
                  <a:srgbClr val="FF3399"/>
                </a:solidFill>
                <a:latin typeface="Times New Roman" panose="02020603050405020304" pitchFamily="18" charset="0"/>
                <a:cs typeface="Times New Roman" pitchFamily="18" charset="0"/>
              </a:rPr>
              <a:t>Cách</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đọc</a:t>
            </a:r>
            <a:r>
              <a:rPr lang="en-US" b="1" u="sng" dirty="0">
                <a:solidFill>
                  <a:srgbClr val="FF3399"/>
                </a:solidFill>
                <a:latin typeface="Times New Roman" pitchFamily="18" charset="0"/>
                <a:cs typeface="Times New Roman"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diễn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bài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nhấn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giọng</a:t>
            </a:r>
            <a:r>
              <a:rPr lang="en-US" b="1" dirty="0">
                <a:solidFill>
                  <a:srgbClr val="FF3399"/>
                </a:solidFill>
                <a:latin typeface="Times New Roman" panose="02020603050405020304" pitchFamily="18" charset="0"/>
                <a:cs typeface="Times New Roman" panose="02020603050405020304" pitchFamily="18" charset="0"/>
              </a:rPr>
              <a:t> ở </a:t>
            </a:r>
            <a:r>
              <a:rPr lang="en-US" b="1" dirty="0" err="1">
                <a:solidFill>
                  <a:srgbClr val="FF3399"/>
                </a:solidFill>
                <a:latin typeface="Times New Roman" panose="02020603050405020304" pitchFamily="18" charset="0"/>
                <a:cs typeface="Times New Roman" panose="02020603050405020304" pitchFamily="18" charset="0"/>
              </a:rPr>
              <a:t>những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từ</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ngữ</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từ</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ngữ</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thể</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hiện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tâm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trạng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xúc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của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nhân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vật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trong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câu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chuyện</a:t>
            </a:r>
            <a:r>
              <a:rPr lang="en-US" b="1" dirty="0">
                <a:solidFill>
                  <a:srgbClr val="FF3399"/>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8945946" y="4077133"/>
            <a:ext cx="6726314" cy="553998"/>
          </a:xfrm>
          <a:prstGeom prst="rect">
            <a:avLst/>
          </a:prstGeom>
        </p:spPr>
        <p:txBody>
          <a:bodyPr wrap="square">
            <a:spAutoFit/>
          </a:bodyPr>
          <a:lstStyle/>
          <a:p>
            <a:pPr algn="just"/>
            <a:r>
              <a:rPr lang="en-US" b="1" u="sng" dirty="0" err="1">
                <a:solidFill>
                  <a:srgbClr val="FF3399"/>
                </a:solidFill>
                <a:latin typeface="Times New Roman" pitchFamily="18" charset="0"/>
                <a:cs typeface="Times New Roman" pitchFamily="18" charset="0"/>
              </a:rPr>
              <a:t>Bài</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thơ</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có</a:t>
            </a:r>
            <a:r>
              <a:rPr lang="en-US" b="1" u="sng" dirty="0">
                <a:solidFill>
                  <a:srgbClr val="FF3399"/>
                </a:solidFill>
                <a:latin typeface="Times New Roman" pitchFamily="18" charset="0"/>
                <a:cs typeface="Times New Roman" pitchFamily="18" charset="0"/>
              </a:rPr>
              <a:t> 5 </a:t>
            </a:r>
            <a:r>
              <a:rPr lang="en-US" b="1" u="sng" dirty="0" err="1">
                <a:solidFill>
                  <a:srgbClr val="FF3399"/>
                </a:solidFill>
                <a:latin typeface="Times New Roman" pitchFamily="18" charset="0"/>
                <a:cs typeface="Times New Roman" pitchFamily="18" charset="0"/>
              </a:rPr>
              <a:t>đoạn</a:t>
            </a:r>
            <a:r>
              <a:rPr lang="en-US" b="1" u="sng" dirty="0">
                <a:solidFill>
                  <a:srgbClr val="FF3399"/>
                </a:solidFill>
                <a:latin typeface="Times New Roman" pitchFamily="18" charset="0"/>
                <a:cs typeface="Times New Roman" pitchFamily="18" charset="0"/>
              </a:rPr>
              <a:t>:</a:t>
            </a:r>
            <a:endParaRPr lang="en-US" dirty="0">
              <a:solidFill>
                <a:srgbClr val="FF3399"/>
              </a:solidFill>
              <a:latin typeface="Times New Roman" pitchFamily="18" charset="0"/>
              <a:cs typeface="Times New Roman" pitchFamily="18" charset="0"/>
            </a:endParaRPr>
          </a:p>
        </p:txBody>
      </p:sp>
      <p:sp>
        <p:nvSpPr>
          <p:cNvPr id="8" name="Rectangle 7"/>
          <p:cNvSpPr/>
          <p:nvPr/>
        </p:nvSpPr>
        <p:spPr>
          <a:xfrm>
            <a:off x="8976519" y="4876800"/>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1: </a:t>
            </a:r>
            <a:r>
              <a:rPr lang="en-US" b="1" dirty="0" err="1">
                <a:solidFill>
                  <a:srgbClr val="FF3399"/>
                </a:solidFill>
                <a:latin typeface="Times New Roman" pitchFamily="18" charset="0"/>
                <a:cs typeface="Times New Roman" pitchFamily="18" charset="0"/>
              </a:rPr>
              <a:t>Từ</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đầu</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cá</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ăn</a:t>
            </a:r>
            <a:r>
              <a:rPr lang="en-US" b="1" dirty="0">
                <a:solidFill>
                  <a:srgbClr val="FF3399"/>
                </a:solidFill>
                <a:latin typeface="Times New Roman" pitchFamily="18" charset="0"/>
                <a:cs typeface="Times New Roman" pitchFamily="18" charset="0"/>
              </a:rPr>
              <a:t> sung</a:t>
            </a:r>
          </a:p>
        </p:txBody>
      </p:sp>
      <p:sp>
        <p:nvSpPr>
          <p:cNvPr id="11" name="Rectangle 10"/>
          <p:cNvSpPr/>
          <p:nvPr/>
        </p:nvSpPr>
        <p:spPr>
          <a:xfrm>
            <a:off x="8976519" y="5618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2: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còn</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sống</a:t>
            </a:r>
            <a:r>
              <a:rPr lang="en-US" b="1" dirty="0">
                <a:solidFill>
                  <a:srgbClr val="FF3399"/>
                </a:solidFill>
                <a:latin typeface="Times New Roman" pitchFamily="18" charset="0"/>
                <a:cs typeface="Times New Roman" pitchFamily="18" charset="0"/>
              </a:rPr>
              <a:t>.</a:t>
            </a:r>
          </a:p>
        </p:txBody>
      </p:sp>
      <p:sp>
        <p:nvSpPr>
          <p:cNvPr id="16" name="Rectangle 15"/>
          <p:cNvSpPr/>
          <p:nvPr/>
        </p:nvSpPr>
        <p:spPr>
          <a:xfrm>
            <a:off x="9003729" y="6380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3: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khoai</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sọ</a:t>
            </a:r>
            <a:r>
              <a:rPr lang="en-US" b="1" dirty="0">
                <a:solidFill>
                  <a:srgbClr val="FF3399"/>
                </a:solidFill>
                <a:latin typeface="Times New Roman" pitchFamily="18" charset="0"/>
                <a:cs typeface="Times New Roman" pitchFamily="18" charset="0"/>
              </a:rPr>
              <a:t>.</a:t>
            </a:r>
          </a:p>
        </p:txBody>
      </p:sp>
      <p:sp>
        <p:nvSpPr>
          <p:cNvPr id="17" name="Rectangle 16"/>
          <p:cNvSpPr/>
          <p:nvPr/>
        </p:nvSpPr>
        <p:spPr>
          <a:xfrm>
            <a:off x="9003729" y="7142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4: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xanh</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tươi</a:t>
            </a:r>
            <a:r>
              <a:rPr lang="en-US" b="1" dirty="0">
                <a:solidFill>
                  <a:srgbClr val="FF3399"/>
                </a:solidFill>
                <a:latin typeface="Times New Roman" pitchFamily="18" charset="0"/>
                <a:cs typeface="Times New Roman" pitchFamily="18" charset="0"/>
              </a:rPr>
              <a:t>.</a:t>
            </a:r>
          </a:p>
        </p:txBody>
      </p:sp>
      <p:sp>
        <p:nvSpPr>
          <p:cNvPr id="18" name="Rectangle 17"/>
          <p:cNvSpPr/>
          <p:nvPr/>
        </p:nvSpPr>
        <p:spPr>
          <a:xfrm>
            <a:off x="9003729" y="7904202"/>
            <a:ext cx="686273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Đoạn</a:t>
            </a:r>
            <a:r>
              <a:rPr lang="en-US" b="1" dirty="0">
                <a:solidFill>
                  <a:srgbClr val="FF3399"/>
                </a:solidFill>
                <a:latin typeface="Times New Roman" pitchFamily="18" charset="0"/>
                <a:cs typeface="Times New Roman" pitchFamily="18" charset="0"/>
              </a:rPr>
              <a:t> 5: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hết</a:t>
            </a:r>
            <a:r>
              <a:rPr lang="en-US" b="1" dirty="0">
                <a:solidFill>
                  <a:srgbClr val="FF3399"/>
                </a:solidFill>
                <a:latin typeface="Times New Roman" pitchFamily="18" charset="0"/>
                <a:cs typeface="Times New Roman" pitchFamily="18" charset="0"/>
              </a:rPr>
              <a:t>.</a:t>
            </a:r>
          </a:p>
        </p:txBody>
      </p:sp>
      <p:grpSp>
        <p:nvGrpSpPr>
          <p:cNvPr id="24" name="Group 23"/>
          <p:cNvGrpSpPr/>
          <p:nvPr/>
        </p:nvGrpSpPr>
        <p:grpSpPr>
          <a:xfrm>
            <a:off x="207985" y="1097808"/>
            <a:ext cx="8463734" cy="7925976"/>
            <a:chOff x="312821" y="1097807"/>
            <a:chExt cx="8891337" cy="7727198"/>
          </a:xfrm>
        </p:grpSpPr>
        <p:grpSp>
          <p:nvGrpSpPr>
            <p:cNvPr id="22" name="Group 21"/>
            <p:cNvGrpSpPr/>
            <p:nvPr/>
          </p:nvGrpSpPr>
          <p:grpSpPr>
            <a:xfrm>
              <a:off x="312821" y="1097807"/>
              <a:ext cx="8891337" cy="7727198"/>
              <a:chOff x="312821" y="1097807"/>
              <a:chExt cx="8891337" cy="772719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19" name="Rectangle 18"/>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3" name="Rectangle 22"/>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0" name="Hình chữ nhật: Góc Tròn 5">
            <a:extLst>
              <a:ext uri="{FF2B5EF4-FFF2-40B4-BE49-F238E27FC236}">
                <a16:creationId xmlns:a16="http://schemas.microsoft.com/office/drawing/2014/main" id="{68329D4C-D1CB-19A1-ED55-698D7524FE4E}"/>
              </a:ext>
            </a:extLst>
          </p:cNvPr>
          <p:cNvSpPr/>
          <p:nvPr/>
        </p:nvSpPr>
        <p:spPr>
          <a:xfrm>
            <a:off x="756188" y="2006478"/>
            <a:ext cx="7512846" cy="1955923"/>
          </a:xfrm>
          <a:prstGeom prst="round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5">
            <a:extLst>
              <a:ext uri="{FF2B5EF4-FFF2-40B4-BE49-F238E27FC236}">
                <a16:creationId xmlns:a16="http://schemas.microsoft.com/office/drawing/2014/main" id="{68329D4C-D1CB-19A1-ED55-698D7524FE4E}"/>
              </a:ext>
            </a:extLst>
          </p:cNvPr>
          <p:cNvSpPr/>
          <p:nvPr/>
        </p:nvSpPr>
        <p:spPr>
          <a:xfrm>
            <a:off x="684962" y="6477000"/>
            <a:ext cx="7568810" cy="762000"/>
          </a:xfrm>
          <a:prstGeom prst="round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5">
            <a:extLst>
              <a:ext uri="{FF2B5EF4-FFF2-40B4-BE49-F238E27FC236}">
                <a16:creationId xmlns:a16="http://schemas.microsoft.com/office/drawing/2014/main" id="{68329D4C-D1CB-19A1-ED55-698D7524FE4E}"/>
              </a:ext>
            </a:extLst>
          </p:cNvPr>
          <p:cNvSpPr/>
          <p:nvPr/>
        </p:nvSpPr>
        <p:spPr>
          <a:xfrm>
            <a:off x="699318" y="7303352"/>
            <a:ext cx="7554454" cy="1383447"/>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5">
            <a:extLst>
              <a:ext uri="{FF2B5EF4-FFF2-40B4-BE49-F238E27FC236}">
                <a16:creationId xmlns:a16="http://schemas.microsoft.com/office/drawing/2014/main" id="{68329D4C-D1CB-19A1-ED55-698D7524FE4E}"/>
              </a:ext>
            </a:extLst>
          </p:cNvPr>
          <p:cNvSpPr/>
          <p:nvPr/>
        </p:nvSpPr>
        <p:spPr>
          <a:xfrm>
            <a:off x="670719" y="3968067"/>
            <a:ext cx="7568810" cy="1633683"/>
          </a:xfrm>
          <a:prstGeom prst="round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ình chữ nhật: Góc Tròn 5">
            <a:extLst>
              <a:ext uri="{FF2B5EF4-FFF2-40B4-BE49-F238E27FC236}">
                <a16:creationId xmlns:a16="http://schemas.microsoft.com/office/drawing/2014/main" id="{68329D4C-D1CB-19A1-ED55-698D7524FE4E}"/>
              </a:ext>
            </a:extLst>
          </p:cNvPr>
          <p:cNvSpPr/>
          <p:nvPr/>
        </p:nvSpPr>
        <p:spPr>
          <a:xfrm>
            <a:off x="684962" y="5677950"/>
            <a:ext cx="7568810" cy="799051"/>
          </a:xfrm>
          <a:prstGeom prst="roundRect">
            <a:avLst/>
          </a:prstGeom>
          <a:solidFill>
            <a:srgbClr val="7030A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8" name="Group 27"/>
          <p:cNvGrpSpPr/>
          <p:nvPr/>
        </p:nvGrpSpPr>
        <p:grpSpPr>
          <a:xfrm>
            <a:off x="11112269" y="1371600"/>
            <a:ext cx="2480166" cy="553998"/>
            <a:chOff x="11673681" y="1371600"/>
            <a:chExt cx="2605468" cy="553998"/>
          </a:xfrm>
        </p:grpSpPr>
        <p:sp>
          <p:nvSpPr>
            <p:cNvPr id="25" name="TextBox 24"/>
            <p:cNvSpPr txBox="1"/>
            <p:nvPr/>
          </p:nvSpPr>
          <p:spPr>
            <a:xfrm>
              <a:off x="11673681" y="1371600"/>
              <a:ext cx="2605468" cy="553998"/>
            </a:xfrm>
            <a:prstGeom prst="rect">
              <a:avLst/>
            </a:prstGeom>
            <a:noFill/>
          </p:spPr>
          <p:txBody>
            <a:bodyPr wrap="none" rtlCol="0">
              <a:spAutoFit/>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ĐỌC</a:t>
              </a:r>
            </a:p>
          </p:txBody>
        </p:sp>
        <p:cxnSp>
          <p:nvCxnSpPr>
            <p:cNvPr id="27" name="Straight Connector 26"/>
            <p:cNvCxnSpPr/>
            <p:nvPr/>
          </p:nvCxnSpPr>
          <p:spPr>
            <a:xfrm>
              <a:off x="11784315" y="1905000"/>
              <a:ext cx="21945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47229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6" grpId="0"/>
      <p:bldP spid="17" grpId="0"/>
      <p:bldP spid="18" grpId="0"/>
      <p:bldP spid="10"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1119" y="1097808"/>
            <a:ext cx="8463734" cy="7878731"/>
            <a:chOff x="569009" y="1097807"/>
            <a:chExt cx="8891337" cy="7681138"/>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569009" y="1097807"/>
              <a:ext cx="8891337" cy="7681138"/>
            </a:xfrm>
            <a:prstGeom prst="rect">
              <a:avLst/>
            </a:prstGeom>
          </p:spPr>
        </p:pic>
        <p:sp>
          <p:nvSpPr>
            <p:cNvPr id="30" name="Rectangle 29"/>
            <p:cNvSpPr/>
            <p:nvPr/>
          </p:nvSpPr>
          <p:spPr>
            <a:xfrm>
              <a:off x="2936260" y="1498086"/>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grpSp>
        <p:nvGrpSpPr>
          <p:cNvPr id="20" name="Group 19"/>
          <p:cNvGrpSpPr/>
          <p:nvPr/>
        </p:nvGrpSpPr>
        <p:grpSpPr>
          <a:xfrm>
            <a:off x="9916134" y="1371601"/>
            <a:ext cx="4495719" cy="584775"/>
            <a:chOff x="10328064" y="1515217"/>
            <a:chExt cx="4722851" cy="584775"/>
          </a:xfrm>
        </p:grpSpPr>
        <p:sp>
          <p:nvSpPr>
            <p:cNvPr id="6" name="Rectangle 5"/>
            <p:cNvSpPr/>
            <p:nvPr/>
          </p:nvSpPr>
          <p:spPr>
            <a:xfrm>
              <a:off x="10328064" y="1515217"/>
              <a:ext cx="472285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LUYỆN ĐỌC TỪ KHÓ</a:t>
              </a:r>
            </a:p>
          </p:txBody>
        </p:sp>
        <p:cxnSp>
          <p:nvCxnSpPr>
            <p:cNvPr id="19" name="Straight Connector 18"/>
            <p:cNvCxnSpPr/>
            <p:nvPr/>
          </p:nvCxnSpPr>
          <p:spPr>
            <a:xfrm>
              <a:off x="10683081" y="2087960"/>
              <a:ext cx="40386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21" name="Rectangle 20"/>
          <p:cNvSpPr/>
          <p:nvPr/>
        </p:nvSpPr>
        <p:spPr>
          <a:xfrm>
            <a:off x="9147329" y="2224974"/>
            <a:ext cx="2379703" cy="553998"/>
          </a:xfrm>
          <a:prstGeom prst="rect">
            <a:avLst/>
          </a:prstGeom>
        </p:spPr>
        <p:txBody>
          <a:bodyPr wrap="square">
            <a:spAutoFit/>
          </a:bodyPr>
          <a:lstStyle/>
          <a:p>
            <a:r>
              <a:rPr lang="en-US" b="1" i="1">
                <a:solidFill>
                  <a:srgbClr val="FF3399"/>
                </a:solidFill>
                <a:latin typeface="Times New Roman" pitchFamily="18" charset="0"/>
                <a:cs typeface="Times New Roman" pitchFamily="18" charset="0"/>
              </a:rPr>
              <a:t>xoà xuống</a:t>
            </a:r>
            <a:r>
              <a:rPr lang="en-US" b="1" i="1" dirty="0">
                <a:solidFill>
                  <a:srgbClr val="FF3399"/>
                </a:solidFill>
                <a:latin typeface="Times New Roman" pitchFamily="18" charset="0"/>
                <a:cs typeface="Times New Roman" pitchFamily="18" charset="0"/>
              </a:rPr>
              <a:t>,</a:t>
            </a:r>
            <a:endParaRPr lang="en-US" b="1" dirty="0">
              <a:solidFill>
                <a:srgbClr val="FF3399"/>
              </a:solidFill>
              <a:latin typeface="Times New Roman" pitchFamily="18" charset="0"/>
              <a:cs typeface="Times New Roman" pitchFamily="18" charset="0"/>
            </a:endParaRPr>
          </a:p>
        </p:txBody>
      </p:sp>
      <p:sp>
        <p:nvSpPr>
          <p:cNvPr id="22" name="Rectangle 21"/>
          <p:cNvSpPr/>
          <p:nvPr/>
        </p:nvSpPr>
        <p:spPr>
          <a:xfrm>
            <a:off x="11199560" y="2230334"/>
            <a:ext cx="2204377" cy="553998"/>
          </a:xfrm>
          <a:prstGeom prst="rect">
            <a:avLst/>
          </a:prstGeom>
        </p:spPr>
        <p:txBody>
          <a:bodyPr wrap="square">
            <a:spAutoFit/>
          </a:bodyPr>
          <a:lstStyle/>
          <a:p>
            <a:r>
              <a:rPr lang="en-US" b="1" i="1">
                <a:solidFill>
                  <a:srgbClr val="FF3399"/>
                </a:solidFill>
                <a:latin typeface="Times New Roman" pitchFamily="18" charset="0"/>
                <a:cs typeface="Times New Roman" pitchFamily="18" charset="0"/>
              </a:rPr>
              <a:t>quãng cách, </a:t>
            </a:r>
            <a:endParaRPr lang="en-US" b="1" dirty="0">
              <a:solidFill>
                <a:srgbClr val="FF3399"/>
              </a:solidFill>
              <a:latin typeface="Times New Roman" pitchFamily="18" charset="0"/>
              <a:cs typeface="Times New Roman" pitchFamily="18" charset="0"/>
            </a:endParaRPr>
          </a:p>
        </p:txBody>
      </p:sp>
      <p:sp>
        <p:nvSpPr>
          <p:cNvPr id="26" name="Rectangle 25"/>
          <p:cNvSpPr/>
          <p:nvPr/>
        </p:nvSpPr>
        <p:spPr>
          <a:xfrm>
            <a:off x="13624720" y="2230334"/>
            <a:ext cx="1219200" cy="553998"/>
          </a:xfrm>
          <a:prstGeom prst="rect">
            <a:avLst/>
          </a:prstGeom>
        </p:spPr>
        <p:txBody>
          <a:bodyPr wrap="square">
            <a:spAutoFit/>
          </a:bodyPr>
          <a:lstStyle/>
          <a:p>
            <a:r>
              <a:rPr lang="en-US" b="1" i="1">
                <a:solidFill>
                  <a:srgbClr val="FF3399"/>
                </a:solidFill>
                <a:latin typeface="Times New Roman" pitchFamily="18" charset="0"/>
                <a:cs typeface="Times New Roman" pitchFamily="18" charset="0"/>
              </a:rPr>
              <a:t>lá lốt,</a:t>
            </a:r>
            <a:endParaRPr lang="en-US" b="1" dirty="0">
              <a:solidFill>
                <a:srgbClr val="FF3399"/>
              </a:solidFill>
              <a:latin typeface="Times New Roman" pitchFamily="18" charset="0"/>
              <a:cs typeface="Times New Roman" pitchFamily="18" charset="0"/>
            </a:endParaRPr>
          </a:p>
        </p:txBody>
      </p:sp>
      <p:grpSp>
        <p:nvGrpSpPr>
          <p:cNvPr id="32" name="Group 31"/>
          <p:cNvGrpSpPr/>
          <p:nvPr/>
        </p:nvGrpSpPr>
        <p:grpSpPr>
          <a:xfrm>
            <a:off x="10337181" y="3873406"/>
            <a:ext cx="3712876" cy="584775"/>
            <a:chOff x="10739261" y="1515217"/>
            <a:chExt cx="3900457" cy="584775"/>
          </a:xfrm>
        </p:grpSpPr>
        <p:sp>
          <p:nvSpPr>
            <p:cNvPr id="33" name="Rectangle 32"/>
            <p:cNvSpPr/>
            <p:nvPr/>
          </p:nvSpPr>
          <p:spPr>
            <a:xfrm>
              <a:off x="10739261" y="1515217"/>
              <a:ext cx="390045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CÂU</a:t>
              </a:r>
            </a:p>
          </p:txBody>
        </p:sp>
        <p:cxnSp>
          <p:nvCxnSpPr>
            <p:cNvPr id="34" name="Straight Connector 33"/>
            <p:cNvCxnSpPr/>
            <p:nvPr/>
          </p:nvCxnSpPr>
          <p:spPr>
            <a:xfrm>
              <a:off x="10992685" y="2087960"/>
              <a:ext cx="3380223"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36" name="Rectangle 35"/>
          <p:cNvSpPr/>
          <p:nvPr/>
        </p:nvSpPr>
        <p:spPr>
          <a:xfrm>
            <a:off x="8760924" y="4768894"/>
            <a:ext cx="7416245" cy="3323987"/>
          </a:xfrm>
          <a:prstGeom prst="rect">
            <a:avLst/>
          </a:prstGeom>
        </p:spPr>
        <p:txBody>
          <a:bodyPr wrap="square">
            <a:spAutoFit/>
          </a:bodyPr>
          <a:lstStyle/>
          <a:p>
            <a:pPr algn="just"/>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Dù chỉ hoàn toàn là những tưởng tượng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nhưng bóng hình ông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không thể phai nhạt</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khi vườn cây</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còn mãi xanh tươi</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a:p>
            <a:pPr algn="just"/>
            <a:r>
              <a:rPr lang="en-US" b="1" i="1" dirty="0">
                <a:solidFill>
                  <a:schemeClr val="accent3">
                    <a:lumMod val="75000"/>
                  </a:schemeClr>
                </a:solidFill>
                <a:latin typeface="Times New Roman" panose="02020603050405020304" pitchFamily="18" charset="0"/>
                <a:cs typeface="Times New Roman" panose="02020603050405020304" pitchFamily="18" charset="0"/>
              </a:rPr>
              <a:t> + </a:t>
            </a:r>
            <a:r>
              <a:rPr lang="vi-VN" b="1" i="1" dirty="0">
                <a:solidFill>
                  <a:schemeClr val="accent3">
                    <a:lumMod val="75000"/>
                  </a:schemeClr>
                </a:solidFill>
                <a:latin typeface="Times New Roman" panose="02020603050405020304" pitchFamily="18" charset="0"/>
                <a:cs typeface="Times New Roman" panose="02020603050405020304" pitchFamily="18" charset="0"/>
              </a:rPr>
              <a:t>Đêm giao thừa nào</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bà tôi</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cũng làm một mâm cơm cúng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đặt lên bể nước</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để mời ông về</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vui với con cháu</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và để cho cây vườn</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đ</a:t>
            </a:r>
            <a:r>
              <a:rPr lang="en-US" b="1" i="1" dirty="0">
                <a:solidFill>
                  <a:schemeClr val="accent3">
                    <a:lumMod val="75000"/>
                  </a:schemeClr>
                </a:solidFill>
                <a:latin typeface="Times New Roman" panose="02020603050405020304" pitchFamily="18" charset="0"/>
                <a:cs typeface="Times New Roman" panose="02020603050405020304" pitchFamily="18" charset="0"/>
              </a:rPr>
              <a:t>ỡ</a:t>
            </a:r>
            <a:r>
              <a:rPr lang="vi-VN" b="1" i="1" dirty="0">
                <a:solidFill>
                  <a:schemeClr val="accent3">
                    <a:lumMod val="75000"/>
                  </a:schemeClr>
                </a:solidFill>
                <a:latin typeface="Times New Roman" panose="02020603050405020304" pitchFamily="18" charset="0"/>
                <a:cs typeface="Times New Roman" panose="02020603050405020304" pitchFamily="18" charset="0"/>
              </a:rPr>
              <a:t> nhớ.</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itchFamily="18" charset="0"/>
              <a:cs typeface="Times New Roman" pitchFamily="18" charset="0"/>
            </a:endParaRPr>
          </a:p>
        </p:txBody>
      </p:sp>
      <p:sp>
        <p:nvSpPr>
          <p:cNvPr id="38" name="Rectangle 37"/>
          <p:cNvSpPr/>
          <p:nvPr/>
        </p:nvSpPr>
        <p:spPr>
          <a:xfrm>
            <a:off x="385696" y="2006478"/>
            <a:ext cx="7622786" cy="6740307"/>
          </a:xfrm>
          <a:prstGeom prst="rect">
            <a:avLst/>
          </a:prstGeom>
        </p:spPr>
        <p:txBody>
          <a:bodyPr wrap="square">
            <a:spAutoFit/>
          </a:bodyPr>
          <a:lstStyle/>
          <a:p>
            <a:pPr algn="just"/>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pPr algn="just"/>
            <a:r>
              <a:rPr lang="en-US" sz="1800" dirty="0">
                <a:solidFill>
                  <a:srgbClr val="0000FF"/>
                </a:solidFill>
                <a:latin typeface="+mj-lt"/>
              </a:rPr>
              <a:t>                </a:t>
            </a:r>
            <a:r>
              <a:rPr lang="vi-VN" sz="1800" dirty="0">
                <a:solidFill>
                  <a:srgbClr val="0000FF"/>
                </a:solidFill>
                <a:latin typeface="+mj-lt"/>
              </a:rPr>
              <a:t>– Ông mất từ ngày nó chưa ra quả.</a:t>
            </a:r>
          </a:p>
          <a:p>
            <a:pPr algn="just"/>
            <a:r>
              <a:rPr lang="en-US" sz="1800" dirty="0">
                <a:solidFill>
                  <a:srgbClr val="0000FF"/>
                </a:solidFill>
                <a:latin typeface="+mj-lt"/>
              </a:rPr>
              <a:t>               </a:t>
            </a:r>
            <a:r>
              <a:rPr lang="vi-VN" sz="1800" dirty="0">
                <a:solidFill>
                  <a:srgbClr val="0000FF"/>
                </a:solidFill>
                <a:latin typeface="+mj-lt"/>
              </a:rPr>
              <a:t>Tới giữa vườn, bà trỏ cây nhãn: </a:t>
            </a:r>
          </a:p>
          <a:p>
            <a:pPr algn="just"/>
            <a:r>
              <a:rPr lang="en-US" sz="1800" dirty="0">
                <a:solidFill>
                  <a:srgbClr val="0000FF"/>
                </a:solidFill>
                <a:latin typeface="+mj-lt"/>
              </a:rPr>
              <a:t>               </a:t>
            </a:r>
            <a:r>
              <a:rPr lang="vi-VN" sz="1800" dirty="0">
                <a:solidFill>
                  <a:srgbClr val="0000FF"/>
                </a:solidFill>
                <a:latin typeface="+mj-lt"/>
              </a:rPr>
              <a:t>– Lúc ông đi, nó mới cao bằng cháu.</a:t>
            </a:r>
          </a:p>
          <a:p>
            <a:pPr algn="just"/>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pPr algn="just"/>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pPr algn="just"/>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a:t>
            </a:r>
            <a:r>
              <a:rPr lang="vi-VN" sz="1800">
                <a:solidFill>
                  <a:srgbClr val="0000FF"/>
                </a:solidFill>
                <a:latin typeface="+mj-lt"/>
              </a:rPr>
              <a:t>đơn.</a:t>
            </a:r>
            <a:r>
              <a:rPr lang="en-US" sz="1800">
                <a:solidFill>
                  <a:srgbClr val="0000FF"/>
                </a:solidFill>
                <a:latin typeface="+mj-lt"/>
              </a:rPr>
              <a:t> </a:t>
            </a:r>
            <a:r>
              <a:rPr lang="vi-VN" sz="1800">
                <a:solidFill>
                  <a:srgbClr val="0000FF"/>
                </a:solidFill>
                <a:latin typeface="+mj-lt"/>
              </a:rPr>
              <a:t>Bà </a:t>
            </a:r>
            <a:r>
              <a:rPr lang="vi-VN" sz="1800" dirty="0">
                <a:solidFill>
                  <a:srgbClr val="0000FF"/>
                </a:solidFill>
                <a:latin typeface="+mj-lt"/>
              </a:rPr>
              <a:t>kể thêm:</a:t>
            </a:r>
          </a:p>
          <a:p>
            <a:pPr algn="just"/>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pPr algn="just"/>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pPr algn="just"/>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pPr algn="just"/>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a:t>
            </a:r>
            <a:r>
              <a:rPr lang="vi-VN" sz="1800">
                <a:solidFill>
                  <a:srgbClr val="0000FF"/>
                </a:solidFill>
                <a:latin typeface="+mj-lt"/>
              </a:rPr>
              <a:t>một mâm </a:t>
            </a:r>
            <a:r>
              <a:rPr lang="vi-VN" sz="1800" dirty="0">
                <a:solidFill>
                  <a:srgbClr val="0000FF"/>
                </a:solidFill>
                <a:latin typeface="+mj-lt"/>
              </a:rPr>
              <a:t>cơm cúng đặt lên bể nước đề mời ông về vui với con cháu và </a:t>
            </a:r>
            <a:r>
              <a:rPr lang="vi-VN" sz="1800">
                <a:solidFill>
                  <a:srgbClr val="0000FF"/>
                </a:solidFill>
                <a:latin typeface="+mj-lt"/>
              </a:rPr>
              <a:t>để cho</a:t>
            </a:r>
            <a:r>
              <a:rPr lang="en-US" sz="1800">
                <a:solidFill>
                  <a:srgbClr val="0000FF"/>
                </a:solidFill>
                <a:latin typeface="+mj-lt"/>
              </a:rPr>
              <a:t> </a:t>
            </a:r>
            <a:r>
              <a:rPr lang="vi-VN" sz="1800">
                <a:solidFill>
                  <a:srgbClr val="0000FF"/>
                </a:solidFill>
                <a:latin typeface="+mj-lt"/>
              </a:rPr>
              <a:t>cây </a:t>
            </a:r>
            <a:r>
              <a:rPr lang="vi-VN" sz="1800" dirty="0">
                <a:solidFill>
                  <a:srgbClr val="0000FF"/>
                </a:solidFill>
                <a:latin typeface="+mj-lt"/>
              </a:rPr>
              <a:t>vườn đỡ nhớ.</a:t>
            </a:r>
          </a:p>
          <a:p>
            <a:pPr algn="just"/>
            <a:r>
              <a:rPr lang="en-US" sz="1800" dirty="0">
                <a:solidFill>
                  <a:srgbClr val="0000FF"/>
                </a:solidFill>
                <a:latin typeface="+mj-lt"/>
              </a:rPr>
              <a:t> 			</a:t>
            </a:r>
            <a:r>
              <a:rPr lang="vi-VN" sz="1800" dirty="0">
                <a:solidFill>
                  <a:srgbClr val="0000FF"/>
                </a:solidFill>
                <a:latin typeface="+mj-lt"/>
              </a:rPr>
              <a:t>(Theo Phong Thu)</a:t>
            </a:r>
          </a:p>
        </p:txBody>
      </p:sp>
      <p:sp>
        <p:nvSpPr>
          <p:cNvPr id="39" name="Rectangle 38"/>
          <p:cNvSpPr/>
          <p:nvPr/>
        </p:nvSpPr>
        <p:spPr>
          <a:xfrm>
            <a:off x="10795111" y="3027402"/>
            <a:ext cx="1905923" cy="553998"/>
          </a:xfrm>
          <a:prstGeom prst="rect">
            <a:avLst/>
          </a:prstGeom>
        </p:spPr>
        <p:txBody>
          <a:bodyPr wrap="square">
            <a:spAutoFit/>
          </a:bodyPr>
          <a:lstStyle/>
          <a:p>
            <a:r>
              <a:rPr lang="en-US" b="1" i="1">
                <a:solidFill>
                  <a:srgbClr val="FF3399"/>
                </a:solidFill>
                <a:latin typeface="Times New Roman" pitchFamily="18" charset="0"/>
                <a:cs typeface="Times New Roman" pitchFamily="18" charset="0"/>
              </a:rPr>
              <a:t>nở trắng</a:t>
            </a:r>
            <a:endParaRPr lang="en-US" b="1" dirty="0">
              <a:solidFill>
                <a:srgbClr val="FF3399"/>
              </a:solidFill>
              <a:latin typeface="Times New Roman" pitchFamily="18" charset="0"/>
              <a:cs typeface="Times New Roman" pitchFamily="18" charset="0"/>
            </a:endParaRPr>
          </a:p>
        </p:txBody>
      </p:sp>
      <p:sp>
        <p:nvSpPr>
          <p:cNvPr id="40" name="Rectangle 39"/>
          <p:cNvSpPr/>
          <p:nvPr/>
        </p:nvSpPr>
        <p:spPr>
          <a:xfrm>
            <a:off x="9147329" y="3027402"/>
            <a:ext cx="1905923" cy="553998"/>
          </a:xfrm>
          <a:prstGeom prst="rect">
            <a:avLst/>
          </a:prstGeom>
        </p:spPr>
        <p:txBody>
          <a:bodyPr wrap="square">
            <a:spAutoFit/>
          </a:bodyPr>
          <a:lstStyle/>
          <a:p>
            <a:r>
              <a:rPr lang="en-US" b="1" i="1" err="1">
                <a:solidFill>
                  <a:srgbClr val="FF3399"/>
                </a:solidFill>
                <a:latin typeface="Times New Roman" pitchFamily="18" charset="0"/>
                <a:cs typeface="Times New Roman" pitchFamily="18" charset="0"/>
              </a:rPr>
              <a:t>vun</a:t>
            </a:r>
            <a:r>
              <a:rPr lang="en-US" b="1" i="1">
                <a:solidFill>
                  <a:srgbClr val="FF3399"/>
                </a:solidFill>
                <a:latin typeface="Times New Roman" pitchFamily="18" charset="0"/>
                <a:cs typeface="Times New Roman" pitchFamily="18" charset="0"/>
              </a:rPr>
              <a:t> xới,</a:t>
            </a:r>
            <a:endParaRPr lang="en-US" b="1" dirty="0">
              <a:solidFill>
                <a:srgbClr val="FF3399"/>
              </a:solidFill>
              <a:latin typeface="Times New Roman" pitchFamily="18" charset="0"/>
              <a:cs typeface="Times New Roman" pitchFamily="18" charset="0"/>
            </a:endParaRPr>
          </a:p>
        </p:txBody>
      </p:sp>
      <p:cxnSp>
        <p:nvCxnSpPr>
          <p:cNvPr id="24" name="Straight Connector 23"/>
          <p:cNvCxnSpPr/>
          <p:nvPr/>
        </p:nvCxnSpPr>
        <p:spPr>
          <a:xfrm>
            <a:off x="4541287" y="3682652"/>
            <a:ext cx="91279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3401812" y="4810647"/>
            <a:ext cx="932041"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a:off x="1625627" y="6430887"/>
            <a:ext cx="498426"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518319" y="7010400"/>
            <a:ext cx="60960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7" name="Straight Connector 36"/>
          <p:cNvCxnSpPr/>
          <p:nvPr/>
        </p:nvCxnSpPr>
        <p:spPr>
          <a:xfrm>
            <a:off x="2880519" y="7543800"/>
            <a:ext cx="76200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29648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xEl>
                                              <p:pRg st="1" end="1"/>
                                            </p:txEl>
                                          </p:spTgt>
                                        </p:tgtEl>
                                        <p:attrNameLst>
                                          <p:attrName>style.visibility</p:attrName>
                                        </p:attrNameLst>
                                      </p:cBhvr>
                                      <p:to>
                                        <p:strVal val="visible"/>
                                      </p:to>
                                    </p:set>
                                    <p:animEffect transition="in" filter="fade">
                                      <p:cBhvr>
                                        <p:cTn id="55"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9680782" y="1371601"/>
            <a:ext cx="4966424" cy="584775"/>
            <a:chOff x="10080823" y="1515217"/>
            <a:chExt cx="5217337" cy="584775"/>
          </a:xfrm>
        </p:grpSpPr>
        <p:sp>
          <p:nvSpPr>
            <p:cNvPr id="6" name="Rectangle 5"/>
            <p:cNvSpPr/>
            <p:nvPr/>
          </p:nvSpPr>
          <p:spPr>
            <a:xfrm>
              <a:off x="10080823" y="1515217"/>
              <a:ext cx="52173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ĐỌC DIỄN CẢM</a:t>
              </a:r>
            </a:p>
          </p:txBody>
        </p:sp>
        <p:cxnSp>
          <p:nvCxnSpPr>
            <p:cNvPr id="19" name="Straight Connector 18"/>
            <p:cNvCxnSpPr/>
            <p:nvPr/>
          </p:nvCxnSpPr>
          <p:spPr>
            <a:xfrm flipV="1">
              <a:off x="10441631" y="2099992"/>
              <a:ext cx="4489622"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718602" y="2514600"/>
            <a:ext cx="7253538" cy="1938992"/>
          </a:xfrm>
          <a:prstGeom prst="rect">
            <a:avLst/>
          </a:prstGeom>
        </p:spPr>
        <p:txBody>
          <a:bodyPr wrap="square">
            <a:spAutoFit/>
          </a:bodyPr>
          <a:lstStyle/>
          <a:p>
            <a:pPr algn="just"/>
            <a:r>
              <a:rPr lang="en-US" b="1" u="sng" dirty="0" err="1">
                <a:solidFill>
                  <a:srgbClr val="FF3399"/>
                </a:solidFill>
                <a:latin typeface="Times New Roman" pitchFamily="18" charset="0"/>
                <a:cs typeface="Times New Roman" pitchFamily="18" charset="0"/>
              </a:rPr>
              <a:t>Cách</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đọc</a:t>
            </a:r>
            <a:r>
              <a:rPr lang="en-US" b="1" u="sng" dirty="0">
                <a:solidFill>
                  <a:srgbClr val="FF3399"/>
                </a:solidFill>
                <a:latin typeface="Times New Roman" pitchFamily="18" charset="0"/>
                <a:cs typeface="Times New Roman" pitchFamily="18" charset="0"/>
              </a:rPr>
              <a:t>:</a:t>
            </a:r>
            <a:r>
              <a:rPr lang="en-US" b="1" dirty="0">
                <a:solidFill>
                  <a:srgbClr val="FF3399"/>
                </a:solidFill>
                <a:latin typeface="Times New Roman" pitchFamily="18" charset="0"/>
                <a:cs typeface="Times New Roman" pitchFamily="18" charset="0"/>
              </a:rPr>
              <a:t> </a:t>
            </a:r>
            <a:r>
              <a:rPr lang="vi-VN" b="1" dirty="0">
                <a:solidFill>
                  <a:srgbClr val="FF3399"/>
                </a:solidFill>
                <a:latin typeface="Times New Roman" panose="02020603050405020304" pitchFamily="18" charset="0"/>
                <a:cs typeface="Times New Roman" panose="02020603050405020304" pitchFamily="18" charset="0"/>
              </a:rPr>
              <a:t>Đọc diễn cảm với ngữ điệu </a:t>
            </a:r>
            <a:r>
              <a:rPr lang="en-US" b="1" dirty="0">
                <a:solidFill>
                  <a:srgbClr val="FF3399"/>
                </a:solidFill>
                <a:latin typeface="Times New Roman" panose="02020603050405020304" pitchFamily="18" charset="0"/>
                <a:cs typeface="Times New Roman" panose="02020603050405020304" pitchFamily="18" charset="0"/>
              </a:rPr>
              <a:t>t</a:t>
            </a:r>
            <a:r>
              <a:rPr lang="vi-VN" b="1" dirty="0">
                <a:solidFill>
                  <a:srgbClr val="FF3399"/>
                </a:solidFill>
                <a:latin typeface="Times New Roman" panose="02020603050405020304" pitchFamily="18" charset="0"/>
                <a:cs typeface="Times New Roman" panose="02020603050405020304" pitchFamily="18" charset="0"/>
              </a:rPr>
              <a:t>rầm ấm và tình cảm. Nhấn giọng ở những từ ngữ tả</a:t>
            </a:r>
            <a:r>
              <a:rPr lang="en-US" b="1" dirty="0">
                <a:solidFill>
                  <a:srgbClr val="FF3399"/>
                </a:solidFill>
                <a:latin typeface="Times New Roman" panose="02020603050405020304" pitchFamily="18" charset="0"/>
                <a:cs typeface="Times New Roman" panose="02020603050405020304" pitchFamily="18" charset="0"/>
              </a:rPr>
              <a:t>,</a:t>
            </a:r>
            <a:r>
              <a:rPr lang="vi-VN" b="1" dirty="0">
                <a:solidFill>
                  <a:srgbClr val="FF3399"/>
                </a:solidFill>
                <a:latin typeface="Times New Roman" panose="02020603050405020304" pitchFamily="18" charset="0"/>
                <a:cs typeface="Times New Roman" panose="02020603050405020304" pitchFamily="18" charset="0"/>
              </a:rPr>
              <a:t> thể hiện tâm trạng cảm xúc của nhân vật trong câu chuyện.</a:t>
            </a:r>
            <a:endParaRPr lang="en-US" b="1" dirty="0">
              <a:solidFill>
                <a:srgbClr val="FF3399"/>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16518" y="1097808"/>
            <a:ext cx="8463734" cy="7925976"/>
            <a:chOff x="312821" y="1097807"/>
            <a:chExt cx="8891337" cy="7727198"/>
          </a:xfrm>
        </p:grpSpPr>
        <p:grpSp>
          <p:nvGrpSpPr>
            <p:cNvPr id="16" name="Group 15"/>
            <p:cNvGrpSpPr/>
            <p:nvPr/>
          </p:nvGrpSpPr>
          <p:grpSpPr>
            <a:xfrm>
              <a:off x="312821" y="1097807"/>
              <a:ext cx="8891337" cy="7727198"/>
              <a:chOff x="312821" y="1097807"/>
              <a:chExt cx="8891337" cy="772719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2" name="Rectangle 21"/>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18" name="Rectangle 17"/>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700540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602184" y="2020187"/>
            <a:ext cx="7674454" cy="1477328"/>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1: </a:t>
            </a:r>
            <a:r>
              <a:rPr lang="vi-VN" b="1" dirty="0">
                <a:solidFill>
                  <a:srgbClr val="FF3399"/>
                </a:solidFill>
                <a:latin typeface="Times New Roman" panose="02020603050405020304" pitchFamily="18" charset="0"/>
                <a:cs typeface="Times New Roman" panose="02020603050405020304" pitchFamily="18" charset="0"/>
              </a:rPr>
              <a:t>Lần đầu về quê</a:t>
            </a:r>
            <a:r>
              <a:rPr lang="en-US" b="1" dirty="0">
                <a:solidFill>
                  <a:srgbClr val="FF3399"/>
                </a:solidFill>
                <a:latin typeface="Times New Roman" panose="02020603050405020304" pitchFamily="18" charset="0"/>
                <a:cs typeface="Times New Roman" panose="02020603050405020304" pitchFamily="18" charset="0"/>
              </a:rPr>
              <a:t>, b</a:t>
            </a:r>
            <a:r>
              <a:rPr lang="vi-VN" b="1" dirty="0">
                <a:solidFill>
                  <a:srgbClr val="FF3399"/>
                </a:solidFill>
                <a:latin typeface="Times New Roman" panose="02020603050405020304" pitchFamily="18" charset="0"/>
                <a:cs typeface="Times New Roman" panose="02020603050405020304" pitchFamily="18" charset="0"/>
              </a:rPr>
              <a:t>ạn nhỏ được bà nội giới thiệu cho biết về những cây nào trong vườn.</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698598" y="3219564"/>
            <a:ext cx="7253538" cy="1938992"/>
          </a:xfrm>
          <a:prstGeom prst="rect">
            <a:avLst/>
          </a:prstGeom>
        </p:spPr>
        <p:txBody>
          <a:bodyPr wrap="square">
            <a:spAutoFit/>
          </a:bodyPr>
          <a:lstStyle/>
          <a:p>
            <a:pPr indent="577850" algn="just"/>
            <a:r>
              <a:rPr lang="vi-VN" b="1" i="1" dirty="0">
                <a:solidFill>
                  <a:schemeClr val="accent3">
                    <a:lumMod val="75000"/>
                  </a:schemeClr>
                </a:solidFill>
                <a:latin typeface="Times New Roman" panose="02020603050405020304" pitchFamily="18" charset="0"/>
                <a:cs typeface="Times New Roman" panose="02020603050405020304" pitchFamily="18" charset="0"/>
              </a:rPr>
              <a:t>Lần đầu về quê bạn nhỏ được bà nội giới thiệu cho biết về nhiều loại cây. Mít</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nhãn</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sung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chuối</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cau</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khế</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dành d</a:t>
            </a:r>
            <a:r>
              <a:rPr lang="en-US" b="1" i="1" dirty="0" err="1">
                <a:solidFill>
                  <a:schemeClr val="accent3">
                    <a:lumMod val="75000"/>
                  </a:schemeClr>
                </a:solidFill>
                <a:latin typeface="Times New Roman" panose="02020603050405020304" pitchFamily="18" charset="0"/>
                <a:cs typeface="Times New Roman" panose="02020603050405020304" pitchFamily="18" charset="0"/>
              </a:rPr>
              <a:t>ành</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mẫu đơn</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itchFamily="18" charset="0"/>
              <a:cs typeface="Times New Roman" pitchFamily="18" charset="0"/>
            </a:endParaRPr>
          </a:p>
        </p:txBody>
      </p:sp>
      <p:sp>
        <p:nvSpPr>
          <p:cNvPr id="7" name="Rectangle 6"/>
          <p:cNvSpPr/>
          <p:nvPr/>
        </p:nvSpPr>
        <p:spPr>
          <a:xfrm>
            <a:off x="8602183" y="4850036"/>
            <a:ext cx="7139840" cy="1477328"/>
          </a:xfrm>
          <a:prstGeom prst="rect">
            <a:avLst/>
          </a:prstGeom>
        </p:spPr>
        <p:txBody>
          <a:bodyPr wrap="square">
            <a:spAutoFit/>
          </a:bodyPr>
          <a:lstStyle/>
          <a:p>
            <a:pPr indent="517525" algn="just"/>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2: </a:t>
            </a:r>
            <a:r>
              <a:rPr lang="vi-VN" b="1" dirty="0">
                <a:solidFill>
                  <a:srgbClr val="FF3399"/>
                </a:solidFill>
                <a:latin typeface="Times New Roman" panose="02020603050405020304" pitchFamily="18" charset="0"/>
                <a:cs typeface="Times New Roman" panose="02020603050405020304" pitchFamily="18" charset="0"/>
              </a:rPr>
              <a:t>Theo em</a:t>
            </a:r>
            <a:r>
              <a:rPr lang="en-US" b="1" dirty="0">
                <a:solidFill>
                  <a:srgbClr val="FF3399"/>
                </a:solidFill>
                <a:latin typeface="Times New Roman" panose="02020603050405020304" pitchFamily="18" charset="0"/>
                <a:cs typeface="Times New Roman" panose="02020603050405020304" pitchFamily="18" charset="0"/>
              </a:rPr>
              <a:t>,</a:t>
            </a:r>
            <a:r>
              <a:rPr lang="vi-VN" b="1" dirty="0">
                <a:solidFill>
                  <a:srgbClr val="FF3399"/>
                </a:solidFill>
                <a:latin typeface="Times New Roman" panose="02020603050405020304" pitchFamily="18" charset="0"/>
                <a:cs typeface="Times New Roman" panose="02020603050405020304" pitchFamily="18" charset="0"/>
              </a:rPr>
              <a:t> qua lời giới thiệu của bà</a:t>
            </a:r>
            <a:r>
              <a:rPr lang="en-US" b="1" dirty="0">
                <a:solidFill>
                  <a:srgbClr val="FF3399"/>
                </a:solidFill>
                <a:latin typeface="Times New Roman" panose="02020603050405020304" pitchFamily="18" charset="0"/>
                <a:cs typeface="Times New Roman" panose="02020603050405020304" pitchFamily="18" charset="0"/>
              </a:rPr>
              <a:t>,</a:t>
            </a:r>
            <a:r>
              <a:rPr lang="vi-VN" b="1" dirty="0">
                <a:solidFill>
                  <a:srgbClr val="FF3399"/>
                </a:solidFill>
                <a:latin typeface="Times New Roman" panose="02020603050405020304" pitchFamily="18" charset="0"/>
                <a:cs typeface="Times New Roman" panose="02020603050405020304" pitchFamily="18" charset="0"/>
              </a:rPr>
              <a:t> bạn nhỏ hiểu được điều gì về vườn cây?</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8" name="Rectangle 7"/>
          <p:cNvSpPr/>
          <p:nvPr/>
        </p:nvSpPr>
        <p:spPr>
          <a:xfrm>
            <a:off x="8620332" y="5980741"/>
            <a:ext cx="7496878" cy="2400657"/>
          </a:xfrm>
          <a:prstGeom prst="rect">
            <a:avLst/>
          </a:prstGeom>
        </p:spPr>
        <p:txBody>
          <a:bodyPr wrap="square">
            <a:spAutoFit/>
          </a:bodyPr>
          <a:lstStyle/>
          <a:p>
            <a:r>
              <a:rPr lang="vi-VN" b="1" i="1" dirty="0">
                <a:solidFill>
                  <a:schemeClr val="accent3">
                    <a:lumMod val="75000"/>
                  </a:schemeClr>
                </a:solidFill>
                <a:latin typeface="Times New Roman" panose="02020603050405020304" pitchFamily="18" charset="0"/>
                <a:cs typeface="Times New Roman" panose="02020603050405020304" pitchFamily="18" charset="0"/>
              </a:rPr>
              <a:t>Cây nào trong vườn cũng gợi nhớ về ông</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C</a:t>
            </a:r>
            <a:r>
              <a:rPr lang="en-US" b="1" i="1" dirty="0">
                <a:solidFill>
                  <a:schemeClr val="accent3">
                    <a:lumMod val="75000"/>
                  </a:schemeClr>
                </a:solidFill>
                <a:latin typeface="Times New Roman" panose="02020603050405020304" pitchFamily="18" charset="0"/>
                <a:cs typeface="Times New Roman" panose="02020603050405020304" pitchFamily="18" charset="0"/>
              </a:rPr>
              <a:t>â</a:t>
            </a:r>
            <a:r>
              <a:rPr lang="vi-VN" b="1" i="1" dirty="0">
                <a:solidFill>
                  <a:schemeClr val="accent3">
                    <a:lumMod val="75000"/>
                  </a:schemeClr>
                </a:solidFill>
                <a:latin typeface="Times New Roman" panose="02020603050405020304" pitchFamily="18" charset="0"/>
                <a:cs typeface="Times New Roman" panose="02020603050405020304" pitchFamily="18" charset="0"/>
              </a:rPr>
              <a:t>y trong vườn luôn gợi kỷ niệm về ông</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Vườn của ông luôn được bà chăm sóc chu đáo. Vườn cây của ông luôn được bà yêu quý, giữ gìn.</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6518" y="1097808"/>
            <a:ext cx="8463734" cy="7925976"/>
            <a:chOff x="312821" y="1097807"/>
            <a:chExt cx="8891337" cy="7727198"/>
          </a:xfrm>
        </p:grpSpPr>
        <p:grpSp>
          <p:nvGrpSpPr>
            <p:cNvPr id="22" name="Group 21"/>
            <p:cNvGrpSpPr/>
            <p:nvPr/>
          </p:nvGrpSpPr>
          <p:grpSpPr>
            <a:xfrm>
              <a:off x="312821" y="1097807"/>
              <a:ext cx="8891337" cy="7727198"/>
              <a:chOff x="312821" y="1097807"/>
              <a:chExt cx="8891337" cy="7727198"/>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5" name="Rectangle 24"/>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3" name="Rectangle 22"/>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6" name="TextBox 25"/>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1140829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876192" y="2519380"/>
            <a:ext cx="7108467" cy="1015663"/>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3: </a:t>
            </a:r>
            <a:r>
              <a:rPr lang="vi-VN" b="1" dirty="0">
                <a:solidFill>
                  <a:srgbClr val="FF3399"/>
                </a:solidFill>
                <a:latin typeface="Times New Roman" panose="02020603050405020304" pitchFamily="18" charset="0"/>
                <a:cs typeface="Times New Roman" panose="02020603050405020304" pitchFamily="18" charset="0"/>
              </a:rPr>
              <a:t>Vì sao hình bóng ông không bao giờ phai nhạt trong lòng người thân?</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76192" y="3870906"/>
            <a:ext cx="7108467" cy="3323987"/>
          </a:xfrm>
          <a:prstGeom prst="rect">
            <a:avLst/>
          </a:prstGeom>
        </p:spPr>
        <p:txBody>
          <a:bodyPr wrap="square">
            <a:spAutoFit/>
          </a:bodyPr>
          <a:lstStyle/>
          <a:p>
            <a:pPr indent="577850" algn="just"/>
            <a:r>
              <a:rPr lang="vi-VN" b="1" i="1" dirty="0">
                <a:solidFill>
                  <a:schemeClr val="accent3">
                    <a:lumMod val="75000"/>
                  </a:schemeClr>
                </a:solidFill>
                <a:latin typeface="Times New Roman" panose="02020603050405020304" pitchFamily="18" charset="0"/>
                <a:cs typeface="Times New Roman" panose="02020603050405020304" pitchFamily="18" charset="0"/>
              </a:rPr>
              <a:t>Hình bóng ông không bao giờ phai nhạt trong lòng người thân vì vườn cây luôn xanh tốt</a:t>
            </a:r>
            <a:r>
              <a:rPr lang="en-US" b="1" i="1" dirty="0">
                <a:solidFill>
                  <a:schemeClr val="accent3">
                    <a:lumMod val="75000"/>
                  </a:schemeClr>
                </a:solidFill>
                <a:latin typeface="Times New Roman" panose="02020603050405020304" pitchFamily="18" charset="0"/>
                <a:cs typeface="Times New Roman" panose="02020603050405020304" pitchFamily="18" charset="0"/>
              </a:rPr>
              <a:t>, l</a:t>
            </a:r>
            <a:r>
              <a:rPr lang="vi-VN" b="1" i="1" dirty="0">
                <a:solidFill>
                  <a:schemeClr val="accent3">
                    <a:lumMod val="75000"/>
                  </a:schemeClr>
                </a:solidFill>
                <a:latin typeface="Times New Roman" panose="02020603050405020304" pitchFamily="18" charset="0"/>
                <a:cs typeface="Times New Roman" panose="02020603050405020304" pitchFamily="18" charset="0"/>
              </a:rPr>
              <a:t>uôn gợi cảnh ông chăm sóc vườn cây</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Vì vườn cây, ông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trồng</a:t>
            </a:r>
            <a:r>
              <a:rPr lang="vi-VN" b="1" i="1" dirty="0">
                <a:solidFill>
                  <a:schemeClr val="accent3">
                    <a:lumMod val="75000"/>
                  </a:schemeClr>
                </a:solidFill>
                <a:latin typeface="Times New Roman" panose="02020603050405020304" pitchFamily="18" charset="0"/>
                <a:cs typeface="Times New Roman" panose="02020603050405020304" pitchFamily="18" charset="0"/>
              </a:rPr>
              <a:t> luôn gợi hình bóng ông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r>
              <a:rPr lang="vi-VN" b="1" i="1" dirty="0">
                <a:solidFill>
                  <a:schemeClr val="accent3">
                    <a:lumMod val="75000"/>
                  </a:schemeClr>
                </a:solidFill>
                <a:latin typeface="Times New Roman" panose="02020603050405020304" pitchFamily="18" charset="0"/>
                <a:cs typeface="Times New Roman" panose="02020603050405020304" pitchFamily="18" charset="0"/>
              </a:rPr>
              <a:t> Vì người thân luôn nhớ công ơn của ông</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ông</a:t>
            </a:r>
            <a:r>
              <a:rPr lang="vi-VN" b="1" i="1" dirty="0">
                <a:solidFill>
                  <a:schemeClr val="accent3">
                    <a:lumMod val="75000"/>
                  </a:schemeClr>
                </a:solidFill>
                <a:latin typeface="Times New Roman" panose="02020603050405020304" pitchFamily="18" charset="0"/>
                <a:cs typeface="Times New Roman" panose="02020603050405020304" pitchFamily="18" charset="0"/>
              </a:rPr>
              <a:t> đã trồng nên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một</a:t>
            </a:r>
            <a:r>
              <a:rPr lang="vi-VN" b="1" i="1" dirty="0">
                <a:solidFill>
                  <a:schemeClr val="accent3">
                    <a:lumMod val="75000"/>
                  </a:schemeClr>
                </a:solidFill>
                <a:latin typeface="Times New Roman" panose="02020603050405020304" pitchFamily="18" charset="0"/>
                <a:cs typeface="Times New Roman" panose="02020603050405020304" pitchFamily="18" charset="0"/>
              </a:rPr>
              <a:t> vườn cây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xanh</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tốt</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itchFamily="18" charset="0"/>
              <a:cs typeface="Times New Roman" pitchFamily="18" charset="0"/>
            </a:endParaRPr>
          </a:p>
        </p:txBody>
      </p:sp>
      <p:grpSp>
        <p:nvGrpSpPr>
          <p:cNvPr id="16" name="Group 15"/>
          <p:cNvGrpSpPr/>
          <p:nvPr/>
        </p:nvGrpSpPr>
        <p:grpSpPr>
          <a:xfrm>
            <a:off x="116518" y="1097808"/>
            <a:ext cx="8463734" cy="7925976"/>
            <a:chOff x="312821" y="1097807"/>
            <a:chExt cx="8891337" cy="7727198"/>
          </a:xfrm>
        </p:grpSpPr>
        <p:grpSp>
          <p:nvGrpSpPr>
            <p:cNvPr id="18" name="Group 17"/>
            <p:cNvGrpSpPr/>
            <p:nvPr/>
          </p:nvGrpSpPr>
          <p:grpSpPr>
            <a:xfrm>
              <a:off x="312821" y="1097807"/>
              <a:ext cx="8891337" cy="7727198"/>
              <a:chOff x="312821" y="1097807"/>
              <a:chExt cx="8891337" cy="7727198"/>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1" name="Rectangle 20"/>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884649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859461" y="2209640"/>
            <a:ext cx="7035932" cy="1015663"/>
          </a:xfrm>
          <a:prstGeom prst="rect">
            <a:avLst/>
          </a:prstGeom>
        </p:spPr>
        <p:txBody>
          <a:bodyPr wrap="square">
            <a:spAutoFit/>
          </a:bodyPr>
          <a:lstStyle/>
          <a:p>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4: </a:t>
            </a:r>
            <a:r>
              <a:rPr lang="vi-VN" b="1" dirty="0">
                <a:solidFill>
                  <a:srgbClr val="FF3399"/>
                </a:solidFill>
                <a:latin typeface="Times New Roman" panose="02020603050405020304" pitchFamily="18" charset="0"/>
                <a:cs typeface="Times New Roman" panose="02020603050405020304" pitchFamily="18" charset="0"/>
              </a:rPr>
              <a:t>Đóng vai bạn nhỏ</a:t>
            </a:r>
            <a:r>
              <a:rPr lang="en-US" b="1" dirty="0">
                <a:solidFill>
                  <a:srgbClr val="FF3399"/>
                </a:solidFill>
                <a:latin typeface="Times New Roman" panose="02020603050405020304" pitchFamily="18" charset="0"/>
                <a:cs typeface="Times New Roman" panose="02020603050405020304" pitchFamily="18" charset="0"/>
              </a:rPr>
              <a:t>,</a:t>
            </a:r>
            <a:r>
              <a:rPr lang="vi-VN" b="1" dirty="0">
                <a:solidFill>
                  <a:srgbClr val="FF3399"/>
                </a:solidFill>
                <a:latin typeface="Times New Roman" panose="02020603050405020304" pitchFamily="18" charset="0"/>
                <a:cs typeface="Times New Roman" panose="02020603050405020304" pitchFamily="18" charset="0"/>
              </a:rPr>
              <a:t> nói 1 </a:t>
            </a:r>
            <a:r>
              <a:rPr lang="en-US" b="1" dirty="0">
                <a:solidFill>
                  <a:srgbClr val="FF3399"/>
                </a:solidFill>
                <a:latin typeface="Times New Roman" panose="02020603050405020304" pitchFamily="18" charset="0"/>
                <a:cs typeface="Times New Roman" panose="02020603050405020304" pitchFamily="18" charset="0"/>
              </a:rPr>
              <a:t>- </a:t>
            </a:r>
            <a:r>
              <a:rPr lang="vi-VN" b="1" dirty="0">
                <a:solidFill>
                  <a:srgbClr val="FF3399"/>
                </a:solidFill>
                <a:latin typeface="Times New Roman" panose="02020603050405020304" pitchFamily="18" charset="0"/>
                <a:cs typeface="Times New Roman" panose="02020603050405020304" pitchFamily="18" charset="0"/>
              </a:rPr>
              <a:t>2 câu nhận xét về vườn cây của ông.</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59461" y="3478566"/>
            <a:ext cx="7035932" cy="3323987"/>
          </a:xfrm>
          <a:prstGeom prst="rect">
            <a:avLst/>
          </a:prstGeom>
        </p:spPr>
        <p:txBody>
          <a:bodyPr wrap="square">
            <a:spAutoFit/>
          </a:bodyPr>
          <a:lstStyle/>
          <a:p>
            <a:pPr algn="just"/>
            <a:r>
              <a:rPr lang="vi-VN" b="1" i="1" dirty="0">
                <a:solidFill>
                  <a:schemeClr val="accent3">
                    <a:lumMod val="75000"/>
                  </a:schemeClr>
                </a:solidFill>
                <a:latin typeface="Times New Roman" panose="02020603050405020304" pitchFamily="18" charset="0"/>
                <a:cs typeface="Times New Roman" panose="02020603050405020304" pitchFamily="18" charset="0"/>
              </a:rPr>
              <a:t>V</a:t>
            </a:r>
            <a:r>
              <a:rPr lang="en-US" b="1" i="1" dirty="0" err="1">
                <a:solidFill>
                  <a:schemeClr val="accent3">
                    <a:lumMod val="75000"/>
                  </a:schemeClr>
                </a:solidFill>
                <a:latin typeface="Times New Roman" panose="02020603050405020304" pitchFamily="18" charset="0"/>
                <a:cs typeface="Times New Roman" panose="02020603050405020304" pitchFamily="18" charset="0"/>
              </a:rPr>
              <a:t>ườn</a:t>
            </a:r>
            <a:r>
              <a:rPr lang="vi-VN" b="1" i="1" dirty="0">
                <a:solidFill>
                  <a:schemeClr val="accent3">
                    <a:lumMod val="75000"/>
                  </a:schemeClr>
                </a:solidFill>
                <a:latin typeface="Times New Roman" panose="02020603050405020304" pitchFamily="18" charset="0"/>
                <a:cs typeface="Times New Roman" panose="02020603050405020304" pitchFamily="18" charset="0"/>
              </a:rPr>
              <a:t> của ông mình có rất nhiều cây ăn quả. Cây mít, cây sung, cây khế lúc nào cũng chi chít quả</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Vườn cây của ông tớ có đủ các loại nào là cây ăn quả nào là cây bóng mát, nào là cây hoa</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C</a:t>
            </a:r>
            <a:r>
              <a:rPr lang="en-US" b="1" i="1" dirty="0">
                <a:solidFill>
                  <a:schemeClr val="accent3">
                    <a:lumMod val="75000"/>
                  </a:schemeClr>
                </a:solidFill>
                <a:latin typeface="Times New Roman" panose="02020603050405020304" pitchFamily="18" charset="0"/>
                <a:cs typeface="Times New Roman" panose="02020603050405020304" pitchFamily="18" charset="0"/>
              </a:rPr>
              <a:t>â</a:t>
            </a:r>
            <a:r>
              <a:rPr lang="vi-VN" b="1" i="1" dirty="0">
                <a:solidFill>
                  <a:schemeClr val="accent3">
                    <a:lumMod val="75000"/>
                  </a:schemeClr>
                </a:solidFill>
                <a:latin typeface="Times New Roman" panose="02020603050405020304" pitchFamily="18" charset="0"/>
                <a:cs typeface="Times New Roman" panose="02020603050405020304" pitchFamily="18" charset="0"/>
              </a:rPr>
              <a:t>y trong vườn đều do ông tôi trồng</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bà</a:t>
            </a:r>
            <a:r>
              <a:rPr lang="en-US" b="1" i="1" dirty="0">
                <a:solidFill>
                  <a:schemeClr val="accent3">
                    <a:lumMod val="75000"/>
                  </a:schemeClr>
                </a:solidFill>
                <a:latin typeface="Times New Roman" panose="02020603050405020304" pitchFamily="18" charset="0"/>
                <a:cs typeface="Times New Roman" panose="02020603050405020304" pitchFamily="18" charset="0"/>
              </a:rPr>
              <a:t> </a:t>
            </a:r>
            <a:r>
              <a:rPr lang="vi-VN" b="1" i="1" dirty="0">
                <a:solidFill>
                  <a:schemeClr val="accent3">
                    <a:lumMod val="75000"/>
                  </a:schemeClr>
                </a:solidFill>
                <a:latin typeface="Times New Roman" panose="02020603050405020304" pitchFamily="18" charset="0"/>
                <a:cs typeface="Times New Roman" panose="02020603050405020304" pitchFamily="18" charset="0"/>
              </a:rPr>
              <a:t>tôi bảo có những cây ông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tr</a:t>
            </a:r>
            <a:r>
              <a:rPr lang="vi-VN" b="1" i="1" dirty="0">
                <a:solidFill>
                  <a:schemeClr val="accent3">
                    <a:lumMod val="75000"/>
                  </a:schemeClr>
                </a:solidFill>
                <a:latin typeface="Times New Roman" panose="02020603050405020304" pitchFamily="18" charset="0"/>
                <a:cs typeface="Times New Roman" panose="02020603050405020304" pitchFamily="18" charset="0"/>
              </a:rPr>
              <a:t>ồng khi tôi còn bé tí</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16518" y="1097808"/>
            <a:ext cx="8463734" cy="7925976"/>
            <a:chOff x="312821" y="1097807"/>
            <a:chExt cx="8891337" cy="7727198"/>
          </a:xfrm>
        </p:grpSpPr>
        <p:grpSp>
          <p:nvGrpSpPr>
            <p:cNvPr id="23" name="Group 22"/>
            <p:cNvGrpSpPr/>
            <p:nvPr/>
          </p:nvGrpSpPr>
          <p:grpSpPr>
            <a:xfrm>
              <a:off x="312821" y="1097807"/>
              <a:ext cx="8891337" cy="7727198"/>
              <a:chOff x="312821" y="1097807"/>
              <a:chExt cx="8891337" cy="7727198"/>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6" name="Rectangle 25"/>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4" name="Rectangle 23"/>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7" name="TextBox 26"/>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3610790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628960" y="1371601"/>
            <a:ext cx="3070072" cy="584775"/>
            <a:chOff x="11076903" y="1515217"/>
            <a:chExt cx="3225177" cy="584775"/>
          </a:xfrm>
        </p:grpSpPr>
        <p:sp>
          <p:nvSpPr>
            <p:cNvPr id="6" name="Rectangle 5"/>
            <p:cNvSpPr/>
            <p:nvPr/>
          </p:nvSpPr>
          <p:spPr>
            <a:xfrm>
              <a:off x="11076903" y="1515217"/>
              <a:ext cx="322517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 HIỂU BÀI</a:t>
              </a:r>
            </a:p>
          </p:txBody>
        </p:sp>
        <p:cxnSp>
          <p:nvCxnSpPr>
            <p:cNvPr id="19" name="Straight Connector 18"/>
            <p:cNvCxnSpPr/>
            <p:nvPr/>
          </p:nvCxnSpPr>
          <p:spPr>
            <a:xfrm flipV="1">
              <a:off x="11325551" y="2099992"/>
              <a:ext cx="2743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8580251" y="2307172"/>
            <a:ext cx="7398609" cy="1938992"/>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Câu</a:t>
            </a:r>
            <a:r>
              <a:rPr lang="en-US" b="1" dirty="0">
                <a:solidFill>
                  <a:srgbClr val="FF3399"/>
                </a:solidFill>
                <a:latin typeface="Times New Roman" pitchFamily="18" charset="0"/>
                <a:cs typeface="Times New Roman" pitchFamily="18" charset="0"/>
              </a:rPr>
              <a:t> 5: </a:t>
            </a:r>
            <a:r>
              <a:rPr lang="vi-VN" b="1" dirty="0">
                <a:solidFill>
                  <a:srgbClr val="FF3399"/>
                </a:solidFill>
                <a:latin typeface="Times New Roman" panose="02020603050405020304" pitchFamily="18" charset="0"/>
                <a:cs typeface="Times New Roman" panose="02020603050405020304" pitchFamily="18" charset="0"/>
              </a:rPr>
              <a:t>Nếu là bạn nhỏ trong câu chuyện, em sẽ làm gì để giữ gìn vườn cây</a:t>
            </a:r>
            <a:r>
              <a:rPr lang="en-US" b="1" dirty="0">
                <a:solidFill>
                  <a:srgbClr val="FF3399"/>
                </a:solidFill>
                <a:latin typeface="Times New Roman" panose="02020603050405020304" pitchFamily="18" charset="0"/>
                <a:cs typeface="Times New Roman" panose="02020603050405020304" pitchFamily="18" charset="0"/>
              </a:rPr>
              <a:t> c</a:t>
            </a:r>
            <a:r>
              <a:rPr lang="vi-VN" b="1" dirty="0">
                <a:solidFill>
                  <a:srgbClr val="FF3399"/>
                </a:solidFill>
                <a:latin typeface="Times New Roman" panose="02020603050405020304" pitchFamily="18" charset="0"/>
                <a:cs typeface="Times New Roman" panose="02020603050405020304" pitchFamily="18" charset="0"/>
              </a:rPr>
              <a:t>ủa ông được nguyên vẹn đúng như khi ông còn sống</a:t>
            </a:r>
            <a:r>
              <a:rPr lang="en-US" b="1" dirty="0">
                <a:solidFill>
                  <a:srgbClr val="FF3399"/>
                </a:solidFill>
                <a:latin typeface="Times New Roman" panose="02020603050405020304" pitchFamily="18" charset="0"/>
                <a:cs typeface="Times New Roman" panose="02020603050405020304" pitchFamily="18" charset="0"/>
              </a:rPr>
              <a:t>?</a:t>
            </a:r>
          </a:p>
        </p:txBody>
      </p:sp>
      <p:sp>
        <p:nvSpPr>
          <p:cNvPr id="5" name="Rectangle 4"/>
          <p:cNvSpPr/>
          <p:nvPr/>
        </p:nvSpPr>
        <p:spPr>
          <a:xfrm>
            <a:off x="8610065" y="4316641"/>
            <a:ext cx="7122441" cy="1938992"/>
          </a:xfrm>
          <a:prstGeom prst="rect">
            <a:avLst/>
          </a:prstGeom>
        </p:spPr>
        <p:txBody>
          <a:bodyPr wrap="square">
            <a:spAutoFit/>
          </a:bodyPr>
          <a:lstStyle/>
          <a:p>
            <a:pPr indent="574675" algn="just"/>
            <a:r>
              <a:rPr lang="vi-VN" b="1" i="1" dirty="0">
                <a:solidFill>
                  <a:schemeClr val="accent3">
                    <a:lumMod val="75000"/>
                  </a:schemeClr>
                </a:solidFill>
                <a:latin typeface="Times New Roman" panose="02020603050405020304" pitchFamily="18" charset="0"/>
                <a:cs typeface="Times New Roman" panose="02020603050405020304" pitchFamily="18" charset="0"/>
              </a:rPr>
              <a:t>Em sẽ chăm chỉ vun xới, tưới nước cho từng cây</a:t>
            </a:r>
            <a:r>
              <a:rPr lang="en-US" b="1" i="1" dirty="0">
                <a:solidFill>
                  <a:schemeClr val="accent3">
                    <a:lumMod val="75000"/>
                  </a:schemeClr>
                </a:solidFill>
                <a:latin typeface="Times New Roman" panose="02020603050405020304" pitchFamily="18" charset="0"/>
                <a:cs typeface="Times New Roman" panose="02020603050405020304" pitchFamily="18" charset="0"/>
              </a:rPr>
              <a:t> t</a:t>
            </a:r>
            <a:r>
              <a:rPr lang="vi-VN" b="1" i="1" dirty="0">
                <a:solidFill>
                  <a:schemeClr val="accent3">
                    <a:lumMod val="75000"/>
                  </a:schemeClr>
                </a:solidFill>
                <a:latin typeface="Times New Roman" panose="02020603050405020304" pitchFamily="18" charset="0"/>
                <a:cs typeface="Times New Roman" panose="02020603050405020304" pitchFamily="18" charset="0"/>
              </a:rPr>
              <a:t>rong vườn. Sẽ tỉa cành bắt sâu cho các loại cây hoa. Sẽ </a:t>
            </a:r>
            <a:r>
              <a:rPr lang="en-US" b="1" i="1" dirty="0" err="1">
                <a:solidFill>
                  <a:schemeClr val="accent3">
                    <a:lumMod val="75000"/>
                  </a:schemeClr>
                </a:solidFill>
                <a:latin typeface="Times New Roman" panose="02020603050405020304" pitchFamily="18" charset="0"/>
                <a:cs typeface="Times New Roman" panose="02020603050405020304" pitchFamily="18" charset="0"/>
              </a:rPr>
              <a:t>rào</a:t>
            </a:r>
            <a:r>
              <a:rPr lang="vi-VN" b="1" i="1" dirty="0">
                <a:solidFill>
                  <a:schemeClr val="accent3">
                    <a:lumMod val="75000"/>
                  </a:schemeClr>
                </a:solidFill>
                <a:latin typeface="Times New Roman" panose="02020603050405020304" pitchFamily="18" charset="0"/>
                <a:cs typeface="Times New Roman" panose="02020603050405020304" pitchFamily="18" charset="0"/>
              </a:rPr>
              <a:t> lại xung quanh để</a:t>
            </a:r>
            <a:r>
              <a:rPr lang="en-US" b="1" i="1" dirty="0">
                <a:solidFill>
                  <a:schemeClr val="accent3">
                    <a:lumMod val="75000"/>
                  </a:schemeClr>
                </a:solidFill>
                <a:latin typeface="Times New Roman" panose="02020603050405020304" pitchFamily="18" charset="0"/>
                <a:cs typeface="Times New Roman" panose="02020603050405020304" pitchFamily="18" charset="0"/>
              </a:rPr>
              <a:t> b</a:t>
            </a:r>
            <a:r>
              <a:rPr lang="vi-VN" b="1" i="1" dirty="0">
                <a:solidFill>
                  <a:schemeClr val="accent3">
                    <a:lumMod val="75000"/>
                  </a:schemeClr>
                </a:solidFill>
                <a:latin typeface="Times New Roman" panose="02020603050405020304" pitchFamily="18" charset="0"/>
                <a:cs typeface="Times New Roman" panose="02020603050405020304" pitchFamily="18" charset="0"/>
              </a:rPr>
              <a:t>ảo vệ chúng</a:t>
            </a:r>
            <a:r>
              <a:rPr lang="en-US" b="1" i="1" dirty="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itchFamily="18" charset="0"/>
              <a:cs typeface="Times New Roman" pitchFamily="18" charset="0"/>
            </a:endParaRPr>
          </a:p>
        </p:txBody>
      </p:sp>
      <p:grpSp>
        <p:nvGrpSpPr>
          <p:cNvPr id="23" name="Group 22"/>
          <p:cNvGrpSpPr/>
          <p:nvPr/>
        </p:nvGrpSpPr>
        <p:grpSpPr>
          <a:xfrm>
            <a:off x="116518" y="1097808"/>
            <a:ext cx="8463734" cy="7925976"/>
            <a:chOff x="312821" y="1097807"/>
            <a:chExt cx="8891337" cy="7727198"/>
          </a:xfrm>
        </p:grpSpPr>
        <p:grpSp>
          <p:nvGrpSpPr>
            <p:cNvPr id="24" name="Group 23"/>
            <p:cNvGrpSpPr/>
            <p:nvPr/>
          </p:nvGrpSpPr>
          <p:grpSpPr>
            <a:xfrm>
              <a:off x="312821" y="1097807"/>
              <a:ext cx="8891337" cy="7727198"/>
              <a:chOff x="312821" y="1097807"/>
              <a:chExt cx="8891337" cy="7727198"/>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7" name="Rectangle 26"/>
              <p:cNvSpPr/>
              <p:nvPr/>
            </p:nvSpPr>
            <p:spPr>
              <a:xfrm>
                <a:off x="909984" y="1983688"/>
                <a:ext cx="8007903" cy="6841317"/>
              </a:xfrm>
              <a:prstGeom prst="rect">
                <a:avLst/>
              </a:prstGeom>
            </p:spPr>
            <p:txBody>
              <a:bodyPr wrap="square">
                <a:spAutoFit/>
              </a:bodyPr>
              <a:lstStyle/>
              <a:p>
                <a:r>
                  <a:rPr lang="en-US" sz="1800" dirty="0">
                    <a:solidFill>
                      <a:srgbClr val="0000FF"/>
                    </a:solidFill>
                    <a:latin typeface="+mj-lt"/>
                  </a:rPr>
                  <a:t>                 </a:t>
                </a:r>
                <a:r>
                  <a:rPr lang="vi-VN" sz="1800" dirty="0">
                    <a:solidFill>
                      <a:srgbClr val="0000FF"/>
                    </a:solidFill>
                    <a:latin typeface="+mj-lt"/>
                  </a:rPr>
                  <a:t>Tôi sinh ở thành phố. Bà nội tôi sống dưới quê. Lần đầu về quê, tôi được bà dẫn ra thăm vườn. Đến cạnh cái bề nước, bà chỉ vào cây mít</a:t>
                </a:r>
                <a:r>
                  <a:rPr lang="en-US" sz="1800" dirty="0">
                    <a:solidFill>
                      <a:srgbClr val="0000FF"/>
                    </a:solidFill>
                    <a:latin typeface="+mj-lt"/>
                  </a:rPr>
                  <a:t>:</a:t>
                </a:r>
                <a:endParaRPr lang="vi-VN" sz="1800" dirty="0">
                  <a:solidFill>
                    <a:srgbClr val="0000FF"/>
                  </a:solidFill>
                  <a:latin typeface="+mj-lt"/>
                </a:endParaRPr>
              </a:p>
              <a:p>
                <a:r>
                  <a:rPr lang="en-US" sz="1800" dirty="0">
                    <a:solidFill>
                      <a:srgbClr val="0000FF"/>
                    </a:solidFill>
                    <a:latin typeface="+mj-lt"/>
                  </a:rPr>
                  <a:t>                </a:t>
                </a:r>
                <a:r>
                  <a:rPr lang="vi-VN" sz="1800" dirty="0">
                    <a:solidFill>
                      <a:srgbClr val="0000FF"/>
                    </a:solidFill>
                    <a:latin typeface="+mj-lt"/>
                  </a:rPr>
                  <a:t>– Ông mất từ ngày nó chưa ra quả.</a:t>
                </a:r>
              </a:p>
              <a:p>
                <a:r>
                  <a:rPr lang="en-US" sz="1800" dirty="0">
                    <a:solidFill>
                      <a:srgbClr val="0000FF"/>
                    </a:solidFill>
                    <a:latin typeface="+mj-lt"/>
                  </a:rPr>
                  <a:t>               </a:t>
                </a:r>
                <a:r>
                  <a:rPr lang="vi-VN" sz="1800" dirty="0">
                    <a:solidFill>
                      <a:srgbClr val="0000FF"/>
                    </a:solidFill>
                    <a:latin typeface="+mj-lt"/>
                  </a:rPr>
                  <a:t>Tới giữa vườn, bà trỏ cây nhãn: </a:t>
                </a:r>
              </a:p>
              <a:p>
                <a:r>
                  <a:rPr lang="en-US" sz="1800" dirty="0">
                    <a:solidFill>
                      <a:srgbClr val="0000FF"/>
                    </a:solidFill>
                    <a:latin typeface="+mj-lt"/>
                  </a:rPr>
                  <a:t>               </a:t>
                </a:r>
                <a:r>
                  <a:rPr lang="vi-VN" sz="1800" dirty="0">
                    <a:solidFill>
                      <a:srgbClr val="0000FF"/>
                    </a:solidFill>
                    <a:latin typeface="+mj-lt"/>
                  </a:rPr>
                  <a:t>– Lúc ông đi, nó mới cao bằng cháu.</a:t>
                </a:r>
              </a:p>
              <a:p>
                <a:r>
                  <a:rPr lang="en-US" sz="1800" dirty="0">
                    <a:solidFill>
                      <a:srgbClr val="0000FF"/>
                    </a:solidFill>
                    <a:latin typeface="+mj-lt"/>
                  </a:rPr>
                  <a:t>               </a:t>
                </a:r>
                <a:r>
                  <a:rPr lang="vi-VN" sz="1800" dirty="0">
                    <a:solidFill>
                      <a:srgbClr val="0000FF"/>
                    </a:solidFill>
                    <a:latin typeface="+mj-lt"/>
                  </a:rPr>
                  <a:t>Ra bờ ao, đến bên cây sung cành lá xoà xuống gần mặt nước, bà kể:</a:t>
                </a:r>
              </a:p>
              <a:p>
                <a:r>
                  <a:rPr lang="en-US" sz="1800" dirty="0">
                    <a:solidFill>
                      <a:srgbClr val="0000FF"/>
                    </a:solidFill>
                    <a:latin typeface="+mj-lt"/>
                  </a:rPr>
                  <a:t>              </a:t>
                </a:r>
                <a:r>
                  <a:rPr lang="vi-VN" sz="1800" dirty="0">
                    <a:solidFill>
                      <a:srgbClr val="0000FF"/>
                    </a:solidFill>
                    <a:latin typeface="+mj-lt"/>
                  </a:rPr>
                  <a:t>– Cây này ông trồng, rồi ông uốn nó xuống để cho cá ăn sung.</a:t>
                </a:r>
              </a:p>
              <a:p>
                <a:r>
                  <a:rPr lang="en-US" sz="1800" dirty="0">
                    <a:solidFill>
                      <a:srgbClr val="0000FF"/>
                    </a:solidFill>
                    <a:latin typeface="+mj-lt"/>
                  </a:rPr>
                  <a:t>             </a:t>
                </a:r>
                <a:r>
                  <a:rPr lang="vi-VN" sz="1800" dirty="0">
                    <a:solidFill>
                      <a:srgbClr val="0000FF"/>
                    </a:solidFill>
                    <a:latin typeface="+mj-lt"/>
                  </a:rPr>
                  <a:t>Vườn của ông, theo lời chỉ dẫn của bà, có nhiều thứ cây. Chuối um tùm sau nhà. Trước sân là năm cây cau cao vút. Dưới gốc cây cau thứ nhất, đứng ở thềm nhìn ra là bể nước. Giữa quãng cách của những cây cau là hoa dành dành và hoa mẫu đơn. </a:t>
                </a:r>
                <a:r>
                  <a:rPr lang="en-US" sz="1800" dirty="0">
                    <a:solidFill>
                      <a:srgbClr val="0000FF"/>
                    </a:solidFill>
                    <a:latin typeface="+mj-lt"/>
                  </a:rPr>
                  <a:t>                </a:t>
                </a:r>
                <a:r>
                  <a:rPr lang="vi-VN" sz="1800" dirty="0">
                    <a:solidFill>
                      <a:srgbClr val="0000FF"/>
                    </a:solidFill>
                    <a:latin typeface="+mj-lt"/>
                  </a:rPr>
                  <a:t>Bà kể thêm:</a:t>
                </a:r>
              </a:p>
              <a:p>
                <a:r>
                  <a:rPr lang="en-US" sz="1800" dirty="0">
                    <a:solidFill>
                      <a:srgbClr val="0000FF"/>
                    </a:solidFill>
                    <a:latin typeface="+mj-lt"/>
                  </a:rPr>
                  <a:t>              </a:t>
                </a:r>
                <a:r>
                  <a:rPr lang="vi-VN" sz="1800" dirty="0">
                    <a:solidFill>
                      <a:srgbClr val="0000FF"/>
                    </a:solidFill>
                    <a:latin typeface="+mj-lt"/>
                  </a:rPr>
                  <a:t>– Tất cả đều do ông trồng từ trước. Lụi cây nào, bà bảo các chú trồng lại cây ấy, đúng như khi ông còn sống.</a:t>
                </a:r>
              </a:p>
              <a:p>
                <a:r>
                  <a:rPr lang="en-US" sz="1800" dirty="0">
                    <a:solidFill>
                      <a:srgbClr val="0000FF"/>
                    </a:solidFill>
                    <a:latin typeface="+mj-lt"/>
                  </a:rPr>
                  <a:t>             </a:t>
                </a:r>
                <a:r>
                  <a:rPr lang="vi-VN" sz="1800" dirty="0">
                    <a:solidFill>
                      <a:srgbClr val="0000FF"/>
                    </a:solidFill>
                    <a:latin typeface="+mj-lt"/>
                  </a:rPr>
                  <a:t>Mảnh vườn nhỏ, lúc tôi đã đủ trí khôn để nhớ, có cả cam, mận, chanh, bưởi nữa. Riêng cây xoan, cây khế thì mọc tít ở ngoài ngõ, gần cổng. Trong vườn còn có lá lốt, lá mơ, ngải cứu, khoai sọ,...</a:t>
                </a:r>
              </a:p>
              <a:p>
                <a:r>
                  <a:rPr lang="en-US" sz="1800" dirty="0">
                    <a:solidFill>
                      <a:srgbClr val="0000FF"/>
                    </a:solidFill>
                    <a:latin typeface="+mj-lt"/>
                  </a:rPr>
                  <a:t>            </a:t>
                </a:r>
                <a:r>
                  <a:rPr lang="vi-VN" sz="1800" dirty="0">
                    <a:solidFill>
                      <a:srgbClr val="0000FF"/>
                    </a:solidFill>
                    <a:latin typeface="+mj-lt"/>
                  </a:rPr>
                  <a:t>Vào vườn, tôi nhớ đến ông và tự hình dung ra ông đã trồng cây, cặm cụi vun xới ra sao. Dù chỉ hoàn toàn là tưởng tượng nhưng bóng hình ông không thể phai nhạt khi vườn cây còn mãi xanh tươi.</a:t>
                </a:r>
              </a:p>
              <a:p>
                <a:r>
                  <a:rPr lang="en-US" sz="1800" dirty="0">
                    <a:solidFill>
                      <a:srgbClr val="0000FF"/>
                    </a:solidFill>
                    <a:latin typeface="+mj-lt"/>
                  </a:rPr>
                  <a:t>            </a:t>
                </a:r>
                <a:r>
                  <a:rPr lang="vi-VN" sz="1800" dirty="0">
                    <a:solidFill>
                      <a:srgbClr val="0000FF"/>
                    </a:solidFill>
                    <a:latin typeface="+mj-lt"/>
                  </a:rPr>
                  <a:t>Tết đến, hoa mận nở trắng. Sang xuân lại có hoa bưởi, hoa chanh, hoa nhãn. Mẫu đơn thì đơm bông cả bốn mùa. Đêm giao thừa nào bà tôi cũng làm một </a:t>
                </a:r>
                <a:endParaRPr lang="en-US" sz="1800" dirty="0">
                  <a:solidFill>
                    <a:srgbClr val="0000FF"/>
                  </a:solidFill>
                  <a:latin typeface="+mj-lt"/>
                </a:endParaRPr>
              </a:p>
              <a:p>
                <a:r>
                  <a:rPr lang="vi-VN" sz="1800" dirty="0">
                    <a:solidFill>
                      <a:srgbClr val="0000FF"/>
                    </a:solidFill>
                    <a:latin typeface="+mj-lt"/>
                  </a:rPr>
                  <a:t>mâm cơm cúng đặt lên bể nước đề mời ông về vui với con cháu và để cho </a:t>
                </a:r>
                <a:endParaRPr lang="en-US" sz="1800" dirty="0">
                  <a:solidFill>
                    <a:srgbClr val="0000FF"/>
                  </a:solidFill>
                  <a:latin typeface="+mj-lt"/>
                </a:endParaRPr>
              </a:p>
              <a:p>
                <a:r>
                  <a:rPr lang="vi-VN" sz="1800" dirty="0">
                    <a:solidFill>
                      <a:srgbClr val="0000FF"/>
                    </a:solidFill>
                    <a:latin typeface="+mj-lt"/>
                  </a:rPr>
                  <a:t>cây vườn đỡ nhớ.</a:t>
                </a:r>
              </a:p>
              <a:p>
                <a:r>
                  <a:rPr lang="en-US" sz="1800" dirty="0">
                    <a:solidFill>
                      <a:srgbClr val="0000FF"/>
                    </a:solidFill>
                    <a:latin typeface="+mj-lt"/>
                  </a:rPr>
                  <a:t> 			</a:t>
                </a:r>
                <a:r>
                  <a:rPr lang="vi-VN" sz="1800" dirty="0">
                    <a:solidFill>
                      <a:srgbClr val="0000FF"/>
                    </a:solidFill>
                    <a:latin typeface="+mj-lt"/>
                  </a:rPr>
                  <a:t>(Theo Phong Thu)</a:t>
                </a:r>
              </a:p>
            </p:txBody>
          </p:sp>
        </p:grpSp>
        <p:sp>
          <p:nvSpPr>
            <p:cNvPr id="25" name="Rectangle 24"/>
            <p:cNvSpPr/>
            <p:nvPr/>
          </p:nvSpPr>
          <p:spPr>
            <a:xfrm>
              <a:off x="2951341" y="1548448"/>
              <a:ext cx="3955354"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VƯỜN CỦA ÔNG TÔI</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5119550" y="574587"/>
            <a:ext cx="606377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13: ĐỌC: VƯỜN CỦA ÔNG TÔI</a:t>
            </a:r>
          </a:p>
        </p:txBody>
      </p:sp>
    </p:spTree>
    <p:extLst>
      <p:ext uri="{BB962C8B-B14F-4D97-AF65-F5344CB8AC3E}">
        <p14:creationId xmlns:p14="http://schemas.microsoft.com/office/powerpoint/2010/main" val="1441763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4466</Words>
  <Application>Microsoft Office PowerPoint</Application>
  <PresentationFormat>Custom</PresentationFormat>
  <Paragraphs>195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122</cp:revision>
  <dcterms:created xsi:type="dcterms:W3CDTF">2023-07-19T07:13:18Z</dcterms:created>
  <dcterms:modified xsi:type="dcterms:W3CDTF">2025-04-03T00:44:02Z</dcterms:modified>
</cp:coreProperties>
</file>