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9" r:id="rId4"/>
    <p:sldId id="270" r:id="rId5"/>
    <p:sldId id="271" r:id="rId6"/>
    <p:sldId id="272" r:id="rId7"/>
    <p:sldId id="268" r:id="rId8"/>
  </p:sldIdLst>
  <p:sldSz cx="17098963" cy="9144000"/>
  <p:notesSz cx="6858000" cy="9144000"/>
  <p:defaultTex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3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7" autoAdjust="0"/>
  </p:normalViewPr>
  <p:slideViewPr>
    <p:cSldViewPr>
      <p:cViewPr varScale="1">
        <p:scale>
          <a:sx n="58" d="100"/>
          <a:sy n="58" d="100"/>
        </p:scale>
        <p:origin x="730" y="77"/>
      </p:cViewPr>
      <p:guideLst>
        <p:guide orient="horz" pos="2880"/>
        <p:guide pos="53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4AA4E-4A0A-44A9-8FA8-3784BD32FB3A}" type="datetimeFigureOut">
              <a:rPr lang="en-US" smtClean="0"/>
              <a:t>4/3/2025</a:t>
            </a:fld>
            <a:endParaRPr lang="en-US"/>
          </a:p>
        </p:txBody>
      </p:sp>
      <p:sp>
        <p:nvSpPr>
          <p:cNvPr id="4" name="Slide Image Placeholder 3"/>
          <p:cNvSpPr>
            <a:spLocks noGrp="1" noRot="1" noChangeAspect="1"/>
          </p:cNvSpPr>
          <p:nvPr>
            <p:ph type="sldImg" idx="2"/>
          </p:nvPr>
        </p:nvSpPr>
        <p:spPr>
          <a:xfrm>
            <a:off x="223838" y="685800"/>
            <a:ext cx="6410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3C94B9-CFED-43AA-9C3E-BAA62644AFFC}" type="slidenum">
              <a:rPr lang="en-US" smtClean="0"/>
              <a:t>‹#›</a:t>
            </a:fld>
            <a:endParaRPr lang="en-US"/>
          </a:p>
        </p:txBody>
      </p:sp>
    </p:spTree>
    <p:extLst>
      <p:ext uri="{BB962C8B-B14F-4D97-AF65-F5344CB8AC3E}">
        <p14:creationId xmlns:p14="http://schemas.microsoft.com/office/powerpoint/2010/main" val="226234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bốc thăm bài nào thì GV bấm vào bài đó bên trái để xuất hiện đáp án</a:t>
            </a:r>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2</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bốc thăm bài nào thì GV bấm vào bài đó để xuất hiện đáp án</a:t>
            </a:r>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3</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bốc thăm bài nào thì GV bấm vào bài đó để xuất hiện đáp án</a:t>
            </a:r>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4</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bốc thăm bài nào thì GV bấm vào bài đó để xuất hiện đáp án</a:t>
            </a:r>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5</a:t>
            </a:fld>
            <a:endParaRPr lang="en-US"/>
          </a:p>
        </p:txBody>
      </p:sp>
    </p:spTree>
    <p:extLst>
      <p:ext uri="{BB962C8B-B14F-4D97-AF65-F5344CB8AC3E}">
        <p14:creationId xmlns:p14="http://schemas.microsoft.com/office/powerpoint/2010/main" val="77848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bốc thăm bài nào thì GV bấm vào bài đó để xuất hiện đáp án</a:t>
            </a:r>
            <a:endParaRPr lang="en-US"/>
          </a:p>
        </p:txBody>
      </p:sp>
      <p:sp>
        <p:nvSpPr>
          <p:cNvPr id="4" name="Slide Number Placeholder 3"/>
          <p:cNvSpPr>
            <a:spLocks noGrp="1"/>
          </p:cNvSpPr>
          <p:nvPr>
            <p:ph type="sldNum" sz="quarter" idx="10"/>
          </p:nvPr>
        </p:nvSpPr>
        <p:spPr/>
        <p:txBody>
          <a:bodyPr/>
          <a:lstStyle/>
          <a:p>
            <a:fld id="{553C94B9-CFED-43AA-9C3E-BAA62644AFFC}" type="slidenum">
              <a:rPr lang="en-US" smtClean="0"/>
              <a:t>6</a:t>
            </a:fld>
            <a:endParaRPr lang="en-US"/>
          </a:p>
        </p:txBody>
      </p:sp>
    </p:spTree>
    <p:extLst>
      <p:ext uri="{BB962C8B-B14F-4D97-AF65-F5344CB8AC3E}">
        <p14:creationId xmlns:p14="http://schemas.microsoft.com/office/powerpoint/2010/main" val="77848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2422" y="2840568"/>
            <a:ext cx="14534119" cy="1960033"/>
          </a:xfrm>
        </p:spPr>
        <p:txBody>
          <a:bodyPr/>
          <a:lstStyle/>
          <a:p>
            <a:r>
              <a:rPr lang="en-US"/>
              <a:t>Click to edit Master title style</a:t>
            </a:r>
          </a:p>
        </p:txBody>
      </p:sp>
      <p:sp>
        <p:nvSpPr>
          <p:cNvPr id="3" name="Subtitle 2"/>
          <p:cNvSpPr>
            <a:spLocks noGrp="1"/>
          </p:cNvSpPr>
          <p:nvPr>
            <p:ph type="subTitle" idx="1"/>
          </p:nvPr>
        </p:nvSpPr>
        <p:spPr>
          <a:xfrm>
            <a:off x="2564845" y="5181600"/>
            <a:ext cx="11969274" cy="2336800"/>
          </a:xfrm>
        </p:spPr>
        <p:txBody>
          <a:bodyPr/>
          <a:lstStyle>
            <a:lvl1pPr marL="0" indent="0" algn="ctr">
              <a:buNone/>
              <a:defRPr>
                <a:solidFill>
                  <a:schemeClr val="tx1">
                    <a:tint val="75000"/>
                  </a:schemeClr>
                </a:solidFill>
              </a:defRPr>
            </a:lvl1pPr>
            <a:lvl2pPr marL="749762" indent="0" algn="ctr">
              <a:buNone/>
              <a:defRPr>
                <a:solidFill>
                  <a:schemeClr val="tx1">
                    <a:tint val="75000"/>
                  </a:schemeClr>
                </a:solidFill>
              </a:defRPr>
            </a:lvl2pPr>
            <a:lvl3pPr marL="1499525" indent="0" algn="ctr">
              <a:buNone/>
              <a:defRPr>
                <a:solidFill>
                  <a:schemeClr val="tx1">
                    <a:tint val="75000"/>
                  </a:schemeClr>
                </a:solidFill>
              </a:defRPr>
            </a:lvl3pPr>
            <a:lvl4pPr marL="2249287" indent="0" algn="ctr">
              <a:buNone/>
              <a:defRPr>
                <a:solidFill>
                  <a:schemeClr val="tx1">
                    <a:tint val="75000"/>
                  </a:schemeClr>
                </a:solidFill>
              </a:defRPr>
            </a:lvl4pPr>
            <a:lvl5pPr marL="2999049" indent="0" algn="ctr">
              <a:buNone/>
              <a:defRPr>
                <a:solidFill>
                  <a:schemeClr val="tx1">
                    <a:tint val="75000"/>
                  </a:schemeClr>
                </a:solidFill>
              </a:defRPr>
            </a:lvl5pPr>
            <a:lvl6pPr marL="3748811" indent="0" algn="ctr">
              <a:buNone/>
              <a:defRPr>
                <a:solidFill>
                  <a:schemeClr val="tx1">
                    <a:tint val="75000"/>
                  </a:schemeClr>
                </a:solidFill>
              </a:defRPr>
            </a:lvl6pPr>
            <a:lvl7pPr marL="4498574" indent="0" algn="ctr">
              <a:buNone/>
              <a:defRPr>
                <a:solidFill>
                  <a:schemeClr val="tx1">
                    <a:tint val="75000"/>
                  </a:schemeClr>
                </a:solidFill>
              </a:defRPr>
            </a:lvl7pPr>
            <a:lvl8pPr marL="5248336" indent="0" algn="ctr">
              <a:buNone/>
              <a:defRPr>
                <a:solidFill>
                  <a:schemeClr val="tx1">
                    <a:tint val="75000"/>
                  </a:schemeClr>
                </a:solidFill>
              </a:defRPr>
            </a:lvl8pPr>
            <a:lvl9pPr marL="5998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42421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8546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1564" y="488951"/>
            <a:ext cx="7192844"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061" y="488951"/>
            <a:ext cx="2129652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3390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37063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700" y="5875867"/>
            <a:ext cx="14534119" cy="1816100"/>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350700" y="3875618"/>
            <a:ext cx="14534119" cy="2000249"/>
          </a:xfrm>
        </p:spPr>
        <p:txBody>
          <a:bodyPr anchor="b"/>
          <a:lstStyle>
            <a:lvl1pPr marL="0" indent="0">
              <a:buNone/>
              <a:defRPr sz="3300">
                <a:solidFill>
                  <a:schemeClr val="tx1">
                    <a:tint val="75000"/>
                  </a:schemeClr>
                </a:solidFill>
              </a:defRPr>
            </a:lvl1pPr>
            <a:lvl2pPr marL="749762" indent="0">
              <a:buNone/>
              <a:defRPr sz="3000">
                <a:solidFill>
                  <a:schemeClr val="tx1">
                    <a:tint val="75000"/>
                  </a:schemeClr>
                </a:solidFill>
              </a:defRPr>
            </a:lvl2pPr>
            <a:lvl3pPr marL="1499525" indent="0">
              <a:buNone/>
              <a:defRPr sz="2600">
                <a:solidFill>
                  <a:schemeClr val="tx1">
                    <a:tint val="75000"/>
                  </a:schemeClr>
                </a:solidFill>
              </a:defRPr>
            </a:lvl3pPr>
            <a:lvl4pPr marL="2249287" indent="0">
              <a:buNone/>
              <a:defRPr sz="2300">
                <a:solidFill>
                  <a:schemeClr val="tx1">
                    <a:tint val="75000"/>
                  </a:schemeClr>
                </a:solidFill>
              </a:defRPr>
            </a:lvl4pPr>
            <a:lvl5pPr marL="2999049" indent="0">
              <a:buNone/>
              <a:defRPr sz="2300">
                <a:solidFill>
                  <a:schemeClr val="tx1">
                    <a:tint val="75000"/>
                  </a:schemeClr>
                </a:solidFill>
              </a:defRPr>
            </a:lvl5pPr>
            <a:lvl6pPr marL="3748811" indent="0">
              <a:buNone/>
              <a:defRPr sz="2300">
                <a:solidFill>
                  <a:schemeClr val="tx1">
                    <a:tint val="75000"/>
                  </a:schemeClr>
                </a:solidFill>
              </a:defRPr>
            </a:lvl6pPr>
            <a:lvl7pPr marL="4498574" indent="0">
              <a:buNone/>
              <a:defRPr sz="2300">
                <a:solidFill>
                  <a:schemeClr val="tx1">
                    <a:tint val="75000"/>
                  </a:schemeClr>
                </a:solidFill>
              </a:defRPr>
            </a:lvl7pPr>
            <a:lvl8pPr marL="5248336" indent="0">
              <a:buNone/>
              <a:defRPr sz="2300">
                <a:solidFill>
                  <a:schemeClr val="tx1">
                    <a:tint val="75000"/>
                  </a:schemeClr>
                </a:solidFill>
              </a:defRPr>
            </a:lvl8pPr>
            <a:lvl9pPr marL="5998098"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B3D045-F87F-4081-A8E0-D02E3BC8C0EB}"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210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061" y="2844800"/>
            <a:ext cx="14243199"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128242" y="2844800"/>
            <a:ext cx="14246166" cy="8045451"/>
          </a:xfrm>
        </p:spPr>
        <p:txBody>
          <a:bodyPr/>
          <a:lstStyle>
            <a:lvl1pPr>
              <a:defRPr sz="4600"/>
            </a:lvl1pPr>
            <a:lvl2pPr>
              <a:defRPr sz="39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372419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4948" y="366184"/>
            <a:ext cx="15389067"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4948" y="2046817"/>
            <a:ext cx="7555011"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4" name="Content Placeholder 3"/>
          <p:cNvSpPr>
            <a:spLocks noGrp="1"/>
          </p:cNvSpPr>
          <p:nvPr>
            <p:ph sz="half" idx="2"/>
          </p:nvPr>
        </p:nvSpPr>
        <p:spPr>
          <a:xfrm>
            <a:off x="854948" y="2899833"/>
            <a:ext cx="7555011"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86037" y="2046817"/>
            <a:ext cx="7557979" cy="853016"/>
          </a:xfrm>
        </p:spPr>
        <p:txBody>
          <a:bodyPr anchor="b"/>
          <a:lstStyle>
            <a:lvl1pPr marL="0" indent="0">
              <a:buNone/>
              <a:defRPr sz="3900" b="1"/>
            </a:lvl1pPr>
            <a:lvl2pPr marL="749762" indent="0">
              <a:buNone/>
              <a:defRPr sz="3300" b="1"/>
            </a:lvl2pPr>
            <a:lvl3pPr marL="1499525" indent="0">
              <a:buNone/>
              <a:defRPr sz="3000" b="1"/>
            </a:lvl3pPr>
            <a:lvl4pPr marL="2249287" indent="0">
              <a:buNone/>
              <a:defRPr sz="2600" b="1"/>
            </a:lvl4pPr>
            <a:lvl5pPr marL="2999049" indent="0">
              <a:buNone/>
              <a:defRPr sz="2600" b="1"/>
            </a:lvl5pPr>
            <a:lvl6pPr marL="3748811" indent="0">
              <a:buNone/>
              <a:defRPr sz="2600" b="1"/>
            </a:lvl6pPr>
            <a:lvl7pPr marL="4498574" indent="0">
              <a:buNone/>
              <a:defRPr sz="2600" b="1"/>
            </a:lvl7pPr>
            <a:lvl8pPr marL="5248336" indent="0">
              <a:buNone/>
              <a:defRPr sz="2600" b="1"/>
            </a:lvl8pPr>
            <a:lvl9pPr marL="5998098" indent="0">
              <a:buNone/>
              <a:defRPr sz="2600" b="1"/>
            </a:lvl9pPr>
          </a:lstStyle>
          <a:p>
            <a:pPr lvl="0"/>
            <a:r>
              <a:rPr lang="en-US"/>
              <a:t>Click to edit Master text styles</a:t>
            </a:r>
          </a:p>
        </p:txBody>
      </p:sp>
      <p:sp>
        <p:nvSpPr>
          <p:cNvPr id="6" name="Content Placeholder 5"/>
          <p:cNvSpPr>
            <a:spLocks noGrp="1"/>
          </p:cNvSpPr>
          <p:nvPr>
            <p:ph sz="quarter" idx="4"/>
          </p:nvPr>
        </p:nvSpPr>
        <p:spPr>
          <a:xfrm>
            <a:off x="8686037" y="2899833"/>
            <a:ext cx="7557979" cy="5268384"/>
          </a:xfrm>
        </p:spPr>
        <p:txBody>
          <a:bodyPr/>
          <a:lstStyle>
            <a:lvl1pPr>
              <a:defRPr sz="3900"/>
            </a:lvl1pPr>
            <a:lvl2pPr>
              <a:defRPr sz="3300"/>
            </a:lvl2pPr>
            <a:lvl3pPr>
              <a:defRPr sz="30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3D045-F87F-4081-A8E0-D02E3BC8C0EB}"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786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B3D045-F87F-4081-A8E0-D02E3BC8C0EB}"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16118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3D045-F87F-4081-A8E0-D02E3BC8C0EB}"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48841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4949" y="364067"/>
            <a:ext cx="5625441" cy="1549400"/>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6685220" y="364067"/>
            <a:ext cx="9558795" cy="7804151"/>
          </a:xfrm>
        </p:spPr>
        <p:txBody>
          <a:bodyPr/>
          <a:lstStyle>
            <a:lvl1pPr>
              <a:defRPr sz="5200"/>
            </a:lvl1pPr>
            <a:lvl2pPr>
              <a:defRPr sz="4600"/>
            </a:lvl2pPr>
            <a:lvl3pPr>
              <a:defRPr sz="39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49" y="1913467"/>
            <a:ext cx="5625441" cy="6254751"/>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420665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1516" y="6400800"/>
            <a:ext cx="10259378" cy="755651"/>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3351516" y="817033"/>
            <a:ext cx="10259378" cy="5486400"/>
          </a:xfrm>
        </p:spPr>
        <p:txBody>
          <a:bodyPr/>
          <a:lstStyle>
            <a:lvl1pPr marL="0" indent="0">
              <a:buNone/>
              <a:defRPr sz="5200"/>
            </a:lvl1pPr>
            <a:lvl2pPr marL="749762" indent="0">
              <a:buNone/>
              <a:defRPr sz="4600"/>
            </a:lvl2pPr>
            <a:lvl3pPr marL="1499525" indent="0">
              <a:buNone/>
              <a:defRPr sz="3900"/>
            </a:lvl3pPr>
            <a:lvl4pPr marL="2249287" indent="0">
              <a:buNone/>
              <a:defRPr sz="3300"/>
            </a:lvl4pPr>
            <a:lvl5pPr marL="2999049" indent="0">
              <a:buNone/>
              <a:defRPr sz="3300"/>
            </a:lvl5pPr>
            <a:lvl6pPr marL="3748811" indent="0">
              <a:buNone/>
              <a:defRPr sz="3300"/>
            </a:lvl6pPr>
            <a:lvl7pPr marL="4498574" indent="0">
              <a:buNone/>
              <a:defRPr sz="3300"/>
            </a:lvl7pPr>
            <a:lvl8pPr marL="5248336" indent="0">
              <a:buNone/>
              <a:defRPr sz="3300"/>
            </a:lvl8pPr>
            <a:lvl9pPr marL="5998098" indent="0">
              <a:buNone/>
              <a:defRPr sz="3300"/>
            </a:lvl9pPr>
          </a:lstStyle>
          <a:p>
            <a:endParaRPr lang="en-US"/>
          </a:p>
        </p:txBody>
      </p:sp>
      <p:sp>
        <p:nvSpPr>
          <p:cNvPr id="4" name="Text Placeholder 3"/>
          <p:cNvSpPr>
            <a:spLocks noGrp="1"/>
          </p:cNvSpPr>
          <p:nvPr>
            <p:ph type="body" sz="half" idx="2"/>
          </p:nvPr>
        </p:nvSpPr>
        <p:spPr>
          <a:xfrm>
            <a:off x="3351516" y="7156451"/>
            <a:ext cx="10259378" cy="1073149"/>
          </a:xfrm>
        </p:spPr>
        <p:txBody>
          <a:bodyPr/>
          <a:lstStyle>
            <a:lvl1pPr marL="0" indent="0">
              <a:buNone/>
              <a:defRPr sz="2300"/>
            </a:lvl1pPr>
            <a:lvl2pPr marL="749762" indent="0">
              <a:buNone/>
              <a:defRPr sz="2000"/>
            </a:lvl2pPr>
            <a:lvl3pPr marL="1499525" indent="0">
              <a:buNone/>
              <a:defRPr sz="1600"/>
            </a:lvl3pPr>
            <a:lvl4pPr marL="2249287" indent="0">
              <a:buNone/>
              <a:defRPr sz="1500"/>
            </a:lvl4pPr>
            <a:lvl5pPr marL="2999049" indent="0">
              <a:buNone/>
              <a:defRPr sz="1500"/>
            </a:lvl5pPr>
            <a:lvl6pPr marL="3748811" indent="0">
              <a:buNone/>
              <a:defRPr sz="1500"/>
            </a:lvl6pPr>
            <a:lvl7pPr marL="4498574" indent="0">
              <a:buNone/>
              <a:defRPr sz="1500"/>
            </a:lvl7pPr>
            <a:lvl8pPr marL="5248336" indent="0">
              <a:buNone/>
              <a:defRPr sz="1500"/>
            </a:lvl8pPr>
            <a:lvl9pPr marL="599809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69B3D045-F87F-4081-A8E0-D02E3BC8C0EB}"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D8811-19B2-427B-9684-8822910335A4}" type="slidenum">
              <a:rPr lang="en-US" smtClean="0"/>
              <a:t>‹#›</a:t>
            </a:fld>
            <a:endParaRPr lang="en-US"/>
          </a:p>
        </p:txBody>
      </p:sp>
    </p:spTree>
    <p:extLst>
      <p:ext uri="{BB962C8B-B14F-4D97-AF65-F5344CB8AC3E}">
        <p14:creationId xmlns:p14="http://schemas.microsoft.com/office/powerpoint/2010/main" val="23641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4948" y="366184"/>
            <a:ext cx="15389067" cy="1524000"/>
          </a:xfrm>
          <a:prstGeom prst="rect">
            <a:avLst/>
          </a:prstGeom>
        </p:spPr>
        <p:txBody>
          <a:bodyPr vert="horz" lIns="149952" tIns="74976" rIns="149952" bIns="74976" rtlCol="0" anchor="ctr">
            <a:normAutofit/>
          </a:bodyPr>
          <a:lstStyle/>
          <a:p>
            <a:r>
              <a:rPr lang="en-US"/>
              <a:t>Click to edit Master title style</a:t>
            </a:r>
          </a:p>
        </p:txBody>
      </p:sp>
      <p:sp>
        <p:nvSpPr>
          <p:cNvPr id="3" name="Text Placeholder 2"/>
          <p:cNvSpPr>
            <a:spLocks noGrp="1"/>
          </p:cNvSpPr>
          <p:nvPr>
            <p:ph type="body" idx="1"/>
          </p:nvPr>
        </p:nvSpPr>
        <p:spPr>
          <a:xfrm>
            <a:off x="854948" y="2133601"/>
            <a:ext cx="15389067" cy="6034617"/>
          </a:xfrm>
          <a:prstGeom prst="rect">
            <a:avLst/>
          </a:prstGeom>
        </p:spPr>
        <p:txBody>
          <a:bodyPr vert="horz" lIns="149952" tIns="74976" rIns="149952" bIns="749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4948" y="8475134"/>
            <a:ext cx="3989758" cy="486833"/>
          </a:xfrm>
          <a:prstGeom prst="rect">
            <a:avLst/>
          </a:prstGeom>
        </p:spPr>
        <p:txBody>
          <a:bodyPr vert="horz" lIns="149952" tIns="74976" rIns="149952" bIns="74976" rtlCol="0" anchor="ctr"/>
          <a:lstStyle>
            <a:lvl1pPr algn="l">
              <a:defRPr sz="2000">
                <a:solidFill>
                  <a:schemeClr val="tx1">
                    <a:tint val="75000"/>
                  </a:schemeClr>
                </a:solidFill>
              </a:defRPr>
            </a:lvl1pPr>
          </a:lstStyle>
          <a:p>
            <a:fld id="{69B3D045-F87F-4081-A8E0-D02E3BC8C0EB}" type="datetimeFigureOut">
              <a:rPr lang="en-US" smtClean="0"/>
              <a:t>4/3/2025</a:t>
            </a:fld>
            <a:endParaRPr lang="en-US"/>
          </a:p>
        </p:txBody>
      </p:sp>
      <p:sp>
        <p:nvSpPr>
          <p:cNvPr id="5" name="Footer Placeholder 4"/>
          <p:cNvSpPr>
            <a:spLocks noGrp="1"/>
          </p:cNvSpPr>
          <p:nvPr>
            <p:ph type="ftr" sz="quarter" idx="3"/>
          </p:nvPr>
        </p:nvSpPr>
        <p:spPr>
          <a:xfrm>
            <a:off x="5842146" y="8475134"/>
            <a:ext cx="5414672" cy="486833"/>
          </a:xfrm>
          <a:prstGeom prst="rect">
            <a:avLst/>
          </a:prstGeom>
        </p:spPr>
        <p:txBody>
          <a:bodyPr vert="horz" lIns="149952" tIns="74976" rIns="149952" bIns="7497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54257" y="8475134"/>
            <a:ext cx="3989758" cy="486833"/>
          </a:xfrm>
          <a:prstGeom prst="rect">
            <a:avLst/>
          </a:prstGeom>
        </p:spPr>
        <p:txBody>
          <a:bodyPr vert="horz" lIns="149952" tIns="74976" rIns="149952" bIns="74976" rtlCol="0" anchor="ctr"/>
          <a:lstStyle>
            <a:lvl1pPr algn="r">
              <a:defRPr sz="2000">
                <a:solidFill>
                  <a:schemeClr val="tx1">
                    <a:tint val="75000"/>
                  </a:schemeClr>
                </a:solidFill>
              </a:defRPr>
            </a:lvl1pPr>
          </a:lstStyle>
          <a:p>
            <a:fld id="{23BD8811-19B2-427B-9684-8822910335A4}" type="slidenum">
              <a:rPr lang="en-US" smtClean="0"/>
              <a:t>‹#›</a:t>
            </a:fld>
            <a:endParaRPr lang="en-US"/>
          </a:p>
        </p:txBody>
      </p:sp>
    </p:spTree>
    <p:extLst>
      <p:ext uri="{BB962C8B-B14F-4D97-AF65-F5344CB8AC3E}">
        <p14:creationId xmlns:p14="http://schemas.microsoft.com/office/powerpoint/2010/main" val="241447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99525" rtl="0" eaLnBrk="1" latinLnBrk="0" hangingPunct="1">
        <a:spcBef>
          <a:spcPct val="0"/>
        </a:spcBef>
        <a:buNone/>
        <a:defRPr sz="7200" kern="1200">
          <a:solidFill>
            <a:schemeClr val="tx1"/>
          </a:solidFill>
          <a:latin typeface="+mj-lt"/>
          <a:ea typeface="+mj-ea"/>
          <a:cs typeface="+mj-cs"/>
        </a:defRPr>
      </a:lvl1pPr>
    </p:titleStyle>
    <p:bodyStyle>
      <a:lvl1pPr marL="562322" indent="-562322" algn="l" defTabSz="1499525"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218364" indent="-468601" algn="l" defTabSz="1499525"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4406" indent="-374881" algn="l" defTabSz="1499525"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624168"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73930"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23693"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73455"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23217"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72979" indent="-374881" algn="l" defTabSz="1499525"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Cam%20xuc%20truong%20sa.pptx" TargetMode="External"/><Relationship Id="rId3" Type="http://schemas.openxmlformats.org/officeDocument/2006/relationships/image" Target="../media/image3.png"/><Relationship Id="rId7" Type="http://schemas.openxmlformats.org/officeDocument/2006/relationships/hyperlink" Target="Sang%20thang%20nam.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Tieng%20ru.pptx" TargetMode="External"/><Relationship Id="rId5" Type="http://schemas.openxmlformats.org/officeDocument/2006/relationships/hyperlink" Target="Qua%20ngot%20cuoi%20mua.pptx"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49197" y="5866389"/>
            <a:ext cx="7581563" cy="769441"/>
          </a:xfrm>
          <a:prstGeom prst="rect">
            <a:avLst/>
          </a:prstGeom>
        </p:spPr>
        <p:txBody>
          <a:bodyPr wrap="none">
            <a:spAutoFit/>
          </a:bodyPr>
          <a:ls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a:lstStyle>
          <a:p>
            <a:r>
              <a:rPr lang="en-US" sz="4400" b="1"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3+4: ÔN TẬP GIỮA KÌ II</a:t>
            </a:r>
            <a:endParaRPr lang="en-US"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E038C56-BB19-5570-7353-5DEE0F5197A2}"/>
              </a:ext>
            </a:extLst>
          </p:cNvPr>
          <p:cNvSpPr txBox="1"/>
          <p:nvPr/>
        </p:nvSpPr>
        <p:spPr>
          <a:xfrm>
            <a:off x="4434681" y="457200"/>
            <a:ext cx="8547652"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sz="3200"/>
          </a:p>
        </p:txBody>
      </p:sp>
    </p:spTree>
    <p:extLst>
      <p:ext uri="{BB962C8B-B14F-4D97-AF65-F5344CB8AC3E}">
        <p14:creationId xmlns:p14="http://schemas.microsoft.com/office/powerpoint/2010/main" val="78706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396081" y="1143000"/>
            <a:ext cx="8839200" cy="954107"/>
          </a:xfrm>
          <a:prstGeom prst="rect">
            <a:avLst/>
          </a:prstGeom>
          <a:noFill/>
        </p:spPr>
        <p:txBody>
          <a:bodyPr wrap="square" lIns="91440" tIns="45720" rIns="91440" bIns="45720">
            <a:spAutoFit/>
          </a:bodyPr>
          <a:lstStyle/>
          <a:p>
            <a:pPr algn="just"/>
            <a:r>
              <a:rPr lang="en-US" sz="2800" b="1">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        1. Đọc thuộc lòng đoạn thơ khoảng 80 chữ trong một bài thơ đã học dưới đây và trả lời câu hỏi.</a:t>
            </a:r>
            <a:endParaRPr lang="en-US" sz="28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284822" y="565666"/>
            <a:ext cx="4556889"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3+4: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9540081" cy="8111291"/>
            <a:chOff x="5623719" y="1454579"/>
            <a:chExt cx="8717120"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8412320" cy="6985808"/>
              <a:chOff x="4252119" y="1496199"/>
              <a:chExt cx="8412320"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648526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9768681" y="1028490"/>
            <a:ext cx="7132638" cy="7931566"/>
            <a:chOff x="8747919" y="1612940"/>
            <a:chExt cx="7315200" cy="7347116"/>
          </a:xfrm>
        </p:grpSpPr>
        <p:grpSp>
          <p:nvGrpSpPr>
            <p:cNvPr id="13" name="Group 12"/>
            <p:cNvGrpSpPr/>
            <p:nvPr/>
          </p:nvGrpSpPr>
          <p:grpSpPr>
            <a:xfrm>
              <a:off x="8747919" y="1612940"/>
              <a:ext cx="7315200" cy="7347116"/>
              <a:chOff x="4252119" y="1496199"/>
              <a:chExt cx="8412320" cy="6985808"/>
            </a:xfrm>
          </p:grpSpPr>
          <p:cxnSp>
            <p:nvCxnSpPr>
              <p:cNvPr id="17" name="Straight Connector 16"/>
              <p:cNvCxnSpPr/>
              <p:nvPr/>
            </p:nvCxnSpPr>
            <p:spPr>
              <a:xfrm>
                <a:off x="4252119"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52119" y="8465991"/>
                <a:ext cx="839200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1014279" y="1671319"/>
              <a:ext cx="3160160" cy="513176"/>
              <a:chOff x="11014279" y="1671319"/>
              <a:chExt cx="3160160" cy="513176"/>
            </a:xfrm>
          </p:grpSpPr>
          <p:sp>
            <p:nvSpPr>
              <p:cNvPr id="15" name="Rectangle 14"/>
              <p:cNvSpPr/>
              <p:nvPr/>
            </p:nvSpPr>
            <p:spPr>
              <a:xfrm>
                <a:off x="11014279" y="1671319"/>
                <a:ext cx="3160160"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cá nhân</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1224058" y="2142522"/>
                <a:ext cx="2667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grpSp>
      </p:grpSp>
      <p:sp>
        <p:nvSpPr>
          <p:cNvPr id="3" name="TextBox 2"/>
          <p:cNvSpPr txBox="1"/>
          <p:nvPr/>
        </p:nvSpPr>
        <p:spPr>
          <a:xfrm>
            <a:off x="9997282" y="1905000"/>
            <a:ext cx="6705600" cy="1138773"/>
          </a:xfrm>
          <a:prstGeom prst="rect">
            <a:avLst/>
          </a:prstGeom>
          <a:noFill/>
        </p:spPr>
        <p:txBody>
          <a:bodyPr wrap="square" rtlCol="0">
            <a:spAutoFit/>
          </a:bodyPr>
          <a:lstStyle/>
          <a:p>
            <a:pPr indent="457200" algn="just"/>
            <a:r>
              <a:rPr lang="en-US" sz="3400">
                <a:solidFill>
                  <a:srgbClr val="0000FF"/>
                </a:solidFill>
                <a:latin typeface="Times New Roman" pitchFamily="18" charset="0"/>
                <a:cs typeface="Times New Roman" pitchFamily="18" charset="0"/>
              </a:rPr>
              <a:t>- Bốc thăm đọc bài theo yêu cầu và trả lời câu hỏi.</a:t>
            </a: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626" t="47921" r="30018" b="18772"/>
          <a:stretch/>
        </p:blipFill>
        <p:spPr bwMode="auto">
          <a:xfrm>
            <a:off x="472281" y="2433994"/>
            <a:ext cx="8915400" cy="345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a:hlinkClick r:id="rId5" action="ppaction://hlinkpres?slideindex=1&amp;slidetitle="/>
          </p:cNvPr>
          <p:cNvSpPr/>
          <p:nvPr/>
        </p:nvSpPr>
        <p:spPr>
          <a:xfrm>
            <a:off x="10873556" y="3480633"/>
            <a:ext cx="5219378" cy="646331"/>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175" lvl="1" algn="ctr"/>
            <a:r>
              <a:rPr lang="en-US" sz="3600" b="1" cap="none" spc="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QUẢ NGỌT CUỐI MÙA</a:t>
            </a:r>
          </a:p>
        </p:txBody>
      </p:sp>
      <p:sp>
        <p:nvSpPr>
          <p:cNvPr id="28" name="Rectangle 27">
            <a:hlinkClick r:id="rId6" action="ppaction://hlinkpres?slideindex=1&amp;slidetitle="/>
          </p:cNvPr>
          <p:cNvSpPr/>
          <p:nvPr/>
        </p:nvSpPr>
        <p:spPr>
          <a:xfrm>
            <a:off x="12221581" y="4662015"/>
            <a:ext cx="2457724" cy="646331"/>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175" lvl="1" algn="ctr"/>
            <a:r>
              <a:rPr lang="en-US" sz="3600" b="1" cap="none" spc="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TIẾNG RU</a:t>
            </a:r>
          </a:p>
        </p:txBody>
      </p:sp>
      <p:sp>
        <p:nvSpPr>
          <p:cNvPr id="29" name="Rectangle 28">
            <a:hlinkClick r:id="rId7" action="ppaction://hlinkpres?slideindex=1&amp;slidetitle="/>
          </p:cNvPr>
          <p:cNvSpPr/>
          <p:nvPr/>
        </p:nvSpPr>
        <p:spPr>
          <a:xfrm>
            <a:off x="11206238" y="5803194"/>
            <a:ext cx="4488409" cy="646331"/>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175" lvl="1" algn="ctr"/>
            <a:r>
              <a:rPr lang="en-US" sz="3600" b="1" cap="none" spc="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SÁNG THÁNG NĂM</a:t>
            </a:r>
          </a:p>
        </p:txBody>
      </p:sp>
      <p:sp>
        <p:nvSpPr>
          <p:cNvPr id="30" name="Rectangle 29">
            <a:hlinkClick r:id="rId8" action="ppaction://hlinkpres?slideindex=1&amp;slidetitle="/>
          </p:cNvPr>
          <p:cNvSpPr/>
          <p:nvPr/>
        </p:nvSpPr>
        <p:spPr>
          <a:xfrm>
            <a:off x="10811099" y="7001202"/>
            <a:ext cx="5278689" cy="646331"/>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175" lvl="1" algn="ctr"/>
            <a:r>
              <a:rPr lang="en-US" sz="3600" b="1" cap="none" spc="0">
                <a:ln w="11430"/>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CẢM XÚC TRƯỜNG SA</a:t>
            </a:r>
          </a:p>
        </p:txBody>
      </p:sp>
    </p:spTree>
    <p:extLst>
      <p:ext uri="{BB962C8B-B14F-4D97-AF65-F5344CB8AC3E}">
        <p14:creationId xmlns:p14="http://schemas.microsoft.com/office/powerpoint/2010/main" val="347229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1"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6" name="TextBox 25"/>
          <p:cNvSpPr txBox="1"/>
          <p:nvPr/>
        </p:nvSpPr>
        <p:spPr>
          <a:xfrm>
            <a:off x="6284822" y="565666"/>
            <a:ext cx="4556889"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3+4: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8109"/>
            <a:ext cx="16702880" cy="8111291"/>
            <a:chOff x="5623719" y="1454579"/>
            <a:chExt cx="15262031" cy="7195152"/>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4579"/>
              <a:ext cx="14957231" cy="6985808"/>
              <a:chOff x="4252119" y="1496199"/>
              <a:chExt cx="14957231" cy="6985808"/>
            </a:xfrm>
          </p:grpSpPr>
          <p:cxnSp>
            <p:nvCxnSpPr>
              <p:cNvPr id="8" name="Straight Connector 7"/>
              <p:cNvCxnSpPr/>
              <p:nvPr/>
            </p:nvCxnSpPr>
            <p:spPr>
              <a:xfrm>
                <a:off x="4252119" y="1496199"/>
                <a:ext cx="0" cy="4565219"/>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09350"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4" y="8465991"/>
                <a:ext cx="1305049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52119" y="1496199"/>
                <a:ext cx="14957231"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5" name="Rectangle 24"/>
          <p:cNvSpPr/>
          <p:nvPr/>
        </p:nvSpPr>
        <p:spPr>
          <a:xfrm>
            <a:off x="853281" y="1066800"/>
            <a:ext cx="15621000" cy="7940635"/>
          </a:xfrm>
          <a:prstGeom prst="rect">
            <a:avLst/>
          </a:prstGeom>
        </p:spPr>
        <p:txBody>
          <a:bodyPr wrap="square">
            <a:spAutoFit/>
          </a:bodyPr>
          <a:lstStyle/>
          <a:p>
            <a:pPr algn="ctr"/>
            <a:r>
              <a:rPr lang="vi-VN" sz="3300" b="1">
                <a:solidFill>
                  <a:srgbClr val="0000FF"/>
                </a:solidFill>
                <a:latin typeface="+mj-lt"/>
              </a:rPr>
              <a:t>Trứng bọ ngựa nở</a:t>
            </a:r>
            <a:endParaRPr lang="vi-VN" sz="3300">
              <a:solidFill>
                <a:srgbClr val="0000FF"/>
              </a:solidFill>
              <a:latin typeface="+mj-lt"/>
            </a:endParaRPr>
          </a:p>
          <a:p>
            <a:pPr algn="just"/>
            <a:r>
              <a:rPr lang="vi-VN" sz="3300">
                <a:solidFill>
                  <a:srgbClr val="0000FF"/>
                </a:solidFill>
                <a:latin typeface="+mj-lt"/>
              </a:rPr>
              <a:t>     Sau cơn mưa, cành chanh bên cửa sổ đung đưa, xanh mát. Mấy quả chanh non mới đậu nom dễ thương lạ. Bỗng một sự việc xảy ra khiến tôi phải đặc biệt chú ý: Trứng bọ ngựa nở. </a:t>
            </a:r>
          </a:p>
          <a:p>
            <a:pPr algn="just"/>
            <a:r>
              <a:rPr lang="vi-VN" sz="3300">
                <a:solidFill>
                  <a:srgbClr val="0000FF"/>
                </a:solidFill>
                <a:latin typeface="+mj-lt"/>
              </a:rPr>
              <a:t>     Tôi đến tận gốc chanh chăm chú theo dõi. Từng đợt, từng đợt, bảy, tám con một lúc, những chú bọ ngựa bé tí ti như con muỗi, màu xanh cốm, ló cái đầu tinh nghịch có đôi mắt thao láo lách khỏi kẽ hở trên ổ trứng mẹ, cố trườn ra, thoát được cái đầu, cái mình,... rồi nhẹ nhàng tọt khỏi ổ trứng, treo lơ lửng trên một sợi tơ rất mảnh bay bay theo chiều gió. Mới ra khỏi ổ trứng, các chú nằm đỡ một lát, rồi ngọ nguậy. Các chú càng cựa quậy thì sợi tơ càng dài ra, từ từ thả các chú xuống phía dưới.</a:t>
            </a:r>
          </a:p>
          <a:p>
            <a:pPr algn="just"/>
            <a:r>
              <a:rPr lang="vi-VN" sz="3300">
                <a:solidFill>
                  <a:srgbClr val="0000FF"/>
                </a:solidFill>
                <a:latin typeface="+mj-lt"/>
              </a:rPr>
              <a:t>     Chú bọ ngựa con đầu đàn “nhảy dù” trúng một quả chanh non. Chú đứng hiên ngang trên quả chanh tròn xinh, giương giương đôi tay kiếm nhỏ xíu, mình lắc lư theo kiểu võ sĩ, ngước nhìn từng loạt, từng loạt đàn em mình đang “đổ bộ” xuống hết sức chính xác và mau lẹ. Đàn bọ ngựa mới nở chạy tíu tít, lập tức dàn quân ra khắp cây chanh, mỗi con mỗi ngả, bắt đầu một cuộc sống dũng cảm, tự</a:t>
            </a:r>
            <a:r>
              <a:rPr lang="en-US" sz="3300">
                <a:solidFill>
                  <a:srgbClr val="0000FF"/>
                </a:solidFill>
                <a:latin typeface="+mj-lt"/>
              </a:rPr>
              <a:t> lập</a:t>
            </a:r>
            <a:r>
              <a:rPr lang="vi-VN" sz="3300">
                <a:solidFill>
                  <a:srgbClr val="0000FF"/>
                </a:solidFill>
                <a:latin typeface="+mj-lt"/>
              </a:rPr>
              <a:t>.</a:t>
            </a:r>
          </a:p>
        </p:txBody>
      </p:sp>
    </p:spTree>
    <p:extLst>
      <p:ext uri="{BB962C8B-B14F-4D97-AF65-F5344CB8AC3E}">
        <p14:creationId xmlns:p14="http://schemas.microsoft.com/office/powerpoint/2010/main" val="17153423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3" name="Rectangle 22"/>
          <p:cNvSpPr/>
          <p:nvPr/>
        </p:nvSpPr>
        <p:spPr>
          <a:xfrm>
            <a:off x="472280" y="2209800"/>
            <a:ext cx="7467601" cy="1200329"/>
          </a:xfrm>
          <a:prstGeom prst="rect">
            <a:avLst/>
          </a:prstGeom>
          <a:noFill/>
        </p:spPr>
        <p:txBody>
          <a:bodyPr wrap="square" lIns="91440" tIns="45720" rIns="91440" bIns="45720">
            <a:spAutoFit/>
          </a:bodyPr>
          <a:lstStyle/>
          <a:p>
            <a:pPr algn="just"/>
            <a:r>
              <a:rPr lang="en-US" sz="3600">
                <a:solidFill>
                  <a:srgbClr val="FF0000"/>
                </a:solidFill>
                <a:latin typeface="Times New Roman" pitchFamily="18" charset="0"/>
                <a:cs typeface="Times New Roman" pitchFamily="18" charset="0"/>
              </a:rPr>
              <a:t>     a. Đoạn mở đầu giới thiệu sự việc gì?</a:t>
            </a:r>
            <a:endParaRPr lang="en-US" sz="36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6284822" y="565666"/>
            <a:ext cx="4556889"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3+4: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3283"/>
            <a:ext cx="8092281" cy="7906776"/>
            <a:chOff x="5623719" y="1450296"/>
            <a:chExt cx="7394212" cy="7013735"/>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540723"/>
              <a:ext cx="1963328" cy="19233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0296"/>
              <a:ext cx="7089412" cy="6985808"/>
              <a:chOff x="4252119" y="1491916"/>
              <a:chExt cx="7089412" cy="6985808"/>
            </a:xfrm>
          </p:grpSpPr>
          <p:cxnSp>
            <p:nvCxnSpPr>
              <p:cNvPr id="8" name="Straight Connector 7"/>
              <p:cNvCxnSpPr/>
              <p:nvPr/>
            </p:nvCxnSpPr>
            <p:spPr>
              <a:xfrm>
                <a:off x="4252119" y="1496199"/>
                <a:ext cx="0" cy="4942036"/>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329595" y="1491916"/>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3" y="8465991"/>
                <a:ext cx="5182678"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52119" y="1496199"/>
                <a:ext cx="7089412"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2665434" y="1028490"/>
            <a:ext cx="14235901" cy="7931566"/>
            <a:chOff x="1462856" y="1612940"/>
            <a:chExt cx="14600263" cy="7347116"/>
          </a:xfrm>
        </p:grpSpPr>
        <p:grpSp>
          <p:nvGrpSpPr>
            <p:cNvPr id="13" name="Group 12"/>
            <p:cNvGrpSpPr/>
            <p:nvPr/>
          </p:nvGrpSpPr>
          <p:grpSpPr>
            <a:xfrm>
              <a:off x="7497504" y="1612940"/>
              <a:ext cx="8565615" cy="7347116"/>
              <a:chOff x="2814168" y="1496199"/>
              <a:chExt cx="9850271" cy="6985808"/>
            </a:xfrm>
          </p:grpSpPr>
          <p:cxnSp>
            <p:nvCxnSpPr>
              <p:cNvPr id="17" name="Straight Connector 16"/>
              <p:cNvCxnSpPr/>
              <p:nvPr/>
            </p:nvCxnSpPr>
            <p:spPr>
              <a:xfrm>
                <a:off x="2814168"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814168" y="8442631"/>
                <a:ext cx="9829952"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14168" y="1496199"/>
                <a:ext cx="9850271"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62856" y="1671319"/>
              <a:ext cx="12164518" cy="628387"/>
              <a:chOff x="1462856" y="1671319"/>
              <a:chExt cx="12164518" cy="628387"/>
            </a:xfrm>
          </p:grpSpPr>
          <p:sp>
            <p:nvSpPr>
              <p:cNvPr id="15" name="Rectangle 14"/>
              <p:cNvSpPr/>
              <p:nvPr/>
            </p:nvSpPr>
            <p:spPr>
              <a:xfrm>
                <a:off x="10467214" y="1671319"/>
                <a:ext cx="3160160"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cá nhân</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701665" y="2142522"/>
                <a:ext cx="2667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1462856" y="1786530"/>
                <a:ext cx="3661586" cy="513176"/>
              </a:xfrm>
              <a:prstGeom prst="rect">
                <a:avLst/>
              </a:prstGeom>
            </p:spPr>
            <p:txBody>
              <a:bodyPr wrap="none">
                <a:spAutoFit/>
              </a:bodyPr>
              <a:lstStyle/>
              <a:p>
                <a:r>
                  <a:rPr lang="en-US" b="1" u="sng">
                    <a:solidFill>
                      <a:srgbClr val="FF0000"/>
                    </a:solidFill>
                    <a:latin typeface="Times New Roman" pitchFamily="18" charset="0"/>
                    <a:cs typeface="Times New Roman" pitchFamily="18" charset="0"/>
                  </a:rPr>
                  <a:t>TRẢ LỜI CÂU HỎI</a:t>
                </a:r>
                <a:endParaRPr lang="en-US" sz="3000" u="sng" dirty="0">
                  <a:solidFill>
                    <a:srgbClr val="FF0000"/>
                  </a:solidFill>
                  <a:latin typeface="Times New Roman" pitchFamily="18" charset="0"/>
                  <a:cs typeface="Times New Roman" pitchFamily="18" charset="0"/>
                </a:endParaRPr>
              </a:p>
            </p:txBody>
          </p:sp>
        </p:grpSp>
      </p:grpSp>
      <p:sp>
        <p:nvSpPr>
          <p:cNvPr id="33" name="Rectangle 32"/>
          <p:cNvSpPr/>
          <p:nvPr/>
        </p:nvSpPr>
        <p:spPr>
          <a:xfrm>
            <a:off x="8854282" y="2209800"/>
            <a:ext cx="7819702" cy="1754326"/>
          </a:xfrm>
          <a:prstGeom prst="rect">
            <a:avLst/>
          </a:prstGeom>
        </p:spPr>
        <p:txBody>
          <a:bodyPr wrap="square">
            <a:spAutoFit/>
          </a:bodyPr>
          <a:lstStyle/>
          <a:p>
            <a:pPr algn="just"/>
            <a:r>
              <a:rPr lang="en-US" sz="3600">
                <a:solidFill>
                  <a:srgbClr val="0000FF"/>
                </a:solidFill>
                <a:latin typeface="Times New Roman" pitchFamily="18" charset="0"/>
                <a:cs typeface="Times New Roman" pitchFamily="18" charset="0"/>
              </a:rPr>
              <a:t>    Đoạn mở đầu giới thiệu một sự việc đặc biệt: trứng bọ ngựa nở. Sự việc diễn ra trên cành chanh, sau cơn mưa.</a:t>
            </a:r>
          </a:p>
        </p:txBody>
      </p:sp>
      <p:sp>
        <p:nvSpPr>
          <p:cNvPr id="34" name="Rectangle 33"/>
          <p:cNvSpPr/>
          <p:nvPr/>
        </p:nvSpPr>
        <p:spPr>
          <a:xfrm>
            <a:off x="472280" y="4064168"/>
            <a:ext cx="7239001" cy="1200329"/>
          </a:xfrm>
          <a:prstGeom prst="rect">
            <a:avLst/>
          </a:prstGeom>
        </p:spPr>
        <p:txBody>
          <a:bodyPr wrap="square">
            <a:spAutoFit/>
          </a:bodyPr>
          <a:lstStyle/>
          <a:p>
            <a:pPr algn="just"/>
            <a:r>
              <a:rPr lang="en-US" sz="3600">
                <a:solidFill>
                  <a:srgbClr val="FF0000"/>
                </a:solidFill>
                <a:latin typeface="Times New Roman" pitchFamily="18" charset="0"/>
                <a:cs typeface="Times New Roman" pitchFamily="18" charset="0"/>
              </a:rPr>
              <a:t>     b. Các chú bọ ngựa non được miêu tả thế nào qua từng khoảnh khắc?</a:t>
            </a:r>
          </a:p>
        </p:txBody>
      </p:sp>
      <p:sp>
        <p:nvSpPr>
          <p:cNvPr id="35" name="Rectangle 34"/>
          <p:cNvSpPr/>
          <p:nvPr/>
        </p:nvSpPr>
        <p:spPr>
          <a:xfrm>
            <a:off x="8854282" y="4114800"/>
            <a:ext cx="7795826" cy="2862322"/>
          </a:xfrm>
          <a:prstGeom prst="rect">
            <a:avLst/>
          </a:prstGeom>
        </p:spPr>
        <p:txBody>
          <a:bodyPr wrap="square">
            <a:spAutoFit/>
          </a:bodyPr>
          <a:lstStyle/>
          <a:p>
            <a:r>
              <a:rPr lang="en-US" sz="3600">
                <a:solidFill>
                  <a:srgbClr val="0000FF"/>
                </a:solidFill>
                <a:latin typeface="Times New Roman" pitchFamily="18" charset="0"/>
                <a:cs typeface="Times New Roman" pitchFamily="18" charset="0"/>
              </a:rPr>
              <a:t>+ Trong quá trình lách mình: Bé tí ti như con muỗi, màu xanh cốm……</a:t>
            </a:r>
          </a:p>
          <a:p>
            <a:r>
              <a:rPr lang="en-US" sz="3600">
                <a:solidFill>
                  <a:srgbClr val="0000FF"/>
                </a:solidFill>
                <a:latin typeface="Times New Roman" pitchFamily="18" charset="0"/>
                <a:cs typeface="Times New Roman" pitchFamily="18" charset="0"/>
              </a:rPr>
              <a:t>+ Khi vừa ra khỏi ổ trứng: Các chú treo lơ lửng trên một sợi tơ……</a:t>
            </a:r>
          </a:p>
          <a:p>
            <a:r>
              <a:rPr lang="en-US" sz="3600">
                <a:solidFill>
                  <a:srgbClr val="0000FF"/>
                </a:solidFill>
                <a:latin typeface="Times New Roman" pitchFamily="18" charset="0"/>
                <a:cs typeface="Times New Roman" pitchFamily="18" charset="0"/>
              </a:rPr>
              <a:t>+ Lúc “đổ bộ….: Chúng “nhảy dù” …</a:t>
            </a:r>
          </a:p>
        </p:txBody>
      </p:sp>
      <p:sp>
        <p:nvSpPr>
          <p:cNvPr id="36" name="Rectangle 35"/>
          <p:cNvSpPr/>
          <p:nvPr/>
        </p:nvSpPr>
        <p:spPr>
          <a:xfrm>
            <a:off x="586579" y="7334071"/>
            <a:ext cx="7239001" cy="1200329"/>
          </a:xfrm>
          <a:prstGeom prst="rect">
            <a:avLst/>
          </a:prstGeom>
          <a:solidFill>
            <a:schemeClr val="bg1"/>
          </a:solidFill>
        </p:spPr>
        <p:txBody>
          <a:bodyPr wrap="square">
            <a:spAutoFit/>
          </a:bodyPr>
          <a:lstStyle/>
          <a:p>
            <a:pPr algn="just"/>
            <a:r>
              <a:rPr lang="en-US" sz="3600">
                <a:solidFill>
                  <a:srgbClr val="FF0000"/>
                </a:solidFill>
                <a:latin typeface="Times New Roman" pitchFamily="18" charset="0"/>
                <a:cs typeface="Times New Roman" pitchFamily="18" charset="0"/>
              </a:rPr>
              <a:t>     c. Em thích hình ảnh miêu tả nào trong bài? Vì sao?</a:t>
            </a:r>
          </a:p>
        </p:txBody>
      </p:sp>
      <p:sp>
        <p:nvSpPr>
          <p:cNvPr id="37" name="Rectangle 36"/>
          <p:cNvSpPr/>
          <p:nvPr/>
        </p:nvSpPr>
        <p:spPr>
          <a:xfrm>
            <a:off x="8818881" y="7314362"/>
            <a:ext cx="7795826" cy="646331"/>
          </a:xfrm>
          <a:prstGeom prst="rect">
            <a:avLst/>
          </a:prstGeom>
        </p:spPr>
        <p:txBody>
          <a:bodyPr wrap="square">
            <a:spAutoFit/>
          </a:bodyPr>
          <a:lstStyle/>
          <a:p>
            <a:r>
              <a:rPr lang="en-US" sz="3600">
                <a:solidFill>
                  <a:srgbClr val="0000FF"/>
                </a:solidFill>
                <a:latin typeface="Times New Roman" pitchFamily="18" charset="0"/>
                <a:cs typeface="Times New Roman" pitchFamily="18" charset="0"/>
              </a:rPr>
              <a:t> Trả lời theo suy nghĩ của mình</a:t>
            </a:r>
          </a:p>
        </p:txBody>
      </p:sp>
    </p:spTree>
    <p:extLst>
      <p:ext uri="{BB962C8B-B14F-4D97-AF65-F5344CB8AC3E}">
        <p14:creationId xmlns:p14="http://schemas.microsoft.com/office/powerpoint/2010/main" val="1167372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34" grpId="0"/>
      <p:bldP spid="35" grpId="0"/>
      <p:bldP spid="36"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6" name="TextBox 25"/>
          <p:cNvSpPr txBox="1"/>
          <p:nvPr/>
        </p:nvSpPr>
        <p:spPr>
          <a:xfrm>
            <a:off x="6284822" y="565666"/>
            <a:ext cx="4556889"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3+4: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3283"/>
            <a:ext cx="9235281" cy="7906776"/>
            <a:chOff x="5623719" y="1450296"/>
            <a:chExt cx="8438617" cy="7013735"/>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540723"/>
              <a:ext cx="1963328" cy="19233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0296"/>
              <a:ext cx="8133817" cy="6985808"/>
              <a:chOff x="4252119" y="1491916"/>
              <a:chExt cx="8133817" cy="6985808"/>
            </a:xfrm>
          </p:grpSpPr>
          <p:cxnSp>
            <p:nvCxnSpPr>
              <p:cNvPr id="8" name="Straight Connector 7"/>
              <p:cNvCxnSpPr/>
              <p:nvPr/>
            </p:nvCxnSpPr>
            <p:spPr>
              <a:xfrm>
                <a:off x="4252119" y="1496199"/>
                <a:ext cx="0" cy="4942036"/>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385936" y="1491916"/>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4" y="8465991"/>
                <a:ext cx="6227082"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52119" y="1496197"/>
                <a:ext cx="8133817" cy="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2665434" y="1028490"/>
            <a:ext cx="14235902" cy="7931566"/>
            <a:chOff x="1462856" y="1612940"/>
            <a:chExt cx="14600264" cy="7347116"/>
          </a:xfrm>
        </p:grpSpPr>
        <p:grpSp>
          <p:nvGrpSpPr>
            <p:cNvPr id="13" name="Group 12"/>
            <p:cNvGrpSpPr/>
            <p:nvPr/>
          </p:nvGrpSpPr>
          <p:grpSpPr>
            <a:xfrm>
              <a:off x="8591607" y="1612940"/>
              <a:ext cx="7471513" cy="7347116"/>
              <a:chOff x="4072363" y="1496199"/>
              <a:chExt cx="8592077" cy="6985808"/>
            </a:xfrm>
          </p:grpSpPr>
          <p:cxnSp>
            <p:nvCxnSpPr>
              <p:cNvPr id="17" name="Straight Connector 16"/>
              <p:cNvCxnSpPr/>
              <p:nvPr/>
            </p:nvCxnSpPr>
            <p:spPr>
              <a:xfrm>
                <a:off x="4072363"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072363" y="8465642"/>
                <a:ext cx="8571758"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72363" y="1496199"/>
                <a:ext cx="8592077"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62856" y="1671319"/>
              <a:ext cx="12164518" cy="628387"/>
              <a:chOff x="1462856" y="1671319"/>
              <a:chExt cx="12164518" cy="628387"/>
            </a:xfrm>
          </p:grpSpPr>
          <p:sp>
            <p:nvSpPr>
              <p:cNvPr id="15" name="Rectangle 14"/>
              <p:cNvSpPr/>
              <p:nvPr/>
            </p:nvSpPr>
            <p:spPr>
              <a:xfrm>
                <a:off x="10467214" y="1671319"/>
                <a:ext cx="3160160"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cá nhân</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701665" y="2142522"/>
                <a:ext cx="2667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1462856" y="1786530"/>
                <a:ext cx="3661586" cy="513176"/>
              </a:xfrm>
              <a:prstGeom prst="rect">
                <a:avLst/>
              </a:prstGeom>
            </p:spPr>
            <p:txBody>
              <a:bodyPr wrap="none">
                <a:spAutoFit/>
              </a:bodyPr>
              <a:lstStyle/>
              <a:p>
                <a:r>
                  <a:rPr lang="en-US" b="1" u="sng">
                    <a:solidFill>
                      <a:srgbClr val="FF0000"/>
                    </a:solidFill>
                    <a:latin typeface="Times New Roman" pitchFamily="18" charset="0"/>
                    <a:cs typeface="Times New Roman" pitchFamily="18" charset="0"/>
                  </a:rPr>
                  <a:t>TRẢ LỜI CÂU HỎI</a:t>
                </a:r>
                <a:endParaRPr lang="en-US" sz="3000" u="sng" dirty="0">
                  <a:solidFill>
                    <a:srgbClr val="FF0000"/>
                  </a:solidFill>
                  <a:latin typeface="Times New Roman" pitchFamily="18" charset="0"/>
                  <a:cs typeface="Times New Roman" pitchFamily="18" charset="0"/>
                </a:endParaRPr>
              </a:p>
            </p:txBody>
          </p:sp>
        </p:gr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597" t="18191" r="25296" b="14930"/>
          <a:stretch/>
        </p:blipFill>
        <p:spPr bwMode="auto">
          <a:xfrm>
            <a:off x="548481" y="1981200"/>
            <a:ext cx="8534400" cy="667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9921081" y="2514600"/>
            <a:ext cx="6718300" cy="5632311"/>
          </a:xfrm>
          <a:prstGeom prst="rect">
            <a:avLst/>
          </a:prstGeom>
        </p:spPr>
        <p:txBody>
          <a:bodyPr wrap="square">
            <a:spAutoFit/>
          </a:bodyPr>
          <a:lstStyle/>
          <a:p>
            <a:pPr algn="just"/>
            <a:r>
              <a:rPr lang="en-US" sz="3600">
                <a:solidFill>
                  <a:srgbClr val="0000FF"/>
                </a:solidFill>
                <a:latin typeface="Times New Roman" pitchFamily="18" charset="0"/>
                <a:cs typeface="Times New Roman" pitchFamily="18" charset="0"/>
              </a:rPr>
              <a:t>- Đoạn  a: Cuộc sống quê tôi gắn bó với cây cọ.</a:t>
            </a:r>
          </a:p>
          <a:p>
            <a:pPr algn="just"/>
            <a:endParaRPr lang="en-US" sz="3600">
              <a:solidFill>
                <a:srgbClr val="0000FF"/>
              </a:solidFill>
              <a:latin typeface="Times New Roman" pitchFamily="18" charset="0"/>
              <a:cs typeface="Times New Roman" pitchFamily="18" charset="0"/>
            </a:endParaRPr>
          </a:p>
          <a:p>
            <a:pPr algn="just"/>
            <a:endParaRPr lang="en-US" sz="3600">
              <a:solidFill>
                <a:srgbClr val="0000FF"/>
              </a:solidFill>
              <a:latin typeface="Times New Roman" pitchFamily="18" charset="0"/>
              <a:cs typeface="Times New Roman" pitchFamily="18" charset="0"/>
            </a:endParaRPr>
          </a:p>
          <a:p>
            <a:pPr algn="just"/>
            <a:r>
              <a:rPr lang="en-US" sz="3600">
                <a:solidFill>
                  <a:srgbClr val="0000FF"/>
                </a:solidFill>
                <a:latin typeface="Times New Roman" pitchFamily="18" charset="0"/>
                <a:cs typeface="Times New Roman" pitchFamily="18" charset="0"/>
              </a:rPr>
              <a:t>- Đoạn  b: Ngày mùa, cánh đồng lúa trông thật đẹp mắt.</a:t>
            </a:r>
          </a:p>
          <a:p>
            <a:pPr algn="just"/>
            <a:endParaRPr lang="en-US" sz="3600">
              <a:solidFill>
                <a:srgbClr val="0000FF"/>
              </a:solidFill>
              <a:latin typeface="Times New Roman" pitchFamily="18" charset="0"/>
              <a:cs typeface="Times New Roman" pitchFamily="18" charset="0"/>
            </a:endParaRPr>
          </a:p>
          <a:p>
            <a:pPr algn="just"/>
            <a:endParaRPr lang="en-US" sz="3600">
              <a:solidFill>
                <a:srgbClr val="0000FF"/>
              </a:solidFill>
              <a:latin typeface="Times New Roman" pitchFamily="18" charset="0"/>
              <a:cs typeface="Times New Roman" pitchFamily="18" charset="0"/>
            </a:endParaRPr>
          </a:p>
          <a:p>
            <a:pPr algn="just"/>
            <a:r>
              <a:rPr lang="en-US" sz="3600">
                <a:solidFill>
                  <a:srgbClr val="0000FF"/>
                </a:solidFill>
                <a:latin typeface="Times New Roman" pitchFamily="18" charset="0"/>
                <a:cs typeface="Times New Roman" pitchFamily="18" charset="0"/>
              </a:rPr>
              <a:t>- Đoạn c: Suau trận mưa rào, mọi vật đều sáng và tươi.</a:t>
            </a:r>
          </a:p>
        </p:txBody>
      </p:sp>
    </p:spTree>
    <p:extLst>
      <p:ext uri="{BB962C8B-B14F-4D97-AF65-F5344CB8AC3E}">
        <p14:creationId xmlns:p14="http://schemas.microsoft.com/office/powerpoint/2010/main" val="3964520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3" end="3"/>
                                            </p:txEl>
                                          </p:spTgt>
                                        </p:tgtEl>
                                        <p:attrNameLst>
                                          <p:attrName>style.visibility</p:attrName>
                                        </p:attrNameLst>
                                      </p:cBhvr>
                                      <p:to>
                                        <p:strVal val="visible"/>
                                      </p:to>
                                    </p:set>
                                    <p:animEffect transition="in" filter="fade">
                                      <p:cBhvr>
                                        <p:cTn id="12" dur="500"/>
                                        <p:tgtEl>
                                          <p:spTgt spid="2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6" end="6"/>
                                            </p:txEl>
                                          </p:spTgt>
                                        </p:tgtEl>
                                        <p:attrNameLst>
                                          <p:attrName>style.visibility</p:attrName>
                                        </p:attrNameLst>
                                      </p:cBhvr>
                                      <p:to>
                                        <p:strVal val="visible"/>
                                      </p:to>
                                    </p:set>
                                    <p:animEffect transition="in" filter="fade">
                                      <p:cBhvr>
                                        <p:cTn id="17"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4015" y="104001"/>
            <a:ext cx="5041765" cy="461665"/>
          </a:xfrm>
          <a:prstGeom prst="rect">
            <a:avLst/>
          </a:prstGeom>
          <a:noFill/>
        </p:spPr>
        <p:txBody>
          <a:bodyPr wrap="none" rtlCol="0">
            <a:spAutoFit/>
          </a:bodyPr>
          <a:lstStyle/>
          <a:p>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2023</a:t>
            </a:r>
          </a:p>
        </p:txBody>
      </p:sp>
      <p:sp>
        <p:nvSpPr>
          <p:cNvPr id="26" name="TextBox 25"/>
          <p:cNvSpPr txBox="1"/>
          <p:nvPr/>
        </p:nvSpPr>
        <p:spPr>
          <a:xfrm>
            <a:off x="6284822" y="565666"/>
            <a:ext cx="4556889" cy="492443"/>
          </a:xfrm>
          <a:prstGeom prst="rect">
            <a:avLst/>
          </a:prstGeom>
          <a:noFill/>
        </p:spPr>
        <p:txBody>
          <a:bodyPr wrap="none" rtlCol="0">
            <a:spAutoFit/>
          </a:bodyPr>
          <a:lstStyle/>
          <a:p>
            <a:pPr algn="ctr"/>
            <a:r>
              <a:rPr lang="en-US" sz="2600" b="1">
                <a:solidFill>
                  <a:srgbClr val="0000FF"/>
                </a:solidFill>
                <a:latin typeface="Times New Roman" pitchFamily="18" charset="0"/>
                <a:cs typeface="Times New Roman" pitchFamily="18" charset="0"/>
              </a:rPr>
              <a:t>Tiết 3+4: ÔN TẬP GIỮA KÌ II</a:t>
            </a:r>
            <a:endParaRPr lang="en-US" sz="2600" b="1" dirty="0">
              <a:ln w="10541" cmpd="sng">
                <a:solidFill>
                  <a:schemeClr val="accent1">
                    <a:shade val="88000"/>
                    <a:satMod val="110000"/>
                  </a:schemeClr>
                </a:solidFill>
                <a:prstDash val="solid"/>
              </a:ln>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0" y="1053283"/>
            <a:ext cx="9235281" cy="7906776"/>
            <a:chOff x="5623719" y="1450296"/>
            <a:chExt cx="8438617" cy="7013735"/>
          </a:xfrm>
        </p:grpSpPr>
        <p:pic>
          <p:nvPicPr>
            <p:cNvPr id="6"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540723"/>
              <a:ext cx="1963328" cy="19233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928519" y="1450296"/>
              <a:ext cx="8133817" cy="6985808"/>
              <a:chOff x="4252119" y="1491916"/>
              <a:chExt cx="8133817" cy="6985808"/>
            </a:xfrm>
          </p:grpSpPr>
          <p:cxnSp>
            <p:nvCxnSpPr>
              <p:cNvPr id="8" name="Straight Connector 7"/>
              <p:cNvCxnSpPr/>
              <p:nvPr/>
            </p:nvCxnSpPr>
            <p:spPr>
              <a:xfrm>
                <a:off x="4252119" y="1496199"/>
                <a:ext cx="0" cy="4942036"/>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385936" y="1491916"/>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58854" y="8465991"/>
                <a:ext cx="6227082"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252119" y="1496197"/>
                <a:ext cx="8133817" cy="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2665434" y="1028490"/>
            <a:ext cx="14235902" cy="7931566"/>
            <a:chOff x="1462856" y="1612940"/>
            <a:chExt cx="14600264" cy="7347116"/>
          </a:xfrm>
        </p:grpSpPr>
        <p:grpSp>
          <p:nvGrpSpPr>
            <p:cNvPr id="13" name="Group 12"/>
            <p:cNvGrpSpPr/>
            <p:nvPr/>
          </p:nvGrpSpPr>
          <p:grpSpPr>
            <a:xfrm>
              <a:off x="8591607" y="1612940"/>
              <a:ext cx="7471513" cy="7347116"/>
              <a:chOff x="4072363" y="1496199"/>
              <a:chExt cx="8592077" cy="6985808"/>
            </a:xfrm>
          </p:grpSpPr>
          <p:cxnSp>
            <p:nvCxnSpPr>
              <p:cNvPr id="17" name="Straight Connector 16"/>
              <p:cNvCxnSpPr/>
              <p:nvPr/>
            </p:nvCxnSpPr>
            <p:spPr>
              <a:xfrm>
                <a:off x="4072363" y="1496199"/>
                <a:ext cx="0" cy="6969792"/>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072363" y="8465642"/>
                <a:ext cx="8571758"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72363" y="1496199"/>
                <a:ext cx="8592077"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462856" y="1671319"/>
              <a:ext cx="12164518" cy="628387"/>
              <a:chOff x="1462856" y="1671319"/>
              <a:chExt cx="12164518" cy="628387"/>
            </a:xfrm>
          </p:grpSpPr>
          <p:sp>
            <p:nvSpPr>
              <p:cNvPr id="15" name="Rectangle 14"/>
              <p:cNvSpPr/>
              <p:nvPr/>
            </p:nvSpPr>
            <p:spPr>
              <a:xfrm>
                <a:off x="10467214" y="1671319"/>
                <a:ext cx="3160160" cy="513176"/>
              </a:xfrm>
              <a:prstGeom prst="rect">
                <a:avLst/>
              </a:prstGeom>
            </p:spPr>
            <p:txBody>
              <a:bodyPr wrap="none">
                <a:spAutoFit/>
              </a:bodyPr>
              <a:lstStyle/>
              <a:p>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err="1">
                    <a:solidFill>
                      <a:srgbClr val="FF0000"/>
                    </a:solidFill>
                    <a:latin typeface="Times New Roman" pitchFamily="18" charset="0"/>
                    <a:cs typeface="Times New Roman" pitchFamily="18" charset="0"/>
                  </a:rPr>
                  <a:t>việc</a:t>
                </a:r>
                <a:r>
                  <a:rPr lang="en-US" sz="3000" b="1">
                    <a:solidFill>
                      <a:srgbClr val="FF0000"/>
                    </a:solidFill>
                    <a:latin typeface="Times New Roman" pitchFamily="18" charset="0"/>
                    <a:cs typeface="Times New Roman" pitchFamily="18" charset="0"/>
                  </a:rPr>
                  <a:t> cá nhân</a:t>
                </a:r>
                <a:endParaRPr lang="en-US" sz="3000" dirty="0">
                  <a:solidFill>
                    <a:srgbClr val="FF0000"/>
                  </a:solidFill>
                  <a:latin typeface="Times New Roman" pitchFamily="18" charset="0"/>
                  <a:cs typeface="Times New Roman" pitchFamily="18" charset="0"/>
                </a:endParaRPr>
              </a:p>
            </p:txBody>
          </p:sp>
          <p:cxnSp>
            <p:nvCxnSpPr>
              <p:cNvPr id="16" name="Straight Connector 15"/>
              <p:cNvCxnSpPr/>
              <p:nvPr/>
            </p:nvCxnSpPr>
            <p:spPr>
              <a:xfrm>
                <a:off x="10701665" y="2142522"/>
                <a:ext cx="2667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1462856" y="1786530"/>
                <a:ext cx="3661586" cy="513176"/>
              </a:xfrm>
              <a:prstGeom prst="rect">
                <a:avLst/>
              </a:prstGeom>
            </p:spPr>
            <p:txBody>
              <a:bodyPr wrap="none">
                <a:spAutoFit/>
              </a:bodyPr>
              <a:lstStyle/>
              <a:p>
                <a:r>
                  <a:rPr lang="en-US" b="1" u="sng">
                    <a:solidFill>
                      <a:srgbClr val="FF0000"/>
                    </a:solidFill>
                    <a:latin typeface="Times New Roman" pitchFamily="18" charset="0"/>
                    <a:cs typeface="Times New Roman" pitchFamily="18" charset="0"/>
                  </a:rPr>
                  <a:t>TRẢ LỜI CÂU HỎI</a:t>
                </a:r>
                <a:endParaRPr lang="en-US" sz="3000" u="sng" dirty="0">
                  <a:solidFill>
                    <a:srgbClr val="FF0000"/>
                  </a:solidFill>
                  <a:latin typeface="Times New Roman" pitchFamily="18" charset="0"/>
                  <a:cs typeface="Times New Roman" pitchFamily="18" charset="0"/>
                </a:endParaRPr>
              </a:p>
            </p:txBody>
          </p:sp>
        </p:grpSp>
      </p:grpSp>
      <p:sp>
        <p:nvSpPr>
          <p:cNvPr id="24" name="Rectangle 23"/>
          <p:cNvSpPr/>
          <p:nvPr/>
        </p:nvSpPr>
        <p:spPr>
          <a:xfrm>
            <a:off x="9899658" y="2743200"/>
            <a:ext cx="6718300" cy="5632311"/>
          </a:xfrm>
          <a:prstGeom prst="rect">
            <a:avLst/>
          </a:prstGeom>
        </p:spPr>
        <p:txBody>
          <a:bodyPr wrap="square">
            <a:spAutoFit/>
          </a:bodyPr>
          <a:lstStyle/>
          <a:p>
            <a:pPr algn="just"/>
            <a:r>
              <a:rPr lang="en-US" sz="3600">
                <a:solidFill>
                  <a:srgbClr val="0000FF"/>
                </a:solidFill>
                <a:latin typeface="Times New Roman" pitchFamily="18" charset="0"/>
                <a:cs typeface="Times New Roman" pitchFamily="18" charset="0"/>
              </a:rPr>
              <a:t>Họ hàng nhà kiến chăm chỉ, hiền lành. Chúng luôn làm việc, đoàn kết và có tổ chức. Khi một con kiếm được thức ăn, sẽ báo ngay cho cả đàn, c</a:t>
            </a:r>
            <a:r>
              <a:rPr lang="vi-VN" sz="3600">
                <a:solidFill>
                  <a:srgbClr val="0000FF"/>
                </a:solidFill>
                <a:latin typeface="Times New Roman" pitchFamily="18" charset="0"/>
                <a:cs typeface="Times New Roman" pitchFamily="18" charset="0"/>
              </a:rPr>
              <a:t>ả đàn </a:t>
            </a:r>
            <a:r>
              <a:rPr lang="en-US" sz="3600">
                <a:solidFill>
                  <a:srgbClr val="0000FF"/>
                </a:solidFill>
                <a:latin typeface="Times New Roman" pitchFamily="18" charset="0"/>
                <a:cs typeface="Times New Roman" pitchFamily="18" charset="0"/>
              </a:rPr>
              <a:t>tím đến và cùng nhau đưa thức ăn về hàng để cùng ăn chung. Tuỳ theo loại thưucs ăn lớn hay bé mà chúng phân công cho từng nhóm chuyển về một cách thuận tiện và nhạn chóng.</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90" t="41428" r="30010" b="20000"/>
          <a:stretch/>
        </p:blipFill>
        <p:spPr bwMode="auto">
          <a:xfrm>
            <a:off x="631528" y="2209798"/>
            <a:ext cx="8305800" cy="500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511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81" y="278640"/>
            <a:ext cx="14824538" cy="873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3"/>
          <p:cNvSpPr>
            <a:spLocks noChangeArrowheads="1" noChangeShapeType="1" noTextEdit="1"/>
          </p:cNvSpPr>
          <p:nvPr/>
        </p:nvSpPr>
        <p:spPr bwMode="auto">
          <a:xfrm>
            <a:off x="2910681" y="3902462"/>
            <a:ext cx="11669573" cy="1187054"/>
          </a:xfrm>
          <a:prstGeom prst="rect">
            <a:avLst/>
          </a:prstGeom>
        </p:spPr>
        <p:txBody>
          <a:bodyPr wrap="none" lIns="69156" tIns="34578" rIns="69156" bIns="34578" fromWordArt="1">
            <a:prstTxWarp prst="textPlain">
              <a:avLst>
                <a:gd name="adj" fmla="val 50000"/>
              </a:avLst>
            </a:prstTxWarp>
          </a:bodyPr>
          <a:lstStyle/>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4289884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0" fill="hold"/>
                                        <p:tgtEl>
                                          <p:spTgt spid="21"/>
                                        </p:tgtEl>
                                        <p:attrNameLst>
                                          <p:attrName>ppt_w</p:attrName>
                                        </p:attrNameLst>
                                      </p:cBhvr>
                                      <p:tavLst>
                                        <p:tav tm="0">
                                          <p:val>
                                            <p:fltVal val="0"/>
                                          </p:val>
                                        </p:tav>
                                        <p:tav tm="100000">
                                          <p:val>
                                            <p:strVal val="#ppt_w"/>
                                          </p:val>
                                        </p:tav>
                                      </p:tavLst>
                                    </p:anim>
                                    <p:anim calcmode="lin" valueType="num">
                                      <p:cBhvr>
                                        <p:cTn id="8" dur="5000" fill="hold"/>
                                        <p:tgtEl>
                                          <p:spTgt spid="21"/>
                                        </p:tgtEl>
                                        <p:attrNameLst>
                                          <p:attrName>ppt_h</p:attrName>
                                        </p:attrNameLst>
                                      </p:cBhvr>
                                      <p:tavLst>
                                        <p:tav tm="0">
                                          <p:val>
                                            <p:fltVal val="0"/>
                                          </p:val>
                                        </p:tav>
                                        <p:tav tm="100000">
                                          <p:val>
                                            <p:strVal val="#ppt_h"/>
                                          </p:val>
                                        </p:tav>
                                      </p:tavLst>
                                    </p:anim>
                                    <p:animEffect transition="in" filter="fade">
                                      <p:cBhvr>
                                        <p:cTn id="9"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TotalTime>
  <Words>815</Words>
  <Application>Microsoft Office PowerPoint</Application>
  <PresentationFormat>Custom</PresentationFormat>
  <Paragraphs>57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137</cp:revision>
  <dcterms:created xsi:type="dcterms:W3CDTF">2023-07-19T07:13:18Z</dcterms:created>
  <dcterms:modified xsi:type="dcterms:W3CDTF">2025-04-03T00:59:27Z</dcterms:modified>
</cp:coreProperties>
</file>