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73" r:id="rId4"/>
    <p:sldId id="274" r:id="rId5"/>
    <p:sldId id="275" r:id="rId6"/>
    <p:sldId id="268" r:id="rId7"/>
  </p:sldIdLst>
  <p:sldSz cx="17098963"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17" autoAdjust="0"/>
  </p:normalViewPr>
  <p:slideViewPr>
    <p:cSldViewPr>
      <p:cViewPr varScale="1">
        <p:scale>
          <a:sx n="62" d="100"/>
          <a:sy n="62" d="100"/>
        </p:scale>
        <p:origin x="504" y="62"/>
      </p:cViewPr>
      <p:guideLst>
        <p:guide orient="horz" pos="2880"/>
        <p:guide pos="5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4AA4E-4A0A-44A9-8FA8-3784BD32FB3A}" type="datetimeFigureOut">
              <a:rPr lang="en-US" smtClean="0"/>
              <a:t>4/3/2025</a:t>
            </a:fld>
            <a:endParaRPr lang="en-US"/>
          </a:p>
        </p:txBody>
      </p:sp>
      <p:sp>
        <p:nvSpPr>
          <p:cNvPr id="4" name="Slide Image Placeholder 3"/>
          <p:cNvSpPr>
            <a:spLocks noGrp="1" noRot="1" noChangeAspect="1"/>
          </p:cNvSpPr>
          <p:nvPr>
            <p:ph type="sldImg" idx="2"/>
          </p:nvPr>
        </p:nvSpPr>
        <p:spPr>
          <a:xfrm>
            <a:off x="223838" y="685800"/>
            <a:ext cx="6410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C94B9-CFED-43AA-9C3E-BAA62644AFFC}" type="slidenum">
              <a:rPr lang="en-US" smtClean="0"/>
              <a:t>‹#›</a:t>
            </a:fld>
            <a:endParaRPr lang="en-US"/>
          </a:p>
        </p:txBody>
      </p:sp>
    </p:spTree>
    <p:extLst>
      <p:ext uri="{BB962C8B-B14F-4D97-AF65-F5344CB8AC3E}">
        <p14:creationId xmlns:p14="http://schemas.microsoft.com/office/powerpoint/2010/main" val="226234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2</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3</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4</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5</a:t>
            </a:fld>
            <a:endParaRPr lang="en-US"/>
          </a:p>
        </p:txBody>
      </p:sp>
    </p:spTree>
    <p:extLst>
      <p:ext uri="{BB962C8B-B14F-4D97-AF65-F5344CB8AC3E}">
        <p14:creationId xmlns:p14="http://schemas.microsoft.com/office/powerpoint/2010/main" val="77848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2422" y="2840568"/>
            <a:ext cx="14534119" cy="1960033"/>
          </a:xfrm>
        </p:spPr>
        <p:txBody>
          <a:bodyPr/>
          <a:lstStyle/>
          <a:p>
            <a:r>
              <a:rPr lang="en-US"/>
              <a:t>Click to edit Master title style</a:t>
            </a:r>
          </a:p>
        </p:txBody>
      </p:sp>
      <p:sp>
        <p:nvSpPr>
          <p:cNvPr id="3" name="Subtitle 2"/>
          <p:cNvSpPr>
            <a:spLocks noGrp="1"/>
          </p:cNvSpPr>
          <p:nvPr>
            <p:ph type="subTitle" idx="1"/>
          </p:nvPr>
        </p:nvSpPr>
        <p:spPr>
          <a:xfrm>
            <a:off x="2564845" y="5181600"/>
            <a:ext cx="11969274"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1564" y="488951"/>
            <a:ext cx="7192844"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061" y="488951"/>
            <a:ext cx="2129652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700" y="5875867"/>
            <a:ext cx="14534119"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350700" y="3875618"/>
            <a:ext cx="14534119"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061" y="2844800"/>
            <a:ext cx="14243199"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128242" y="2844800"/>
            <a:ext cx="14246166"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4948" y="366184"/>
            <a:ext cx="15389067"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4948" y="2046817"/>
            <a:ext cx="7555011"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54948" y="2899833"/>
            <a:ext cx="7555011"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86037" y="2046817"/>
            <a:ext cx="7557979"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686037" y="2899833"/>
            <a:ext cx="7557979"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949" y="364067"/>
            <a:ext cx="5625441"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685220" y="364067"/>
            <a:ext cx="9558795"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49" y="1913467"/>
            <a:ext cx="5625441"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516" y="6400800"/>
            <a:ext cx="10259378"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351516" y="817033"/>
            <a:ext cx="10259378"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351516" y="7156451"/>
            <a:ext cx="10259378"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4948" y="366184"/>
            <a:ext cx="15389067"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54948" y="2133601"/>
            <a:ext cx="15389067"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4948" y="8475134"/>
            <a:ext cx="3989758"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842146" y="8475134"/>
            <a:ext cx="5414672"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54257" y="8475134"/>
            <a:ext cx="3989758"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49197" y="5866389"/>
            <a:ext cx="6977231" cy="769441"/>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4400" b="1"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5: ÔN TẬP GIỮA KÌ II</a:t>
            </a:r>
            <a:endParaRPr lang="en-US"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95AD9F81-B6E5-3F3D-4C57-D6BB0E2D701E}"/>
              </a:ext>
            </a:extLst>
          </p:cNvPr>
          <p:cNvSpPr txBox="1"/>
          <p:nvPr/>
        </p:nvSpPr>
        <p:spPr>
          <a:xfrm>
            <a:off x="4206081" y="533400"/>
            <a:ext cx="855087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sz="3200"/>
          </a:p>
        </p:txBody>
      </p:sp>
    </p:spTree>
    <p:extLst>
      <p:ext uri="{BB962C8B-B14F-4D97-AF65-F5344CB8AC3E}">
        <p14:creationId xmlns:p14="http://schemas.microsoft.com/office/powerpoint/2010/main" val="7870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396081" y="1143000"/>
            <a:ext cx="8839200" cy="2062103"/>
          </a:xfrm>
          <a:prstGeom prst="rect">
            <a:avLst/>
          </a:prstGeom>
          <a:noFill/>
        </p:spPr>
        <p:txBody>
          <a:bodyPr wrap="square" lIns="91440" tIns="45720" rIns="91440" bIns="45720">
            <a:spAutoFit/>
          </a:bodyPr>
          <a:lstStyle/>
          <a:p>
            <a:pPr algn="just"/>
            <a:r>
              <a:rPr lang="en-US" sz="32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1. Dưới đây à khổ thơ đầu và khổ thơ cuối trong bài mẹ vắng nhà ngày bão của tác giả Đặng Hiển. Theo em, các bạn nhỏ hiểu được điều gì khi mẹ vắng nhà và khi mẹ trở về?</a:t>
            </a:r>
            <a:endParaRPr lang="en-US" sz="32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463557" y="565666"/>
            <a:ext cx="4199418"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5: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9540081" cy="8111291"/>
            <a:chOff x="5623719" y="1454579"/>
            <a:chExt cx="8717120"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8412320" cy="6985808"/>
              <a:chOff x="4252119" y="1496199"/>
              <a:chExt cx="8412320"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648526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9742838" y="1028490"/>
            <a:ext cx="7132638" cy="7931566"/>
            <a:chOff x="8747919" y="1612940"/>
            <a:chExt cx="7315200" cy="7347116"/>
          </a:xfrm>
        </p:grpSpPr>
        <p:grpSp>
          <p:nvGrpSpPr>
            <p:cNvPr id="13" name="Group 12"/>
            <p:cNvGrpSpPr/>
            <p:nvPr/>
          </p:nvGrpSpPr>
          <p:grpSpPr>
            <a:xfrm>
              <a:off x="8747919" y="1612940"/>
              <a:ext cx="7315200" cy="7347116"/>
              <a:chOff x="4252119" y="1496199"/>
              <a:chExt cx="8412320" cy="6985808"/>
            </a:xfrm>
          </p:grpSpPr>
          <p:cxnSp>
            <p:nvCxnSpPr>
              <p:cNvPr id="17" name="Straight Connector 16"/>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728183" y="1671319"/>
              <a:ext cx="4080817" cy="513176"/>
              <a:chOff x="10728183" y="1671319"/>
              <a:chExt cx="4080817" cy="513176"/>
            </a:xfrm>
          </p:grpSpPr>
          <p:sp>
            <p:nvSpPr>
              <p:cNvPr id="15" name="Rectangle 14"/>
              <p:cNvSpPr/>
              <p:nvPr/>
            </p:nvSpPr>
            <p:spPr>
              <a:xfrm>
                <a:off x="10728183" y="1671319"/>
                <a:ext cx="4080817"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chung cả lớp </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946184" y="2164813"/>
                <a:ext cx="35414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3" name="TextBox 2"/>
          <p:cNvSpPr txBox="1"/>
          <p:nvPr/>
        </p:nvSpPr>
        <p:spPr>
          <a:xfrm>
            <a:off x="9997282" y="1905000"/>
            <a:ext cx="6705600" cy="1138773"/>
          </a:xfrm>
          <a:prstGeom prst="rect">
            <a:avLst/>
          </a:prstGeom>
          <a:noFill/>
        </p:spPr>
        <p:txBody>
          <a:bodyPr wrap="square" rtlCol="0">
            <a:spAutoFit/>
          </a:bodyPr>
          <a:lstStyle/>
          <a:p>
            <a:pPr indent="457200" algn="just"/>
            <a:r>
              <a:rPr lang="en-US" sz="3400">
                <a:solidFill>
                  <a:srgbClr val="0000FF"/>
                </a:solidFill>
                <a:latin typeface="Times New Roman" pitchFamily="18" charset="0"/>
                <a:cs typeface="Times New Roman" pitchFamily="18" charset="0"/>
              </a:rPr>
              <a:t>- Cả lớp đọc lại từng khổ thơ và trả lời câu hỏi:</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995" t="32656" r="31765" b="18519"/>
          <a:stretch/>
        </p:blipFill>
        <p:spPr bwMode="auto">
          <a:xfrm>
            <a:off x="543633" y="3276600"/>
            <a:ext cx="878638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9947742" y="3128427"/>
            <a:ext cx="6705600" cy="646331"/>
          </a:xfrm>
          <a:prstGeom prst="rect">
            <a:avLst/>
          </a:prstGeom>
          <a:noFill/>
        </p:spPr>
        <p:txBody>
          <a:bodyPr wrap="square" rtlCol="0">
            <a:spAutoFit/>
          </a:bodyPr>
          <a:lstStyle/>
          <a:p>
            <a:pPr indent="457200" algn="just"/>
            <a:r>
              <a:rPr lang="en-US" sz="3600">
                <a:solidFill>
                  <a:srgbClr val="FF0000"/>
                </a:solidFill>
                <a:latin typeface="Times New Roman" pitchFamily="18" charset="0"/>
                <a:cs typeface="Times New Roman" pitchFamily="18" charset="0"/>
              </a:rPr>
              <a:t>+ Khổ thơ đầu nói lên điều gì?</a:t>
            </a:r>
          </a:p>
        </p:txBody>
      </p:sp>
      <p:sp>
        <p:nvSpPr>
          <p:cNvPr id="24" name="Rectangle 23"/>
          <p:cNvSpPr/>
          <p:nvPr/>
        </p:nvSpPr>
        <p:spPr>
          <a:xfrm>
            <a:off x="9997282" y="3733800"/>
            <a:ext cx="6631952" cy="1754326"/>
          </a:xfrm>
          <a:prstGeom prst="rect">
            <a:avLst/>
          </a:prstGeom>
        </p:spPr>
        <p:txBody>
          <a:bodyPr wrap="square">
            <a:spAutoFit/>
          </a:bodyPr>
          <a:lstStyle/>
          <a:p>
            <a:pPr algn="just"/>
            <a:r>
              <a:rPr lang="nl-NL" sz="3600">
                <a:solidFill>
                  <a:srgbClr val="0000FF"/>
                </a:solidFill>
                <a:latin typeface="Times New Roman" pitchFamily="18" charset="0"/>
                <a:cs typeface="Times New Roman" pitchFamily="18" charset="0"/>
              </a:rPr>
              <a:t>       Khổ thơ đầu nói lên sự lo lắng cho người mẹ khi đi về có cơn bão chặn lối.</a:t>
            </a:r>
            <a:endParaRPr lang="en-US" sz="3600">
              <a:solidFill>
                <a:srgbClr val="0000FF"/>
              </a:solidFill>
              <a:latin typeface="Times New Roman" pitchFamily="18" charset="0"/>
              <a:cs typeface="Times New Roman" pitchFamily="18" charset="0"/>
            </a:endParaRPr>
          </a:p>
        </p:txBody>
      </p:sp>
      <p:sp>
        <p:nvSpPr>
          <p:cNvPr id="25" name="Rectangle 24"/>
          <p:cNvSpPr/>
          <p:nvPr/>
        </p:nvSpPr>
        <p:spPr>
          <a:xfrm>
            <a:off x="9997282" y="5410200"/>
            <a:ext cx="6631952" cy="1200329"/>
          </a:xfrm>
          <a:prstGeom prst="rect">
            <a:avLst/>
          </a:prstGeom>
        </p:spPr>
        <p:txBody>
          <a:bodyPr wrap="square">
            <a:spAutoFit/>
          </a:bodyPr>
          <a:lstStyle/>
          <a:p>
            <a:pPr algn="just"/>
            <a:r>
              <a:rPr lang="en-US" sz="3600">
                <a:solidFill>
                  <a:srgbClr val="FF0000"/>
                </a:solidFill>
                <a:latin typeface="Times New Roman" pitchFamily="18" charset="0"/>
                <a:cs typeface="Times New Roman" pitchFamily="18" charset="0"/>
              </a:rPr>
              <a:t>    + Khổ thơ cuối nói cho em biết điều gì xảy ra khi mẹ về?</a:t>
            </a:r>
          </a:p>
        </p:txBody>
      </p:sp>
      <p:sp>
        <p:nvSpPr>
          <p:cNvPr id="27" name="Rectangle 26"/>
          <p:cNvSpPr/>
          <p:nvPr/>
        </p:nvSpPr>
        <p:spPr>
          <a:xfrm>
            <a:off x="9997282" y="6781800"/>
            <a:ext cx="6623084" cy="1754326"/>
          </a:xfrm>
          <a:prstGeom prst="rect">
            <a:avLst/>
          </a:prstGeom>
        </p:spPr>
        <p:txBody>
          <a:bodyPr wrap="square">
            <a:spAutoFit/>
          </a:bodyPr>
          <a:lstStyle/>
          <a:p>
            <a:pPr algn="just"/>
            <a:r>
              <a:rPr lang="nl-NL" sz="3600">
                <a:solidFill>
                  <a:srgbClr val="0000FF"/>
                </a:solidFill>
                <a:latin typeface="Times New Roman" pitchFamily="18" charset="0"/>
                <a:cs typeface="Times New Roman" pitchFamily="18" charset="0"/>
              </a:rPr>
              <a:t>     Khổ thơ cuối nói lên sự vui mừng, niềm hân hoan khi mẹ về sau cơn bão.</a:t>
            </a:r>
            <a:endParaRPr lang="en-US" sz="36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7229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31"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396081" y="1143000"/>
            <a:ext cx="8839200" cy="2062103"/>
          </a:xfrm>
          <a:prstGeom prst="rect">
            <a:avLst/>
          </a:prstGeom>
          <a:noFill/>
        </p:spPr>
        <p:txBody>
          <a:bodyPr wrap="square" lIns="91440" tIns="45720" rIns="91440" bIns="45720">
            <a:spAutoFit/>
          </a:bodyPr>
          <a:lstStyle/>
          <a:p>
            <a:pPr algn="just"/>
            <a:r>
              <a:rPr lang="en-US" sz="32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1. Dưới đây là khổ thơ đầu và khổ thơ cuối trong bài mẹ vắng nhà ngày bão của tác giả Đặng Hiển. Theo em, các bạn nhỏ hiểu được điều gì khi mẹ vắng nhà và khi mẹ trở về?</a:t>
            </a:r>
            <a:endParaRPr lang="en-US" sz="32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463557" y="565666"/>
            <a:ext cx="4199418"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5: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9540081" cy="8111291"/>
            <a:chOff x="5623719" y="1454579"/>
            <a:chExt cx="8717120"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8412320" cy="6985808"/>
              <a:chOff x="4252119" y="1496199"/>
              <a:chExt cx="8412320"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648526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9742838" y="1028490"/>
            <a:ext cx="7132638" cy="7931566"/>
            <a:chOff x="8747919" y="1612940"/>
            <a:chExt cx="7315200" cy="7347116"/>
          </a:xfrm>
        </p:grpSpPr>
        <p:grpSp>
          <p:nvGrpSpPr>
            <p:cNvPr id="13" name="Group 12"/>
            <p:cNvGrpSpPr/>
            <p:nvPr/>
          </p:nvGrpSpPr>
          <p:grpSpPr>
            <a:xfrm>
              <a:off x="8747919" y="1612940"/>
              <a:ext cx="7315200" cy="7347116"/>
              <a:chOff x="4252119" y="1496199"/>
              <a:chExt cx="8412320" cy="6985808"/>
            </a:xfrm>
          </p:grpSpPr>
          <p:cxnSp>
            <p:nvCxnSpPr>
              <p:cNvPr id="17" name="Straight Connector 16"/>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728183" y="1671319"/>
              <a:ext cx="4080817" cy="513176"/>
              <a:chOff x="10728183" y="1671319"/>
              <a:chExt cx="4080817" cy="513176"/>
            </a:xfrm>
          </p:grpSpPr>
          <p:sp>
            <p:nvSpPr>
              <p:cNvPr id="15" name="Rectangle 14"/>
              <p:cNvSpPr/>
              <p:nvPr/>
            </p:nvSpPr>
            <p:spPr>
              <a:xfrm>
                <a:off x="10728183" y="1671319"/>
                <a:ext cx="4080817"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chung cả lớp </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946184" y="2164813"/>
                <a:ext cx="35414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3" name="TextBox 2"/>
          <p:cNvSpPr txBox="1"/>
          <p:nvPr/>
        </p:nvSpPr>
        <p:spPr>
          <a:xfrm>
            <a:off x="9997282" y="1905000"/>
            <a:ext cx="6705600" cy="1754326"/>
          </a:xfrm>
          <a:prstGeom prst="rect">
            <a:avLst/>
          </a:prstGeom>
          <a:noFill/>
        </p:spPr>
        <p:txBody>
          <a:bodyPr wrap="square" rtlCol="0">
            <a:spAutoFit/>
          </a:bodyPr>
          <a:lstStyle/>
          <a:p>
            <a:pPr indent="457200"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Theo em, các bạn nhỏ hiểu được điều gì khi mẹ vắng nhà và khi mẹ trở về?</a:t>
            </a:r>
            <a:endParaRPr lang="en-US" sz="34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995" t="32656" r="31765" b="18519"/>
          <a:stretch/>
        </p:blipFill>
        <p:spPr bwMode="auto">
          <a:xfrm>
            <a:off x="543633" y="3276600"/>
            <a:ext cx="878638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956357" y="3894815"/>
            <a:ext cx="6705600" cy="2185214"/>
          </a:xfrm>
          <a:prstGeom prst="rect">
            <a:avLst/>
          </a:prstGeom>
          <a:noFill/>
        </p:spPr>
        <p:txBody>
          <a:bodyPr wrap="square" rtlCol="0">
            <a:spAutoFit/>
          </a:bodyPr>
          <a:lstStyle/>
          <a:p>
            <a:pPr indent="457200" algn="just"/>
            <a:r>
              <a:rPr lang="en-US" sz="3400">
                <a:solidFill>
                  <a:srgbClr val="0000FF"/>
                </a:solidFill>
                <a:latin typeface="Times New Roman" pitchFamily="18" charset="0"/>
                <a:cs typeface="Times New Roman" pitchFamily="18" charset="0"/>
              </a:rPr>
              <a:t>Khi mẹ vắng nhà cả mấy bố con đều nhớ mẹ, hiểu được nỗi vất vả nhọc nhằn của mẹ hằng ngày. Khi mẹ về thì ba bố con mừng vui khôn xiết.</a:t>
            </a:r>
          </a:p>
        </p:txBody>
      </p:sp>
    </p:spTree>
    <p:extLst>
      <p:ext uri="{BB962C8B-B14F-4D97-AF65-F5344CB8AC3E}">
        <p14:creationId xmlns:p14="http://schemas.microsoft.com/office/powerpoint/2010/main" val="2358986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396081" y="1143000"/>
            <a:ext cx="8839200" cy="2308324"/>
          </a:xfrm>
          <a:prstGeom prst="rect">
            <a:avLst/>
          </a:prstGeom>
          <a:noFill/>
        </p:spPr>
        <p:txBody>
          <a:bodyPr wrap="square" lIns="91440" tIns="45720" rIns="91440" bIns="45720">
            <a:spAutoFit/>
          </a:bodyPr>
          <a:lstStyle/>
          <a:p>
            <a:pPr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2. Hai dòng thơ “mẹ về như nắng mới/ Sáng ấm cả gian nhà.” Gợi ra những cảm nhận khác nhau. Em thích cảm nhận nào dưới đây hoặc nêu ý kiến của em.</a:t>
            </a:r>
            <a:endParaRPr lang="en-US" sz="36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463557" y="565666"/>
            <a:ext cx="4199418"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5: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9540081" cy="8111291"/>
            <a:chOff x="5623719" y="1454579"/>
            <a:chExt cx="8717120"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8412320" cy="6985808"/>
              <a:chOff x="4252119" y="1496199"/>
              <a:chExt cx="8412320"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648526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9742838" y="1028490"/>
            <a:ext cx="7132638" cy="7931566"/>
            <a:chOff x="8747919" y="1612940"/>
            <a:chExt cx="7315200" cy="7347116"/>
          </a:xfrm>
        </p:grpSpPr>
        <p:grpSp>
          <p:nvGrpSpPr>
            <p:cNvPr id="13" name="Group 12"/>
            <p:cNvGrpSpPr/>
            <p:nvPr/>
          </p:nvGrpSpPr>
          <p:grpSpPr>
            <a:xfrm>
              <a:off x="8747919" y="1612940"/>
              <a:ext cx="7315200" cy="7347116"/>
              <a:chOff x="4252119" y="1496199"/>
              <a:chExt cx="8412320" cy="6985808"/>
            </a:xfrm>
          </p:grpSpPr>
          <p:cxnSp>
            <p:nvCxnSpPr>
              <p:cNvPr id="17" name="Straight Connector 16"/>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728183" y="1671319"/>
              <a:ext cx="4080817" cy="513176"/>
              <a:chOff x="10728183" y="1671319"/>
              <a:chExt cx="4080817" cy="513176"/>
            </a:xfrm>
          </p:grpSpPr>
          <p:sp>
            <p:nvSpPr>
              <p:cNvPr id="15" name="Rectangle 14"/>
              <p:cNvSpPr/>
              <p:nvPr/>
            </p:nvSpPr>
            <p:spPr>
              <a:xfrm>
                <a:off x="10728183" y="1671319"/>
                <a:ext cx="4080817"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chung cả lớp </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946184" y="2164813"/>
                <a:ext cx="35414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3" name="TextBox 2"/>
          <p:cNvSpPr txBox="1"/>
          <p:nvPr/>
        </p:nvSpPr>
        <p:spPr>
          <a:xfrm>
            <a:off x="9997282" y="1905000"/>
            <a:ext cx="6705600" cy="1754326"/>
          </a:xfrm>
          <a:prstGeom prst="rect">
            <a:avLst/>
          </a:prstGeom>
          <a:noFill/>
        </p:spPr>
        <p:txBody>
          <a:bodyPr wrap="square" rtlCol="0">
            <a:spAutoFit/>
          </a:bodyPr>
          <a:lstStyle/>
          <a:p>
            <a:pPr indent="457200"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Cả lớp suy nghĩ và đưa ra lựa chọn mình cho là phù hợp hoặc nêu ý kiến của mình.</a:t>
            </a:r>
            <a:endParaRPr lang="en-US" sz="340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82" t="45068" r="43094" b="26194"/>
          <a:stretch/>
        </p:blipFill>
        <p:spPr bwMode="auto">
          <a:xfrm>
            <a:off x="406808" y="3880174"/>
            <a:ext cx="8939750" cy="328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7023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396081" y="1143000"/>
            <a:ext cx="7620000" cy="1754326"/>
          </a:xfrm>
          <a:prstGeom prst="rect">
            <a:avLst/>
          </a:prstGeom>
          <a:noFill/>
        </p:spPr>
        <p:txBody>
          <a:bodyPr wrap="square" lIns="91440" tIns="45720" rIns="91440" bIns="45720">
            <a:spAutoFit/>
          </a:bodyPr>
          <a:lstStyle/>
          <a:p>
            <a:pPr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3. Viết 5-7 câu nêu tình cảm, cảm xúc của em về một người thân trong gia đình.</a:t>
            </a:r>
            <a:endParaRPr lang="en-US" sz="36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463557" y="565666"/>
            <a:ext cx="4199418"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5: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8288855" cy="8111291"/>
            <a:chOff x="5623719" y="1454579"/>
            <a:chExt cx="7573830"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7269030" cy="6985808"/>
              <a:chOff x="4252119" y="1496199"/>
              <a:chExt cx="7269030"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80785"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5347332"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252119" y="1496199"/>
                <a:ext cx="726903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8625681" y="1028490"/>
            <a:ext cx="8164285" cy="7931566"/>
            <a:chOff x="7602159" y="1612940"/>
            <a:chExt cx="8373247" cy="7347116"/>
          </a:xfrm>
        </p:grpSpPr>
        <p:grpSp>
          <p:nvGrpSpPr>
            <p:cNvPr id="13" name="Group 12"/>
            <p:cNvGrpSpPr/>
            <p:nvPr/>
          </p:nvGrpSpPr>
          <p:grpSpPr>
            <a:xfrm>
              <a:off x="7602159" y="1612940"/>
              <a:ext cx="8373247" cy="7347116"/>
              <a:chOff x="2934519" y="1496199"/>
              <a:chExt cx="9629052" cy="6985808"/>
            </a:xfrm>
          </p:grpSpPr>
          <p:cxnSp>
            <p:nvCxnSpPr>
              <p:cNvPr id="17" name="Straight Connector 16"/>
              <p:cNvCxnSpPr/>
              <p:nvPr/>
            </p:nvCxnSpPr>
            <p:spPr>
              <a:xfrm>
                <a:off x="2934520"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550734"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34519" y="8465991"/>
                <a:ext cx="9598241"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965331" y="1496199"/>
                <a:ext cx="959824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728183" y="1671319"/>
              <a:ext cx="3160160" cy="513176"/>
              <a:chOff x="10728183" y="1671319"/>
              <a:chExt cx="3160160" cy="513176"/>
            </a:xfrm>
          </p:grpSpPr>
          <p:sp>
            <p:nvSpPr>
              <p:cNvPr id="15" name="Rectangle 14"/>
              <p:cNvSpPr/>
              <p:nvPr/>
            </p:nvSpPr>
            <p:spPr>
              <a:xfrm>
                <a:off x="10728183" y="1671319"/>
                <a:ext cx="3160160"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cá nhân</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flipV="1">
                <a:off x="10946184" y="2160913"/>
                <a:ext cx="2751714" cy="39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3" name="TextBox 2"/>
          <p:cNvSpPr txBox="1"/>
          <p:nvPr/>
        </p:nvSpPr>
        <p:spPr>
          <a:xfrm>
            <a:off x="8930480" y="1696997"/>
            <a:ext cx="7731477" cy="1200329"/>
          </a:xfrm>
          <a:prstGeom prst="rect">
            <a:avLst/>
          </a:prstGeom>
          <a:noFill/>
        </p:spPr>
        <p:txBody>
          <a:bodyPr wrap="square" rtlCol="0">
            <a:spAutoFit/>
          </a:bodyPr>
          <a:lstStyle/>
          <a:p>
            <a:pPr indent="457200"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Cả lớp suy nghĩ và đưa ra lựa chọn mình cho là phù hợp.</a:t>
            </a:r>
            <a:endParaRPr lang="en-US" sz="3400">
              <a:solidFill>
                <a:srgbClr val="FF0000"/>
              </a:solidFill>
              <a:latin typeface="Times New Roman" pitchFamily="18" charset="0"/>
              <a:cs typeface="Times New Roman" pitchFamily="18" charset="0"/>
            </a:endParaRPr>
          </a:p>
        </p:txBody>
      </p:sp>
      <p:sp>
        <p:nvSpPr>
          <p:cNvPr id="24" name="TextBox 23"/>
          <p:cNvSpPr txBox="1"/>
          <p:nvPr/>
        </p:nvSpPr>
        <p:spPr>
          <a:xfrm>
            <a:off x="496702" y="3136255"/>
            <a:ext cx="7671779" cy="646331"/>
          </a:xfrm>
          <a:prstGeom prst="rect">
            <a:avLst/>
          </a:prstGeom>
          <a:noFill/>
        </p:spPr>
        <p:txBody>
          <a:bodyPr wrap="square" rtlCol="0">
            <a:spAutoFit/>
          </a:bodyPr>
          <a:lstStyle/>
          <a:p>
            <a:pPr indent="457200" algn="just"/>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Làm việc cá nhân, ghi bài vào vở.</a:t>
            </a:r>
            <a:endParaRPr lang="en-US" sz="3400">
              <a:solidFill>
                <a:srgbClr val="FF0000"/>
              </a:solidFill>
              <a:latin typeface="Times New Roman" pitchFamily="18" charset="0"/>
              <a:cs typeface="Times New Roman" pitchFamily="18" charset="0"/>
            </a:endParaRPr>
          </a:p>
        </p:txBody>
      </p:sp>
      <p:sp>
        <p:nvSpPr>
          <p:cNvPr id="21" name="Rectangle 20"/>
          <p:cNvSpPr/>
          <p:nvPr/>
        </p:nvSpPr>
        <p:spPr>
          <a:xfrm>
            <a:off x="8701881" y="3200400"/>
            <a:ext cx="7722861" cy="5632311"/>
          </a:xfrm>
          <a:prstGeom prst="rect">
            <a:avLst/>
          </a:prstGeom>
        </p:spPr>
        <p:txBody>
          <a:bodyPr wrap="square">
            <a:spAutoFit/>
          </a:bodyPr>
          <a:lstStyle/>
          <a:p>
            <a:pPr algn="just"/>
            <a:r>
              <a:rPr lang="en-US" sz="3600">
                <a:solidFill>
                  <a:srgbClr val="0000FF"/>
                </a:solidFill>
                <a:latin typeface="+mj-lt"/>
              </a:rPr>
              <a:t>       </a:t>
            </a:r>
            <a:r>
              <a:rPr lang="vi-VN" sz="3600">
                <a:solidFill>
                  <a:srgbClr val="0000FF"/>
                </a:solidFill>
                <a:latin typeface="+mj-lt"/>
              </a:rPr>
              <a:t>Bố là thần tượng và niềm tự hào của em. Bố em là bộ đội công tác xa nhà, vào những ngày nghỉ phép của bố, em thường được nghe bố kể chuyện về việc tập luyện rồi chuyến đi hành quân dã ngoại khắp miền đất nước. Ở nhà, bố còn giúp mẹ làm việc nhà, giảng bài cho em. Em yêu bố rất nhiều và mong bố luôn khỏe mạnh để bảo vệ gia đình em, bảo vệ quê hương tổ quốc.</a:t>
            </a:r>
            <a:endParaRPr lang="en-US" sz="3600">
              <a:solidFill>
                <a:srgbClr val="0000FF"/>
              </a:solidFill>
              <a:latin typeface="+mj-lt"/>
            </a:endParaRPr>
          </a:p>
        </p:txBody>
      </p:sp>
    </p:spTree>
    <p:extLst>
      <p:ext uri="{BB962C8B-B14F-4D97-AF65-F5344CB8AC3E}">
        <p14:creationId xmlns:p14="http://schemas.microsoft.com/office/powerpoint/2010/main" val="2474741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 y="278640"/>
            <a:ext cx="14824538"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910681" y="3902462"/>
            <a:ext cx="11669573"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8166</TotalTime>
  <Words>549</Words>
  <Application>Microsoft Office PowerPoint</Application>
  <PresentationFormat>Custom</PresentationFormat>
  <Paragraphs>35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145</cp:revision>
  <dcterms:created xsi:type="dcterms:W3CDTF">2023-07-19T07:13:18Z</dcterms:created>
  <dcterms:modified xsi:type="dcterms:W3CDTF">2025-04-03T01:00:49Z</dcterms:modified>
</cp:coreProperties>
</file>