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0" r:id="rId4"/>
    <p:sldId id="281" r:id="rId5"/>
    <p:sldId id="282" r:id="rId6"/>
    <p:sldId id="283" r:id="rId7"/>
    <p:sldId id="275" r:id="rId8"/>
    <p:sldId id="284" r:id="rId9"/>
    <p:sldId id="268" r:id="rId10"/>
  </p:sldIdLst>
  <p:sldSz cx="17098963" cy="9144000"/>
  <p:notesSz cx="6858000" cy="9144000"/>
  <p:defaultTex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3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E0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22" autoAdjust="0"/>
  </p:normalViewPr>
  <p:slideViewPr>
    <p:cSldViewPr>
      <p:cViewPr varScale="1">
        <p:scale>
          <a:sx n="58" d="100"/>
          <a:sy n="58" d="100"/>
        </p:scale>
        <p:origin x="730" y="77"/>
      </p:cViewPr>
      <p:guideLst>
        <p:guide orient="horz" pos="2880"/>
        <p:guide pos="5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2422" y="2840568"/>
            <a:ext cx="14534119" cy="1960033"/>
          </a:xfrm>
        </p:spPr>
        <p:txBody>
          <a:bodyPr/>
          <a:lstStyle/>
          <a:p>
            <a:r>
              <a:rPr lang="en-US"/>
              <a:t>Click to edit Master title style</a:t>
            </a:r>
          </a:p>
        </p:txBody>
      </p:sp>
      <p:sp>
        <p:nvSpPr>
          <p:cNvPr id="3" name="Subtitle 2"/>
          <p:cNvSpPr>
            <a:spLocks noGrp="1"/>
          </p:cNvSpPr>
          <p:nvPr>
            <p:ph type="subTitle" idx="1"/>
          </p:nvPr>
        </p:nvSpPr>
        <p:spPr>
          <a:xfrm>
            <a:off x="2564845" y="5181600"/>
            <a:ext cx="11969274" cy="2336800"/>
          </a:xfrm>
        </p:spPr>
        <p:txBody>
          <a:bodyPr/>
          <a:lstStyle>
            <a:lvl1pPr marL="0" indent="0" algn="ctr">
              <a:buNone/>
              <a:defRPr>
                <a:solidFill>
                  <a:schemeClr val="tx1">
                    <a:tint val="75000"/>
                  </a:schemeClr>
                </a:solidFill>
              </a:defRPr>
            </a:lvl1pPr>
            <a:lvl2pPr marL="749762" indent="0" algn="ctr">
              <a:buNone/>
              <a:defRPr>
                <a:solidFill>
                  <a:schemeClr val="tx1">
                    <a:tint val="75000"/>
                  </a:schemeClr>
                </a:solidFill>
              </a:defRPr>
            </a:lvl2pPr>
            <a:lvl3pPr marL="1499525" indent="0" algn="ctr">
              <a:buNone/>
              <a:defRPr>
                <a:solidFill>
                  <a:schemeClr val="tx1">
                    <a:tint val="75000"/>
                  </a:schemeClr>
                </a:solidFill>
              </a:defRPr>
            </a:lvl3pPr>
            <a:lvl4pPr marL="2249287" indent="0" algn="ctr">
              <a:buNone/>
              <a:defRPr>
                <a:solidFill>
                  <a:schemeClr val="tx1">
                    <a:tint val="75000"/>
                  </a:schemeClr>
                </a:solidFill>
              </a:defRPr>
            </a:lvl4pPr>
            <a:lvl5pPr marL="2999049" indent="0" algn="ctr">
              <a:buNone/>
              <a:defRPr>
                <a:solidFill>
                  <a:schemeClr val="tx1">
                    <a:tint val="75000"/>
                  </a:schemeClr>
                </a:solidFill>
              </a:defRPr>
            </a:lvl5pPr>
            <a:lvl6pPr marL="3748811" indent="0" algn="ctr">
              <a:buNone/>
              <a:defRPr>
                <a:solidFill>
                  <a:schemeClr val="tx1">
                    <a:tint val="75000"/>
                  </a:schemeClr>
                </a:solidFill>
              </a:defRPr>
            </a:lvl6pPr>
            <a:lvl7pPr marL="4498574" indent="0" algn="ctr">
              <a:buNone/>
              <a:defRPr>
                <a:solidFill>
                  <a:schemeClr val="tx1">
                    <a:tint val="75000"/>
                  </a:schemeClr>
                </a:solidFill>
              </a:defRPr>
            </a:lvl7pPr>
            <a:lvl8pPr marL="5248336" indent="0" algn="ctr">
              <a:buNone/>
              <a:defRPr>
                <a:solidFill>
                  <a:schemeClr val="tx1">
                    <a:tint val="75000"/>
                  </a:schemeClr>
                </a:solidFill>
              </a:defRPr>
            </a:lvl8pPr>
            <a:lvl9pPr marL="599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42421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854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1564" y="488951"/>
            <a:ext cx="7192844"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061" y="488951"/>
            <a:ext cx="21296521"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339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706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700" y="5875867"/>
            <a:ext cx="14534119" cy="18161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350700" y="3875618"/>
            <a:ext cx="14534119" cy="2000249"/>
          </a:xfrm>
        </p:spPr>
        <p:txBody>
          <a:bodyPr anchor="b"/>
          <a:lstStyle>
            <a:lvl1pPr marL="0" indent="0">
              <a:buNone/>
              <a:defRPr sz="3300">
                <a:solidFill>
                  <a:schemeClr val="tx1">
                    <a:tint val="75000"/>
                  </a:schemeClr>
                </a:solidFill>
              </a:defRPr>
            </a:lvl1pPr>
            <a:lvl2pPr marL="749762" indent="0">
              <a:buNone/>
              <a:defRPr sz="3000">
                <a:solidFill>
                  <a:schemeClr val="tx1">
                    <a:tint val="75000"/>
                  </a:schemeClr>
                </a:solidFill>
              </a:defRPr>
            </a:lvl2pPr>
            <a:lvl3pPr marL="1499525" indent="0">
              <a:buNone/>
              <a:defRPr sz="2600">
                <a:solidFill>
                  <a:schemeClr val="tx1">
                    <a:tint val="75000"/>
                  </a:schemeClr>
                </a:solidFill>
              </a:defRPr>
            </a:lvl3pPr>
            <a:lvl4pPr marL="2249287" indent="0">
              <a:buNone/>
              <a:defRPr sz="2300">
                <a:solidFill>
                  <a:schemeClr val="tx1">
                    <a:tint val="75000"/>
                  </a:schemeClr>
                </a:solidFill>
              </a:defRPr>
            </a:lvl4pPr>
            <a:lvl5pPr marL="2999049" indent="0">
              <a:buNone/>
              <a:defRPr sz="2300">
                <a:solidFill>
                  <a:schemeClr val="tx1">
                    <a:tint val="75000"/>
                  </a:schemeClr>
                </a:solidFill>
              </a:defRPr>
            </a:lvl5pPr>
            <a:lvl6pPr marL="3748811" indent="0">
              <a:buNone/>
              <a:defRPr sz="2300">
                <a:solidFill>
                  <a:schemeClr val="tx1">
                    <a:tint val="75000"/>
                  </a:schemeClr>
                </a:solidFill>
              </a:defRPr>
            </a:lvl6pPr>
            <a:lvl7pPr marL="4498574" indent="0">
              <a:buNone/>
              <a:defRPr sz="2300">
                <a:solidFill>
                  <a:schemeClr val="tx1">
                    <a:tint val="75000"/>
                  </a:schemeClr>
                </a:solidFill>
              </a:defRPr>
            </a:lvl7pPr>
            <a:lvl8pPr marL="5248336" indent="0">
              <a:buNone/>
              <a:defRPr sz="2300">
                <a:solidFill>
                  <a:schemeClr val="tx1">
                    <a:tint val="75000"/>
                  </a:schemeClr>
                </a:solidFill>
              </a:defRPr>
            </a:lvl8pPr>
            <a:lvl9pPr marL="5998098"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10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061" y="2844800"/>
            <a:ext cx="14243199"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128242" y="2844800"/>
            <a:ext cx="14246166"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37241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4948" y="366184"/>
            <a:ext cx="15389067"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4948" y="2046817"/>
            <a:ext cx="7555011"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4" name="Content Placeholder 3"/>
          <p:cNvSpPr>
            <a:spLocks noGrp="1"/>
          </p:cNvSpPr>
          <p:nvPr>
            <p:ph sz="half" idx="2"/>
          </p:nvPr>
        </p:nvSpPr>
        <p:spPr>
          <a:xfrm>
            <a:off x="854948" y="2899833"/>
            <a:ext cx="7555011"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86037" y="2046817"/>
            <a:ext cx="7557979"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686037" y="2899833"/>
            <a:ext cx="7557979"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3D045-F87F-4081-A8E0-D02E3BC8C0E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78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3D045-F87F-4081-A8E0-D02E3BC8C0E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611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D045-F87F-4081-A8E0-D02E3BC8C0E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488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4949" y="364067"/>
            <a:ext cx="5625441"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685220" y="364067"/>
            <a:ext cx="9558795" cy="7804151"/>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49" y="1913467"/>
            <a:ext cx="5625441" cy="6254751"/>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420665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1516" y="6400800"/>
            <a:ext cx="10259378" cy="755651"/>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351516" y="817033"/>
            <a:ext cx="10259378" cy="5486400"/>
          </a:xfrm>
        </p:spPr>
        <p:txBody>
          <a:bodyPr/>
          <a:lstStyle>
            <a:lvl1pPr marL="0" indent="0">
              <a:buNone/>
              <a:defRPr sz="5200"/>
            </a:lvl1pPr>
            <a:lvl2pPr marL="749762" indent="0">
              <a:buNone/>
              <a:defRPr sz="4600"/>
            </a:lvl2pPr>
            <a:lvl3pPr marL="1499525" indent="0">
              <a:buNone/>
              <a:defRPr sz="3900"/>
            </a:lvl3pPr>
            <a:lvl4pPr marL="2249287" indent="0">
              <a:buNone/>
              <a:defRPr sz="3300"/>
            </a:lvl4pPr>
            <a:lvl5pPr marL="2999049" indent="0">
              <a:buNone/>
              <a:defRPr sz="3300"/>
            </a:lvl5pPr>
            <a:lvl6pPr marL="3748811" indent="0">
              <a:buNone/>
              <a:defRPr sz="3300"/>
            </a:lvl6pPr>
            <a:lvl7pPr marL="4498574" indent="0">
              <a:buNone/>
              <a:defRPr sz="3300"/>
            </a:lvl7pPr>
            <a:lvl8pPr marL="5248336" indent="0">
              <a:buNone/>
              <a:defRPr sz="3300"/>
            </a:lvl8pPr>
            <a:lvl9pPr marL="5998098" indent="0">
              <a:buNone/>
              <a:defRPr sz="3300"/>
            </a:lvl9pPr>
          </a:lstStyle>
          <a:p>
            <a:endParaRPr lang="en-US"/>
          </a:p>
        </p:txBody>
      </p:sp>
      <p:sp>
        <p:nvSpPr>
          <p:cNvPr id="4" name="Text Placeholder 3"/>
          <p:cNvSpPr>
            <a:spLocks noGrp="1"/>
          </p:cNvSpPr>
          <p:nvPr>
            <p:ph type="body" sz="half" idx="2"/>
          </p:nvPr>
        </p:nvSpPr>
        <p:spPr>
          <a:xfrm>
            <a:off x="3351516" y="7156451"/>
            <a:ext cx="10259378" cy="1073149"/>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3641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4948" y="366184"/>
            <a:ext cx="15389067" cy="1524000"/>
          </a:xfrm>
          <a:prstGeom prst="rect">
            <a:avLst/>
          </a:prstGeom>
        </p:spPr>
        <p:txBody>
          <a:bodyPr vert="horz" lIns="149952" tIns="74976" rIns="149952" bIns="74976" rtlCol="0" anchor="ctr">
            <a:normAutofit/>
          </a:bodyPr>
          <a:lstStyle/>
          <a:p>
            <a:r>
              <a:rPr lang="en-US"/>
              <a:t>Click to edit Master title style</a:t>
            </a:r>
          </a:p>
        </p:txBody>
      </p:sp>
      <p:sp>
        <p:nvSpPr>
          <p:cNvPr id="3" name="Text Placeholder 2"/>
          <p:cNvSpPr>
            <a:spLocks noGrp="1"/>
          </p:cNvSpPr>
          <p:nvPr>
            <p:ph type="body" idx="1"/>
          </p:nvPr>
        </p:nvSpPr>
        <p:spPr>
          <a:xfrm>
            <a:off x="854948" y="2133601"/>
            <a:ext cx="15389067" cy="6034617"/>
          </a:xfrm>
          <a:prstGeom prst="rect">
            <a:avLst/>
          </a:prstGeom>
        </p:spPr>
        <p:txBody>
          <a:bodyPr vert="horz" lIns="149952" tIns="74976" rIns="149952" bIns="749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4948" y="8475134"/>
            <a:ext cx="3989758" cy="486833"/>
          </a:xfrm>
          <a:prstGeom prst="rect">
            <a:avLst/>
          </a:prstGeom>
        </p:spPr>
        <p:txBody>
          <a:bodyPr vert="horz" lIns="149952" tIns="74976" rIns="149952" bIns="74976" rtlCol="0" anchor="ctr"/>
          <a:lstStyle>
            <a:lvl1pPr algn="l">
              <a:defRPr sz="2000">
                <a:solidFill>
                  <a:schemeClr val="tx1">
                    <a:tint val="75000"/>
                  </a:schemeClr>
                </a:solidFill>
              </a:defRPr>
            </a:lvl1pPr>
          </a:lstStyle>
          <a:p>
            <a:fld id="{69B3D045-F87F-4081-A8E0-D02E3BC8C0EB}" type="datetimeFigureOut">
              <a:rPr lang="en-US" smtClean="0"/>
              <a:t>4/3/2025</a:t>
            </a:fld>
            <a:endParaRPr lang="en-US"/>
          </a:p>
        </p:txBody>
      </p:sp>
      <p:sp>
        <p:nvSpPr>
          <p:cNvPr id="5" name="Footer Placeholder 4"/>
          <p:cNvSpPr>
            <a:spLocks noGrp="1"/>
          </p:cNvSpPr>
          <p:nvPr>
            <p:ph type="ftr" sz="quarter" idx="3"/>
          </p:nvPr>
        </p:nvSpPr>
        <p:spPr>
          <a:xfrm>
            <a:off x="5842146" y="8475134"/>
            <a:ext cx="5414672" cy="486833"/>
          </a:xfrm>
          <a:prstGeom prst="rect">
            <a:avLst/>
          </a:prstGeom>
        </p:spPr>
        <p:txBody>
          <a:bodyPr vert="horz" lIns="149952" tIns="74976" rIns="149952" bIns="7497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54257" y="8475134"/>
            <a:ext cx="3989758" cy="486833"/>
          </a:xfrm>
          <a:prstGeom prst="rect">
            <a:avLst/>
          </a:prstGeom>
        </p:spPr>
        <p:txBody>
          <a:bodyPr vert="horz" lIns="149952" tIns="74976" rIns="149952" bIns="74976" rtlCol="0" anchor="ctr"/>
          <a:lstStyle>
            <a:lvl1pPr algn="r">
              <a:defRPr sz="2000">
                <a:solidFill>
                  <a:schemeClr val="tx1">
                    <a:tint val="75000"/>
                  </a:schemeClr>
                </a:solidFill>
              </a:defRPr>
            </a:lvl1pPr>
          </a:lstStyle>
          <a:p>
            <a:fld id="{23BD8811-19B2-427B-9684-8822910335A4}" type="slidenum">
              <a:rPr lang="en-US" smtClean="0"/>
              <a:t>‹#›</a:t>
            </a:fld>
            <a:endParaRPr lang="en-US"/>
          </a:p>
        </p:txBody>
      </p:sp>
    </p:spTree>
    <p:extLst>
      <p:ext uri="{BB962C8B-B14F-4D97-AF65-F5344CB8AC3E}">
        <p14:creationId xmlns:p14="http://schemas.microsoft.com/office/powerpoint/2010/main" val="24144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9525" rtl="0" eaLnBrk="1" latinLnBrk="0" hangingPunct="1">
        <a:spcBef>
          <a:spcPct val="0"/>
        </a:spcBef>
        <a:buNone/>
        <a:defRPr sz="7200" kern="1200">
          <a:solidFill>
            <a:schemeClr val="tx1"/>
          </a:solidFill>
          <a:latin typeface="+mj-lt"/>
          <a:ea typeface="+mj-ea"/>
          <a:cs typeface="+mj-cs"/>
        </a:defRPr>
      </a:lvl1pPr>
    </p:titleStyle>
    <p:bodyStyle>
      <a:lvl1pPr marL="562322" indent="-562322" algn="l" defTabSz="1499525"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364" indent="-468601" algn="l" defTabSz="1499525"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4406" indent="-374881" algn="l" defTabSz="1499525"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4168"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930"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693"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3455"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3217"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979"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54195" y="4495800"/>
            <a:ext cx="7838171" cy="769441"/>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17: CÂY ĐA QUÊ HƯƠNG</a:t>
            </a:r>
            <a:endParaRPr lang="en-US" sz="4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901281" y="5733871"/>
            <a:ext cx="9144000" cy="954107"/>
          </a:xfrm>
          <a:prstGeom prst="rect">
            <a:avLst/>
          </a:prstGeom>
        </p:spPr>
        <p:txBody>
          <a:bodyPr wrap="squar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pPr algn="ctr"/>
            <a:r>
              <a:rPr lang="en-US" sz="28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3: VIẾT</a:t>
            </a:r>
          </a:p>
          <a:p>
            <a:pPr algn="ctr"/>
            <a:r>
              <a:rPr lang="en-US"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TÌM HIỂU CÁCH VIẾT BÀI VĂN MIÊU TẢ CÂY CỐI</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3B84CA92-9186-E49D-833D-979822F7CE2F}"/>
              </a:ext>
            </a:extLst>
          </p:cNvPr>
          <p:cNvSpPr txBox="1"/>
          <p:nvPr/>
        </p:nvSpPr>
        <p:spPr>
          <a:xfrm>
            <a:off x="4199454" y="457200"/>
            <a:ext cx="8547652"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78706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grpSp>
        <p:nvGrpSpPr>
          <p:cNvPr id="13" name="Group 12"/>
          <p:cNvGrpSpPr/>
          <p:nvPr/>
        </p:nvGrpSpPr>
        <p:grpSpPr>
          <a:xfrm>
            <a:off x="0" y="1269257"/>
            <a:ext cx="8305603" cy="7893793"/>
            <a:chOff x="122404" y="1219200"/>
            <a:chExt cx="8305603" cy="769620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122404" y="1219200"/>
              <a:ext cx="8305603" cy="7696200"/>
            </a:xfrm>
            <a:prstGeom prst="rect">
              <a:avLst/>
            </a:prstGeom>
          </p:spPr>
        </p:pic>
        <p:sp>
          <p:nvSpPr>
            <p:cNvPr id="4" name="Rectangle 3"/>
            <p:cNvSpPr/>
            <p:nvPr/>
          </p:nvSpPr>
          <p:spPr>
            <a:xfrm>
              <a:off x="1081881" y="1646421"/>
              <a:ext cx="7086600" cy="954107"/>
            </a:xfrm>
            <a:prstGeom prst="rect">
              <a:avLst/>
            </a:prstGeom>
          </p:spPr>
          <p:txBody>
            <a:bodyPr wrap="square">
              <a:spAutoFit/>
            </a:bodyPr>
            <a:lstStyle/>
            <a:p>
              <a:pPr indent="517525" algn="just"/>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vi-VN" sz="2800" b="1" dirty="0">
                  <a:solidFill>
                    <a:srgbClr val="FF0000"/>
                  </a:solidFill>
                  <a:latin typeface="Times New Roman" pitchFamily="18" charset="0"/>
                  <a:cs typeface="Times New Roman" pitchFamily="18" charset="0"/>
                </a:rPr>
                <a:t>.</a:t>
              </a:r>
            </a:p>
          </p:txBody>
        </p:sp>
      </p:grpSp>
      <p:sp>
        <p:nvSpPr>
          <p:cNvPr id="5" name="Rectangle 4"/>
          <p:cNvSpPr/>
          <p:nvPr/>
        </p:nvSpPr>
        <p:spPr>
          <a:xfrm>
            <a:off x="401145" y="2270373"/>
            <a:ext cx="7614935" cy="6309420"/>
          </a:xfrm>
          <a:prstGeom prst="rect">
            <a:avLst/>
          </a:prstGeom>
        </p:spPr>
        <p:txBody>
          <a:bodyPr wrap="square">
            <a:spAutoFit/>
          </a:bodyPr>
          <a:lstStyle/>
          <a:p>
            <a:pPr algn="ctr"/>
            <a:r>
              <a:rPr lang="vi-VN" sz="2400" b="1" dirty="0">
                <a:solidFill>
                  <a:srgbClr val="0000FF"/>
                </a:solidFill>
                <a:latin typeface="+mj-lt"/>
              </a:rPr>
              <a:t>Cây sim</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Cây sim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là có họ với cây mua</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húng đều mọc ở vùng trung du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trên những mảnh đất cằn cỗi.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Nếu hoa mua có màu tím hồng th</a:t>
            </a:r>
            <a:r>
              <a:rPr lang="en-US" sz="2000" b="1" dirty="0">
                <a:solidFill>
                  <a:srgbClr val="0000FF"/>
                </a:solidFill>
                <a:latin typeface="Times New Roman" panose="02020603050405020304" pitchFamily="18" charset="0"/>
                <a:cs typeface="Times New Roman" panose="02020603050405020304" pitchFamily="18" charset="0"/>
              </a:rPr>
              <a:t>ì</a:t>
            </a:r>
            <a:r>
              <a:rPr lang="vi-VN" sz="2000" b="1" dirty="0">
                <a:solidFill>
                  <a:srgbClr val="0000FF"/>
                </a:solidFill>
                <a:latin typeface="Times New Roman" panose="02020603050405020304" pitchFamily="18" charset="0"/>
                <a:cs typeface="Times New Roman" panose="02020603050405020304" pitchFamily="18" charset="0"/>
              </a:rPr>
              <a:t> hoa sim tím nhạt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ph</a:t>
            </a:r>
            <a:r>
              <a:rPr lang="en-US" sz="2000" b="1" dirty="0" err="1">
                <a:solidFill>
                  <a:srgbClr val="0000FF"/>
                </a:solidFill>
                <a:latin typeface="Times New Roman" panose="02020603050405020304" pitchFamily="18" charset="0"/>
                <a:cs typeface="Times New Roman" panose="02020603050405020304" pitchFamily="18" charset="0"/>
              </a:rPr>
              <a:t>ơn</a:t>
            </a:r>
            <a:r>
              <a:rPr lang="vi-VN" sz="2000" b="1" dirty="0">
                <a:solidFill>
                  <a:srgbClr val="0000FF"/>
                </a:solidFill>
                <a:latin typeface="Times New Roman" panose="02020603050405020304" pitchFamily="18" charset="0"/>
                <a:cs typeface="Times New Roman" panose="02020603050405020304" pitchFamily="18" charset="0"/>
              </a:rPr>
              <a:t> phớt như má con gái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T</a:t>
            </a:r>
            <a:r>
              <a:rPr lang="vi-VN" sz="2000" b="1" dirty="0">
                <a:solidFill>
                  <a:srgbClr val="0000FF"/>
                </a:solidFill>
                <a:latin typeface="Times New Roman" panose="02020603050405020304" pitchFamily="18" charset="0"/>
                <a:cs typeface="Times New Roman" panose="02020603050405020304" pitchFamily="18" charset="0"/>
              </a:rPr>
              <a:t>uy nó không thơm nhưng lại tươi non như một niềm vui cứ lan tỏa làm cho sườn đồi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ỏi </a:t>
            </a:r>
            <a:r>
              <a:rPr lang="en-US" sz="2000" b="1" dirty="0">
                <a:solidFill>
                  <a:srgbClr val="0000FF"/>
                </a:solidFill>
                <a:latin typeface="Times New Roman" panose="02020603050405020304" pitchFamily="18" charset="0"/>
                <a:cs typeface="Times New Roman" panose="02020603050405020304" pitchFamily="18" charset="0"/>
              </a:rPr>
              <a:t>đ</a:t>
            </a:r>
            <a:r>
              <a:rPr lang="vi-VN" sz="2000" b="1" dirty="0">
                <a:solidFill>
                  <a:srgbClr val="0000FF"/>
                </a:solidFill>
                <a:latin typeface="Times New Roman" panose="02020603050405020304" pitchFamily="18" charset="0"/>
                <a:cs typeface="Times New Roman" panose="02020603050405020304" pitchFamily="18" charset="0"/>
              </a:rPr>
              <a:t>á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ũng thêm đáng yêu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đáng mến.</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Quả sim giống hệt một con trâu mộng tí hon</a:t>
            </a:r>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béo tròn mú</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mí</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còn nguyên cả lông tơ</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chỉ thiếu chiếc </a:t>
            </a:r>
            <a:r>
              <a:rPr lang="en-US" sz="2000" b="1" dirty="0" err="1">
                <a:solidFill>
                  <a:srgbClr val="0000FF"/>
                </a:solidFill>
                <a:latin typeface="Times New Roman" panose="02020603050405020304" pitchFamily="18" charset="0"/>
                <a:cs typeface="Times New Roman" panose="02020603050405020304" pitchFamily="18" charset="0"/>
              </a:rPr>
              <a:t>khoáy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ái sừng trâu là cái tai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nó chính là đài hoa dã già</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on trâu mộng ấy chỉ bằng đốt ngón tay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ngọt lịm và có dư vị một chút chan chat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Ă</a:t>
            </a:r>
            <a:r>
              <a:rPr lang="vi-VN" sz="2000" b="1" dirty="0">
                <a:solidFill>
                  <a:srgbClr val="0000FF"/>
                </a:solidFill>
                <a:latin typeface="Times New Roman" panose="02020603050405020304" pitchFamily="18" charset="0"/>
                <a:cs typeface="Times New Roman" panose="02020603050405020304" pitchFamily="18" charset="0"/>
              </a:rPr>
              <a:t>n sim xong</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môi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lưỡi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răng ta đều tím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khi </a:t>
            </a:r>
            <a:r>
              <a:rPr lang="en-US" sz="2000" b="1" dirty="0">
                <a:solidFill>
                  <a:srgbClr val="0000FF"/>
                </a:solidFill>
                <a:latin typeface="Times New Roman" panose="02020603050405020304" pitchFamily="18" charset="0"/>
                <a:cs typeface="Times New Roman" panose="02020603050405020304" pitchFamily="18" charset="0"/>
              </a:rPr>
              <a:t>h</a:t>
            </a:r>
            <a:r>
              <a:rPr lang="vi-VN" sz="2000" b="1" dirty="0">
                <a:solidFill>
                  <a:srgbClr val="0000FF"/>
                </a:solidFill>
                <a:latin typeface="Times New Roman" panose="02020603050405020304" pitchFamily="18" charset="0"/>
                <a:cs typeface="Times New Roman" panose="02020603050405020304" pitchFamily="18" charset="0"/>
              </a:rPr>
              <a:t>oa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im tàn đi làm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quả tím đọng lại từng tí một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thử mật ngọt tím thật ấy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ả nắng gió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mưa cũng không chịu tan đi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ứ tích lũy lại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ra màu tím không giống bất cứ một thứ màu tím của quả vườn nào.</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Đi chơi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leo dốc này vượt dốc khác</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tìm thấy bụi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sim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hái quả chín mà ăn</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đúng là bắt được thứ của trời cho</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đầy ngon lành</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hứng thú</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về nhà vẫn còn nhớ mãi.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Theo Băng Sơn </a:t>
            </a:r>
          </a:p>
        </p:txBody>
      </p:sp>
      <p:sp>
        <p:nvSpPr>
          <p:cNvPr id="6" name="Rectangle 5"/>
          <p:cNvSpPr/>
          <p:nvPr/>
        </p:nvSpPr>
        <p:spPr>
          <a:xfrm>
            <a:off x="8545173" y="2025298"/>
            <a:ext cx="8310108" cy="1274195"/>
          </a:xfrm>
          <a:prstGeom prst="rect">
            <a:avLst/>
          </a:prstGeom>
        </p:spPr>
        <p:txBody>
          <a:bodyPr wrap="square">
            <a:spAutoFit/>
          </a:bodyPr>
          <a:lstStyle/>
          <a:p>
            <a:pPr algn="just">
              <a:lnSpc>
                <a:spcPct val="120000"/>
              </a:lnSpc>
            </a:pPr>
            <a:r>
              <a:rPr lang="vi-VN" sz="3200" b="1" dirty="0">
                <a:solidFill>
                  <a:srgbClr val="FF3399"/>
                </a:solidFill>
                <a:latin typeface="Times New Roman" panose="02020603050405020304" pitchFamily="18" charset="0"/>
                <a:ea typeface="Calibri" panose="020F0502020204030204" pitchFamily="34" charset="0"/>
              </a:rPr>
              <a:t>Câu a: Tìm mở bài, thân bài, kết bài của bài văn trên?</a:t>
            </a:r>
            <a:endParaRPr lang="en-US" sz="3200" b="1" dirty="0">
              <a:solidFill>
                <a:srgbClr val="FF3399"/>
              </a:solidFill>
              <a:effectLst/>
              <a:latin typeface="Times New Roman" panose="02020603050405020304" pitchFamily="18" charset="0"/>
              <a:ea typeface="Calibri" panose="020F0502020204030204" pitchFamily="34" charset="0"/>
            </a:endParaRPr>
          </a:p>
        </p:txBody>
      </p:sp>
      <p:sp>
        <p:nvSpPr>
          <p:cNvPr id="9" name="Rectangle 8"/>
          <p:cNvSpPr/>
          <p:nvPr/>
        </p:nvSpPr>
        <p:spPr>
          <a:xfrm>
            <a:off x="8564897" y="3579999"/>
            <a:ext cx="8547100" cy="683264"/>
          </a:xfrm>
          <a:prstGeom prst="rect">
            <a:avLst/>
          </a:prstGeom>
        </p:spPr>
        <p:txBody>
          <a:bodyPr>
            <a:spAutoFit/>
          </a:bodyPr>
          <a:lstStyle/>
          <a:p>
            <a:pPr algn="just">
              <a:lnSpc>
                <a:spcPct val="120000"/>
              </a:lnSpc>
            </a:pPr>
            <a:r>
              <a:rPr lang="vi-VN" sz="3200" b="1" dirty="0">
                <a:solidFill>
                  <a:schemeClr val="accent3">
                    <a:lumMod val="75000"/>
                  </a:schemeClr>
                </a:solidFill>
                <a:latin typeface="Times New Roman" panose="02020603050405020304" pitchFamily="18" charset="0"/>
                <a:ea typeface="Calibri" panose="020F0502020204030204" pitchFamily="34" charset="0"/>
              </a:rPr>
              <a:t>Mở </a:t>
            </a:r>
            <a:r>
              <a:rPr lang="nl-NL" sz="3200" b="1" dirty="0">
                <a:solidFill>
                  <a:schemeClr val="accent3">
                    <a:lumMod val="75000"/>
                  </a:schemeClr>
                </a:solidFill>
                <a:latin typeface="Times New Roman" panose="02020603050405020304" pitchFamily="18" charset="0"/>
                <a:ea typeface="Calibri" panose="020F0502020204030204" pitchFamily="34" charset="0"/>
              </a:rPr>
              <a:t>bài</a:t>
            </a:r>
            <a:r>
              <a:rPr lang="vi-VN" sz="3200" b="1" dirty="0">
                <a:solidFill>
                  <a:schemeClr val="accent3">
                    <a:lumMod val="75000"/>
                  </a:schemeClr>
                </a:solidFill>
                <a:latin typeface="Times New Roman" panose="02020603050405020304" pitchFamily="18" charset="0"/>
                <a:ea typeface="Calibri" panose="020F0502020204030204" pitchFamily="34" charset="0"/>
              </a:rPr>
              <a:t>: Đ</a:t>
            </a:r>
            <a:r>
              <a:rPr lang="nl-NL" sz="3200" b="1" dirty="0">
                <a:solidFill>
                  <a:schemeClr val="accent3">
                    <a:lumMod val="75000"/>
                  </a:schemeClr>
                </a:solidFill>
                <a:latin typeface="Times New Roman" panose="02020603050405020304" pitchFamily="18" charset="0"/>
                <a:ea typeface="Calibri" panose="020F0502020204030204" pitchFamily="34" charset="0"/>
              </a:rPr>
              <a:t>oạn 1 gồm một câu mở đầu </a:t>
            </a:r>
          </a:p>
        </p:txBody>
      </p:sp>
      <p:sp>
        <p:nvSpPr>
          <p:cNvPr id="18" name="Rectangle 17"/>
          <p:cNvSpPr/>
          <p:nvPr/>
        </p:nvSpPr>
        <p:spPr>
          <a:xfrm>
            <a:off x="8564897" y="4626089"/>
            <a:ext cx="8547100" cy="683264"/>
          </a:xfrm>
          <a:prstGeom prst="rect">
            <a:avLst/>
          </a:prstGeom>
        </p:spPr>
        <p:txBody>
          <a:bodyPr>
            <a:spAutoFit/>
          </a:bodyPr>
          <a:lstStyle/>
          <a:p>
            <a:pPr algn="just">
              <a:lnSpc>
                <a:spcPct val="120000"/>
              </a:lnSpc>
            </a:pPr>
            <a:r>
              <a:rPr lang="nl-NL" sz="3200" b="1" dirty="0">
                <a:solidFill>
                  <a:schemeClr val="accent3">
                    <a:lumMod val="75000"/>
                  </a:schemeClr>
                </a:solidFill>
                <a:latin typeface="Times New Roman" panose="02020603050405020304" pitchFamily="18" charset="0"/>
                <a:ea typeface="Calibri" panose="020F0502020204030204" pitchFamily="34" charset="0"/>
              </a:rPr>
              <a:t>Kết bài</a:t>
            </a:r>
            <a:r>
              <a:rPr lang="vi-VN" sz="3200" b="1" dirty="0">
                <a:solidFill>
                  <a:schemeClr val="accent3">
                    <a:lumMod val="75000"/>
                  </a:schemeClr>
                </a:solidFill>
                <a:latin typeface="Times New Roman" panose="02020603050405020304" pitchFamily="18" charset="0"/>
                <a:ea typeface="Calibri" panose="020F0502020204030204" pitchFamily="34" charset="0"/>
              </a:rPr>
              <a:t>: Đ</a:t>
            </a:r>
            <a:r>
              <a:rPr lang="nl-NL" sz="3200" b="1" dirty="0">
                <a:solidFill>
                  <a:schemeClr val="accent3">
                    <a:lumMod val="75000"/>
                  </a:schemeClr>
                </a:solidFill>
                <a:latin typeface="Times New Roman" panose="02020603050405020304" pitchFamily="18" charset="0"/>
                <a:ea typeface="Calibri" panose="020F0502020204030204" pitchFamily="34" charset="0"/>
              </a:rPr>
              <a:t>oạn còn lại</a:t>
            </a:r>
            <a:endParaRPr lang="en-US" sz="3200" b="1" dirty="0">
              <a:solidFill>
                <a:schemeClr val="accent3">
                  <a:lumMod val="75000"/>
                </a:schemeClr>
              </a:solidFill>
              <a:effectLst/>
              <a:latin typeface="Times New Roman" panose="02020603050405020304" pitchFamily="18" charset="0"/>
              <a:ea typeface="Calibri" panose="020F0502020204030204" pitchFamily="34" charset="0"/>
            </a:endParaRPr>
          </a:p>
        </p:txBody>
      </p:sp>
      <p:sp>
        <p:nvSpPr>
          <p:cNvPr id="19" name="Rectangle 18"/>
          <p:cNvSpPr/>
          <p:nvPr/>
        </p:nvSpPr>
        <p:spPr>
          <a:xfrm>
            <a:off x="8564897" y="4112140"/>
            <a:ext cx="8547100" cy="683264"/>
          </a:xfrm>
          <a:prstGeom prst="rect">
            <a:avLst/>
          </a:prstGeom>
        </p:spPr>
        <p:txBody>
          <a:bodyPr>
            <a:spAutoFit/>
          </a:bodyPr>
          <a:lstStyle/>
          <a:p>
            <a:pPr algn="just">
              <a:lnSpc>
                <a:spcPct val="120000"/>
              </a:lnSpc>
            </a:pPr>
            <a:r>
              <a:rPr lang="nl-NL" sz="3200" b="1" dirty="0">
                <a:solidFill>
                  <a:schemeClr val="accent3">
                    <a:lumMod val="75000"/>
                  </a:schemeClr>
                </a:solidFill>
                <a:latin typeface="Times New Roman" panose="02020603050405020304" pitchFamily="18" charset="0"/>
                <a:ea typeface="Calibri" panose="020F0502020204030204" pitchFamily="34" charset="0"/>
              </a:rPr>
              <a:t>Thân bài</a:t>
            </a:r>
            <a:r>
              <a:rPr lang="vi-VN" sz="3200" b="1" dirty="0">
                <a:solidFill>
                  <a:schemeClr val="accent3">
                    <a:lumMod val="75000"/>
                  </a:schemeClr>
                </a:solidFill>
                <a:latin typeface="Times New Roman" panose="02020603050405020304" pitchFamily="18" charset="0"/>
                <a:ea typeface="Calibri" panose="020F0502020204030204" pitchFamily="34" charset="0"/>
              </a:rPr>
              <a:t>:</a:t>
            </a:r>
            <a:r>
              <a:rPr lang="nl-NL" sz="3200" b="1" dirty="0">
                <a:solidFill>
                  <a:schemeClr val="accent3">
                    <a:lumMod val="75000"/>
                  </a:schemeClr>
                </a:solidFill>
                <a:latin typeface="Times New Roman" panose="02020603050405020304" pitchFamily="18" charset="0"/>
                <a:ea typeface="Calibri" panose="020F0502020204030204" pitchFamily="34" charset="0"/>
              </a:rPr>
              <a:t> Hai đoạn tiếp theo </a:t>
            </a:r>
            <a:endParaRPr lang="en-US" sz="3200" b="1" dirty="0">
              <a:solidFill>
                <a:schemeClr val="accent3">
                  <a:lumMod val="75000"/>
                </a:schemeClr>
              </a:solidFill>
              <a:latin typeface="Times New Roman" panose="02020603050405020304" pitchFamily="18" charset="0"/>
              <a:ea typeface="Calibri" panose="020F0502020204030204" pitchFamily="34" charset="0"/>
            </a:endParaRPr>
          </a:p>
        </p:txBody>
      </p:sp>
      <p:sp>
        <p:nvSpPr>
          <p:cNvPr id="20" name="Hình chữ nhật: Góc Tròn 5">
            <a:extLst>
              <a:ext uri="{FF2B5EF4-FFF2-40B4-BE49-F238E27FC236}">
                <a16:creationId xmlns:a16="http://schemas.microsoft.com/office/drawing/2014/main" id="{68329D4C-D1CB-19A1-ED55-698D7524FE4E}"/>
              </a:ext>
            </a:extLst>
          </p:cNvPr>
          <p:cNvSpPr/>
          <p:nvPr/>
        </p:nvSpPr>
        <p:spPr>
          <a:xfrm>
            <a:off x="431142" y="2669180"/>
            <a:ext cx="7504838" cy="616998"/>
          </a:xfrm>
          <a:prstGeom prst="round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Góc Tròn 5">
            <a:extLst>
              <a:ext uri="{FF2B5EF4-FFF2-40B4-BE49-F238E27FC236}">
                <a16:creationId xmlns:a16="http://schemas.microsoft.com/office/drawing/2014/main" id="{68329D4C-D1CB-19A1-ED55-698D7524FE4E}"/>
              </a:ext>
            </a:extLst>
          </p:cNvPr>
          <p:cNvSpPr/>
          <p:nvPr/>
        </p:nvSpPr>
        <p:spPr>
          <a:xfrm>
            <a:off x="321045" y="3371894"/>
            <a:ext cx="7614935" cy="3867105"/>
          </a:xfrm>
          <a:prstGeom prst="round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ình chữ nhật: Góc Tròn 5">
            <a:extLst>
              <a:ext uri="{FF2B5EF4-FFF2-40B4-BE49-F238E27FC236}">
                <a16:creationId xmlns:a16="http://schemas.microsoft.com/office/drawing/2014/main" id="{68329D4C-D1CB-19A1-ED55-698D7524FE4E}"/>
              </a:ext>
            </a:extLst>
          </p:cNvPr>
          <p:cNvSpPr/>
          <p:nvPr/>
        </p:nvSpPr>
        <p:spPr>
          <a:xfrm>
            <a:off x="366985" y="7286614"/>
            <a:ext cx="7568996" cy="955793"/>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22613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8" grpId="0"/>
      <p:bldP spid="19" grpId="0"/>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grpSp>
        <p:nvGrpSpPr>
          <p:cNvPr id="13" name="Group 12"/>
          <p:cNvGrpSpPr/>
          <p:nvPr/>
        </p:nvGrpSpPr>
        <p:grpSpPr>
          <a:xfrm>
            <a:off x="122404" y="1097807"/>
            <a:ext cx="8305603" cy="7893793"/>
            <a:chOff x="122404" y="1219200"/>
            <a:chExt cx="8305603" cy="769620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122404" y="1219200"/>
              <a:ext cx="8305603" cy="7696200"/>
            </a:xfrm>
            <a:prstGeom prst="rect">
              <a:avLst/>
            </a:prstGeom>
          </p:spPr>
        </p:pic>
        <p:sp>
          <p:nvSpPr>
            <p:cNvPr id="4" name="Rectangle 3"/>
            <p:cNvSpPr/>
            <p:nvPr/>
          </p:nvSpPr>
          <p:spPr>
            <a:xfrm>
              <a:off x="1081881" y="1646421"/>
              <a:ext cx="7086600" cy="954107"/>
            </a:xfrm>
            <a:prstGeom prst="rect">
              <a:avLst/>
            </a:prstGeom>
          </p:spPr>
          <p:txBody>
            <a:bodyPr wrap="square">
              <a:spAutoFit/>
            </a:bodyPr>
            <a:lstStyle/>
            <a:p>
              <a:pPr indent="517525" algn="just"/>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vi-VN" sz="2800" b="1" dirty="0">
                  <a:solidFill>
                    <a:srgbClr val="FF0000"/>
                  </a:solidFill>
                  <a:latin typeface="Times New Roman" pitchFamily="18" charset="0"/>
                  <a:cs typeface="Times New Roman" pitchFamily="18" charset="0"/>
                </a:rPr>
                <a:t>.</a:t>
              </a:r>
            </a:p>
          </p:txBody>
        </p:sp>
      </p:grpSp>
      <p:sp>
        <p:nvSpPr>
          <p:cNvPr id="6" name="Rectangle 5"/>
          <p:cNvSpPr/>
          <p:nvPr/>
        </p:nvSpPr>
        <p:spPr>
          <a:xfrm>
            <a:off x="8545173" y="2025298"/>
            <a:ext cx="8547100" cy="553998"/>
          </a:xfrm>
          <a:prstGeom prst="rect">
            <a:avLst/>
          </a:prstGeom>
        </p:spPr>
        <p:txBody>
          <a:bodyPr>
            <a:spAutoFit/>
          </a:bodyPr>
          <a:lstStyle/>
          <a:p>
            <a:r>
              <a:rPr lang="vi-VN" b="1" dirty="0">
                <a:solidFill>
                  <a:srgbClr val="FF3399"/>
                </a:solidFill>
                <a:latin typeface="Times New Roman" panose="02020603050405020304" pitchFamily="18" charset="0"/>
                <a:cs typeface="Times New Roman" panose="02020603050405020304" pitchFamily="18" charset="0"/>
              </a:rPr>
              <a:t>Câu b: Mở bài giới thiệu những gì về câu sim?</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9" name="Rectangle 8"/>
          <p:cNvSpPr/>
          <p:nvPr/>
        </p:nvSpPr>
        <p:spPr>
          <a:xfrm>
            <a:off x="8564897" y="3035234"/>
            <a:ext cx="8316943" cy="1477328"/>
          </a:xfrm>
          <a:prstGeom prst="rect">
            <a:avLst/>
          </a:prstGeom>
        </p:spPr>
        <p:txBody>
          <a:bodyPr wrap="square">
            <a:spAutoFit/>
          </a:bodyPr>
          <a:lstStyle/>
          <a:p>
            <a:r>
              <a:rPr lang="vi-VN" b="1" dirty="0">
                <a:solidFill>
                  <a:schemeClr val="accent3">
                    <a:lumMod val="75000"/>
                  </a:schemeClr>
                </a:solidFill>
                <a:latin typeface="Times New Roman" panose="02020603050405020304" pitchFamily="18" charset="0"/>
                <a:cs typeface="Times New Roman" panose="02020603050405020304" pitchFamily="18" charset="0"/>
              </a:rPr>
              <a:t>T</a:t>
            </a:r>
            <a:r>
              <a:rPr lang="nl-NL" b="1" dirty="0">
                <a:solidFill>
                  <a:schemeClr val="accent3">
                    <a:lumMod val="75000"/>
                  </a:schemeClr>
                </a:solidFill>
                <a:latin typeface="Times New Roman" panose="02020603050405020304" pitchFamily="18" charset="0"/>
                <a:cs typeface="Times New Roman" panose="02020603050405020304" pitchFamily="18" charset="0"/>
              </a:rPr>
              <a:t>rong phần mở bài</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giới thiệu về cây </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cây sim</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nơi sinh sống của cây </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những mảnh đất cằn cỗi</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 và loài cây có họ gần với sim </a:t>
            </a:r>
            <a:r>
              <a:rPr lang="vi-VN" b="1" dirty="0">
                <a:solidFill>
                  <a:schemeClr val="accent3">
                    <a:lumMod val="75000"/>
                  </a:schemeClr>
                </a:solidFill>
                <a:latin typeface="Times New Roman" panose="02020603050405020304" pitchFamily="18" charset="0"/>
                <a:cs typeface="Times New Roman" panose="02020603050405020304" pitchFamily="18" charset="0"/>
              </a:rPr>
              <a:t>(</a:t>
            </a:r>
            <a:r>
              <a:rPr lang="nl-NL" b="1" dirty="0">
                <a:solidFill>
                  <a:schemeClr val="accent3">
                    <a:lumMod val="75000"/>
                  </a:schemeClr>
                </a:solidFill>
                <a:latin typeface="Times New Roman" panose="02020603050405020304" pitchFamily="18" charset="0"/>
                <a:cs typeface="Times New Roman" panose="02020603050405020304" pitchFamily="18" charset="0"/>
              </a:rPr>
              <a:t>cây mua</a:t>
            </a:r>
            <a:r>
              <a:rPr lang="vi-VN" b="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01145" y="2270373"/>
            <a:ext cx="7614935" cy="6309420"/>
          </a:xfrm>
          <a:prstGeom prst="rect">
            <a:avLst/>
          </a:prstGeom>
        </p:spPr>
        <p:txBody>
          <a:bodyPr wrap="square">
            <a:spAutoFit/>
          </a:bodyPr>
          <a:lstStyle/>
          <a:p>
            <a:pPr algn="ctr"/>
            <a:r>
              <a:rPr lang="vi-VN" sz="2400" b="1" dirty="0">
                <a:solidFill>
                  <a:srgbClr val="0000FF"/>
                </a:solidFill>
                <a:latin typeface="+mj-lt"/>
              </a:rPr>
              <a:t>Cây sim</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Cây sim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là có họ với cây mua</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húng đều mọc ở vùng trung du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trên những mảnh đất cằn cỗi.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Nếu hoa mua có màu tím hồng th</a:t>
            </a:r>
            <a:r>
              <a:rPr lang="en-US" sz="2000" b="1" dirty="0">
                <a:solidFill>
                  <a:srgbClr val="0000FF"/>
                </a:solidFill>
                <a:latin typeface="Times New Roman" panose="02020603050405020304" pitchFamily="18" charset="0"/>
                <a:cs typeface="Times New Roman" panose="02020603050405020304" pitchFamily="18" charset="0"/>
              </a:rPr>
              <a:t>ì</a:t>
            </a:r>
            <a:r>
              <a:rPr lang="vi-VN" sz="2000" b="1" dirty="0">
                <a:solidFill>
                  <a:srgbClr val="0000FF"/>
                </a:solidFill>
                <a:latin typeface="Times New Roman" panose="02020603050405020304" pitchFamily="18" charset="0"/>
                <a:cs typeface="Times New Roman" panose="02020603050405020304" pitchFamily="18" charset="0"/>
              </a:rPr>
              <a:t> hoa sim tím nhạt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ph</a:t>
            </a:r>
            <a:r>
              <a:rPr lang="en-US" sz="2000" b="1" dirty="0" err="1">
                <a:solidFill>
                  <a:srgbClr val="0000FF"/>
                </a:solidFill>
                <a:latin typeface="Times New Roman" panose="02020603050405020304" pitchFamily="18" charset="0"/>
                <a:cs typeface="Times New Roman" panose="02020603050405020304" pitchFamily="18" charset="0"/>
              </a:rPr>
              <a:t>ơn</a:t>
            </a:r>
            <a:r>
              <a:rPr lang="vi-VN" sz="2000" b="1" dirty="0">
                <a:solidFill>
                  <a:srgbClr val="0000FF"/>
                </a:solidFill>
                <a:latin typeface="Times New Roman" panose="02020603050405020304" pitchFamily="18" charset="0"/>
                <a:cs typeface="Times New Roman" panose="02020603050405020304" pitchFamily="18" charset="0"/>
              </a:rPr>
              <a:t> phớt như má con gái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T</a:t>
            </a:r>
            <a:r>
              <a:rPr lang="vi-VN" sz="2000" b="1" dirty="0">
                <a:solidFill>
                  <a:srgbClr val="0000FF"/>
                </a:solidFill>
                <a:latin typeface="Times New Roman" panose="02020603050405020304" pitchFamily="18" charset="0"/>
                <a:cs typeface="Times New Roman" panose="02020603050405020304" pitchFamily="18" charset="0"/>
              </a:rPr>
              <a:t>uy nó không thơm nhưng lại tươi non như một niềm vui cứ lan tỏa làm cho sườn đồi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ỏi </a:t>
            </a:r>
            <a:r>
              <a:rPr lang="en-US" sz="2000" b="1" dirty="0">
                <a:solidFill>
                  <a:srgbClr val="0000FF"/>
                </a:solidFill>
                <a:latin typeface="Times New Roman" panose="02020603050405020304" pitchFamily="18" charset="0"/>
                <a:cs typeface="Times New Roman" panose="02020603050405020304" pitchFamily="18" charset="0"/>
              </a:rPr>
              <a:t>đ</a:t>
            </a:r>
            <a:r>
              <a:rPr lang="vi-VN" sz="2000" b="1" dirty="0">
                <a:solidFill>
                  <a:srgbClr val="0000FF"/>
                </a:solidFill>
                <a:latin typeface="Times New Roman" panose="02020603050405020304" pitchFamily="18" charset="0"/>
                <a:cs typeface="Times New Roman" panose="02020603050405020304" pitchFamily="18" charset="0"/>
              </a:rPr>
              <a:t>á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ũng thêm đáng yêu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đáng mến.</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Quả sim giống hệt một con trâu mộng tí hon</a:t>
            </a:r>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béo tròn mú</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mí</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còn nguyên cả lông tơ</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chỉ thiếu chiếc </a:t>
            </a:r>
            <a:r>
              <a:rPr lang="en-US" sz="2000" b="1" dirty="0" err="1">
                <a:solidFill>
                  <a:srgbClr val="0000FF"/>
                </a:solidFill>
                <a:latin typeface="Times New Roman" panose="02020603050405020304" pitchFamily="18" charset="0"/>
                <a:cs typeface="Times New Roman" panose="02020603050405020304" pitchFamily="18" charset="0"/>
              </a:rPr>
              <a:t>khoáy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ái sừng trâu là cái tai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nó chính là đài hoa dã già</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on trâu mộng ấy chỉ bằng đốt ngón tay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ngọt lịm và có dư vị một chút chan chat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Ă</a:t>
            </a:r>
            <a:r>
              <a:rPr lang="vi-VN" sz="2000" b="1" dirty="0">
                <a:solidFill>
                  <a:srgbClr val="0000FF"/>
                </a:solidFill>
                <a:latin typeface="Times New Roman" panose="02020603050405020304" pitchFamily="18" charset="0"/>
                <a:cs typeface="Times New Roman" panose="02020603050405020304" pitchFamily="18" charset="0"/>
              </a:rPr>
              <a:t>n sim xong</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môi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lưỡi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răng ta đều tím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khi </a:t>
            </a:r>
            <a:r>
              <a:rPr lang="en-US" sz="2000" b="1" dirty="0">
                <a:solidFill>
                  <a:srgbClr val="0000FF"/>
                </a:solidFill>
                <a:latin typeface="Times New Roman" panose="02020603050405020304" pitchFamily="18" charset="0"/>
                <a:cs typeface="Times New Roman" panose="02020603050405020304" pitchFamily="18" charset="0"/>
              </a:rPr>
              <a:t>h</a:t>
            </a:r>
            <a:r>
              <a:rPr lang="vi-VN" sz="2000" b="1" dirty="0">
                <a:solidFill>
                  <a:srgbClr val="0000FF"/>
                </a:solidFill>
                <a:latin typeface="Times New Roman" panose="02020603050405020304" pitchFamily="18" charset="0"/>
                <a:cs typeface="Times New Roman" panose="02020603050405020304" pitchFamily="18" charset="0"/>
              </a:rPr>
              <a:t>oa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im tàn đi làm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quả tím đọng lại từng tí một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thử mật ngọt tím thật ấy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ả nắng gió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mưa cũng không chịu tan đi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ứ tích lũy lại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ra màu tím không giống bất cứ một thứ màu tím của quả vườn nào.</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Đi chơi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leo dốc này vượt dốc khác</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tìm thấy bụi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sim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hái quả chín mà ăn</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đúng là bắt được thứ của trời cho</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đầy ngon lành</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hứng thú</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về nhà vẫn còn nhớ mãi.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Theo Băng Sơn </a:t>
            </a:r>
          </a:p>
        </p:txBody>
      </p:sp>
    </p:spTree>
    <p:extLst>
      <p:ext uri="{BB962C8B-B14F-4D97-AF65-F5344CB8AC3E}">
        <p14:creationId xmlns:p14="http://schemas.microsoft.com/office/powerpoint/2010/main" val="980098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grpSp>
        <p:nvGrpSpPr>
          <p:cNvPr id="13" name="Group 12"/>
          <p:cNvGrpSpPr/>
          <p:nvPr/>
        </p:nvGrpSpPr>
        <p:grpSpPr>
          <a:xfrm>
            <a:off x="122404" y="1097807"/>
            <a:ext cx="8305603" cy="7893793"/>
            <a:chOff x="122404" y="1219200"/>
            <a:chExt cx="8305603" cy="769620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122404" y="1219200"/>
              <a:ext cx="8305603" cy="7696200"/>
            </a:xfrm>
            <a:prstGeom prst="rect">
              <a:avLst/>
            </a:prstGeom>
          </p:spPr>
        </p:pic>
        <p:sp>
          <p:nvSpPr>
            <p:cNvPr id="4" name="Rectangle 3"/>
            <p:cNvSpPr/>
            <p:nvPr/>
          </p:nvSpPr>
          <p:spPr>
            <a:xfrm>
              <a:off x="1081881" y="1646421"/>
              <a:ext cx="7086600" cy="954107"/>
            </a:xfrm>
            <a:prstGeom prst="rect">
              <a:avLst/>
            </a:prstGeom>
          </p:spPr>
          <p:txBody>
            <a:bodyPr wrap="square">
              <a:spAutoFit/>
            </a:bodyPr>
            <a:lstStyle/>
            <a:p>
              <a:pPr indent="517525" algn="just"/>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vi-VN" sz="2800" b="1" dirty="0">
                  <a:solidFill>
                    <a:srgbClr val="FF0000"/>
                  </a:solidFill>
                  <a:latin typeface="Times New Roman" pitchFamily="18" charset="0"/>
                  <a:cs typeface="Times New Roman" pitchFamily="18" charset="0"/>
                </a:rPr>
                <a:t>.</a:t>
              </a:r>
            </a:p>
          </p:txBody>
        </p:sp>
      </p:grpSp>
      <p:sp>
        <p:nvSpPr>
          <p:cNvPr id="6" name="Rectangle 5"/>
          <p:cNvSpPr/>
          <p:nvPr/>
        </p:nvSpPr>
        <p:spPr>
          <a:xfrm>
            <a:off x="8696816" y="1354955"/>
            <a:ext cx="8547100" cy="1015663"/>
          </a:xfrm>
          <a:prstGeom prst="rect">
            <a:avLst/>
          </a:prstGeom>
        </p:spPr>
        <p:txBody>
          <a:bodyPr>
            <a:spAutoFit/>
          </a:bodyPr>
          <a:lstStyle/>
          <a:p>
            <a:r>
              <a:rPr lang="en-US" b="1" dirty="0">
                <a:solidFill>
                  <a:srgbClr val="FF3399"/>
                </a:solidFill>
                <a:latin typeface="Times New Roman" panose="02020603050405020304" pitchFamily="18" charset="0"/>
                <a:cs typeface="Times New Roman" panose="02020603050405020304" pitchFamily="18" charset="0"/>
              </a:rPr>
              <a:t>c. </a:t>
            </a:r>
            <a:r>
              <a:rPr lang="vi-VN" b="1" dirty="0">
                <a:solidFill>
                  <a:srgbClr val="FF3399"/>
                </a:solidFill>
                <a:latin typeface="Times New Roman" panose="02020603050405020304" pitchFamily="18" charset="0"/>
                <a:cs typeface="Times New Roman" panose="02020603050405020304" pitchFamily="18" charset="0"/>
              </a:rPr>
              <a:t>Cây sim được miêu tả như thế nào ở phần thân bài?</a:t>
            </a:r>
            <a:endParaRPr lang="en-US" b="1" dirty="0">
              <a:solidFill>
                <a:srgbClr val="FF3399"/>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667781" y="2514600"/>
            <a:ext cx="7991475" cy="5410200"/>
          </a:xfrm>
          <a:prstGeom prst="rect">
            <a:avLst/>
          </a:prstGeom>
        </p:spPr>
      </p:pic>
      <p:pic>
        <p:nvPicPr>
          <p:cNvPr id="10" name="Picture 9"/>
          <p:cNvPicPr>
            <a:picLocks noChangeAspect="1"/>
          </p:cNvPicPr>
          <p:nvPr/>
        </p:nvPicPr>
        <p:blipFill>
          <a:blip r:embed="rId4"/>
          <a:stretch>
            <a:fillRect/>
          </a:stretch>
        </p:blipFill>
        <p:spPr>
          <a:xfrm>
            <a:off x="8701912" y="2514600"/>
            <a:ext cx="8090486" cy="5410200"/>
          </a:xfrm>
          <a:prstGeom prst="rect">
            <a:avLst/>
          </a:prstGeom>
        </p:spPr>
      </p:pic>
      <p:sp>
        <p:nvSpPr>
          <p:cNvPr id="14" name="Rectangle 13"/>
          <p:cNvSpPr/>
          <p:nvPr/>
        </p:nvSpPr>
        <p:spPr>
          <a:xfrm>
            <a:off x="401145" y="2270373"/>
            <a:ext cx="7614935" cy="6309420"/>
          </a:xfrm>
          <a:prstGeom prst="rect">
            <a:avLst/>
          </a:prstGeom>
        </p:spPr>
        <p:txBody>
          <a:bodyPr wrap="square">
            <a:spAutoFit/>
          </a:bodyPr>
          <a:lstStyle/>
          <a:p>
            <a:pPr algn="ctr"/>
            <a:r>
              <a:rPr lang="vi-VN" sz="2400" b="1" dirty="0">
                <a:solidFill>
                  <a:srgbClr val="0000FF"/>
                </a:solidFill>
                <a:latin typeface="+mj-lt"/>
              </a:rPr>
              <a:t>Cây sim</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Cây sim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là có họ với cây mua</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húng đều mọc ở vùng trung du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trên những mảnh đất cằn cỗi.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Nếu hoa mua có màu tím hồng th</a:t>
            </a:r>
            <a:r>
              <a:rPr lang="en-US" sz="2000" b="1" dirty="0">
                <a:solidFill>
                  <a:srgbClr val="0000FF"/>
                </a:solidFill>
                <a:latin typeface="Times New Roman" panose="02020603050405020304" pitchFamily="18" charset="0"/>
                <a:cs typeface="Times New Roman" panose="02020603050405020304" pitchFamily="18" charset="0"/>
              </a:rPr>
              <a:t>ì</a:t>
            </a:r>
            <a:r>
              <a:rPr lang="vi-VN" sz="2000" b="1" dirty="0">
                <a:solidFill>
                  <a:srgbClr val="0000FF"/>
                </a:solidFill>
                <a:latin typeface="Times New Roman" panose="02020603050405020304" pitchFamily="18" charset="0"/>
                <a:cs typeface="Times New Roman" panose="02020603050405020304" pitchFamily="18" charset="0"/>
              </a:rPr>
              <a:t> hoa sim tím nhạt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ph</a:t>
            </a:r>
            <a:r>
              <a:rPr lang="en-US" sz="2000" b="1" dirty="0" err="1">
                <a:solidFill>
                  <a:srgbClr val="0000FF"/>
                </a:solidFill>
                <a:latin typeface="Times New Roman" panose="02020603050405020304" pitchFamily="18" charset="0"/>
                <a:cs typeface="Times New Roman" panose="02020603050405020304" pitchFamily="18" charset="0"/>
              </a:rPr>
              <a:t>ơn</a:t>
            </a:r>
            <a:r>
              <a:rPr lang="vi-VN" sz="2000" b="1" dirty="0">
                <a:solidFill>
                  <a:srgbClr val="0000FF"/>
                </a:solidFill>
                <a:latin typeface="Times New Roman" panose="02020603050405020304" pitchFamily="18" charset="0"/>
                <a:cs typeface="Times New Roman" panose="02020603050405020304" pitchFamily="18" charset="0"/>
              </a:rPr>
              <a:t> phớt như má con gái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T</a:t>
            </a:r>
            <a:r>
              <a:rPr lang="vi-VN" sz="2000" b="1" dirty="0">
                <a:solidFill>
                  <a:srgbClr val="0000FF"/>
                </a:solidFill>
                <a:latin typeface="Times New Roman" panose="02020603050405020304" pitchFamily="18" charset="0"/>
                <a:cs typeface="Times New Roman" panose="02020603050405020304" pitchFamily="18" charset="0"/>
              </a:rPr>
              <a:t>uy nó không thơm nhưng lại tươi non như một niềm vui cứ lan tỏa làm cho sườn đồi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ỏi </a:t>
            </a:r>
            <a:r>
              <a:rPr lang="en-US" sz="2000" b="1" dirty="0">
                <a:solidFill>
                  <a:srgbClr val="0000FF"/>
                </a:solidFill>
                <a:latin typeface="Times New Roman" panose="02020603050405020304" pitchFamily="18" charset="0"/>
                <a:cs typeface="Times New Roman" panose="02020603050405020304" pitchFamily="18" charset="0"/>
              </a:rPr>
              <a:t>đ</a:t>
            </a:r>
            <a:r>
              <a:rPr lang="vi-VN" sz="2000" b="1" dirty="0">
                <a:solidFill>
                  <a:srgbClr val="0000FF"/>
                </a:solidFill>
                <a:latin typeface="Times New Roman" panose="02020603050405020304" pitchFamily="18" charset="0"/>
                <a:cs typeface="Times New Roman" panose="02020603050405020304" pitchFamily="18" charset="0"/>
              </a:rPr>
              <a:t>á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ũng thêm đáng yêu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đáng mến.</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Quả sim giống hệt một con trâu mộng tí hon</a:t>
            </a:r>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béo tròn mú</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mí</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còn nguyên cả lông tơ</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chỉ thiếu chiếc </a:t>
            </a:r>
            <a:r>
              <a:rPr lang="en-US" sz="2000" b="1" dirty="0" err="1">
                <a:solidFill>
                  <a:srgbClr val="0000FF"/>
                </a:solidFill>
                <a:latin typeface="Times New Roman" panose="02020603050405020304" pitchFamily="18" charset="0"/>
                <a:cs typeface="Times New Roman" panose="02020603050405020304" pitchFamily="18" charset="0"/>
              </a:rPr>
              <a:t>khoáy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ái sừng trâu là cái tai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nó chính là đài hoa dã già</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on trâu mộng ấy chỉ bằng đốt ngón tay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ngọt lịm và có dư vị một chút chan chat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Ă</a:t>
            </a:r>
            <a:r>
              <a:rPr lang="vi-VN" sz="2000" b="1" dirty="0">
                <a:solidFill>
                  <a:srgbClr val="0000FF"/>
                </a:solidFill>
                <a:latin typeface="Times New Roman" panose="02020603050405020304" pitchFamily="18" charset="0"/>
                <a:cs typeface="Times New Roman" panose="02020603050405020304" pitchFamily="18" charset="0"/>
              </a:rPr>
              <a:t>n sim xong</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môi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lưỡi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răng ta đều tím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khi </a:t>
            </a:r>
            <a:r>
              <a:rPr lang="en-US" sz="2000" b="1" dirty="0">
                <a:solidFill>
                  <a:srgbClr val="0000FF"/>
                </a:solidFill>
                <a:latin typeface="Times New Roman" panose="02020603050405020304" pitchFamily="18" charset="0"/>
                <a:cs typeface="Times New Roman" panose="02020603050405020304" pitchFamily="18" charset="0"/>
              </a:rPr>
              <a:t>h</a:t>
            </a:r>
            <a:r>
              <a:rPr lang="vi-VN" sz="2000" b="1" dirty="0">
                <a:solidFill>
                  <a:srgbClr val="0000FF"/>
                </a:solidFill>
                <a:latin typeface="Times New Roman" panose="02020603050405020304" pitchFamily="18" charset="0"/>
                <a:cs typeface="Times New Roman" panose="02020603050405020304" pitchFamily="18" charset="0"/>
              </a:rPr>
              <a:t>oa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im tàn đi làm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quả tím đọng lại từng tí một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thử mật ngọt tím thật ấy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ả nắng gió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mưa cũng không chịu tan đi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ứ tích lũy lại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ra màu tím không giống bất cứ một thứ màu tím của quả vườn nào.</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Đi chơi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leo dốc này vượt dốc khác</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tìm thấy bụi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sim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hái quả chín mà ăn</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đúng là bắt được thứ của trời cho</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đầy ngon lành</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hứng thú</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về nhà vẫn còn nhớ mãi.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Theo Băng Sơn </a:t>
            </a:r>
          </a:p>
        </p:txBody>
      </p:sp>
    </p:spTree>
    <p:extLst>
      <p:ext uri="{BB962C8B-B14F-4D97-AF65-F5344CB8AC3E}">
        <p14:creationId xmlns:p14="http://schemas.microsoft.com/office/powerpoint/2010/main" val="431369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grpSp>
        <p:nvGrpSpPr>
          <p:cNvPr id="13" name="Group 12"/>
          <p:cNvGrpSpPr/>
          <p:nvPr/>
        </p:nvGrpSpPr>
        <p:grpSpPr>
          <a:xfrm>
            <a:off x="122404" y="1097807"/>
            <a:ext cx="8305603" cy="7893793"/>
            <a:chOff x="122404" y="1219200"/>
            <a:chExt cx="8305603" cy="769620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122404" y="1219200"/>
              <a:ext cx="8305603" cy="7696200"/>
            </a:xfrm>
            <a:prstGeom prst="rect">
              <a:avLst/>
            </a:prstGeom>
          </p:spPr>
        </p:pic>
        <p:sp>
          <p:nvSpPr>
            <p:cNvPr id="4" name="Rectangle 3"/>
            <p:cNvSpPr/>
            <p:nvPr/>
          </p:nvSpPr>
          <p:spPr>
            <a:xfrm>
              <a:off x="1081881" y="1646421"/>
              <a:ext cx="7086600" cy="954107"/>
            </a:xfrm>
            <a:prstGeom prst="rect">
              <a:avLst/>
            </a:prstGeom>
          </p:spPr>
          <p:txBody>
            <a:bodyPr wrap="square">
              <a:spAutoFit/>
            </a:bodyPr>
            <a:lstStyle/>
            <a:p>
              <a:pPr indent="517525" algn="just"/>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vi-VN" sz="2800" b="1" dirty="0">
                  <a:solidFill>
                    <a:srgbClr val="FF0000"/>
                  </a:solidFill>
                  <a:latin typeface="Times New Roman" pitchFamily="18" charset="0"/>
                  <a:cs typeface="Times New Roman" pitchFamily="18" charset="0"/>
                </a:rPr>
                <a:t>.</a:t>
              </a:r>
            </a:p>
          </p:txBody>
        </p:sp>
      </p:grpSp>
      <p:sp>
        <p:nvSpPr>
          <p:cNvPr id="6" name="Rectangle 5"/>
          <p:cNvSpPr/>
          <p:nvPr/>
        </p:nvSpPr>
        <p:spPr>
          <a:xfrm>
            <a:off x="8545173" y="2025298"/>
            <a:ext cx="8547100" cy="1015663"/>
          </a:xfrm>
          <a:prstGeom prst="rect">
            <a:avLst/>
          </a:prstGeom>
        </p:spPr>
        <p:txBody>
          <a:bodyPr>
            <a:spAutoFit/>
          </a:bodyPr>
          <a:lstStyle/>
          <a:p>
            <a:r>
              <a:rPr lang="vi-VN" b="1" dirty="0">
                <a:solidFill>
                  <a:srgbClr val="FF3399"/>
                </a:solidFill>
                <a:latin typeface="Times New Roman" panose="02020603050405020304" pitchFamily="18" charset="0"/>
                <a:cs typeface="Times New Roman" panose="02020603050405020304" pitchFamily="18" charset="0"/>
              </a:rPr>
              <a:t>Câu d: Phần kết bài nói về điều gì? Tìm cảm của người viết đối với cây sim thể hiện qua chi tiết nào?</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9" name="Rectangle 8"/>
          <p:cNvSpPr/>
          <p:nvPr/>
        </p:nvSpPr>
        <p:spPr>
          <a:xfrm>
            <a:off x="8579978" y="3350334"/>
            <a:ext cx="8214184" cy="2400657"/>
          </a:xfrm>
          <a:prstGeom prst="rect">
            <a:avLst/>
          </a:prstGeom>
        </p:spPr>
        <p:txBody>
          <a:bodyPr wrap="square">
            <a:spAutoFit/>
          </a:bodyPr>
          <a:lstStyle/>
          <a:p>
            <a:pPr algn="just"/>
            <a:r>
              <a:rPr lang="en-US" b="1" dirty="0" err="1">
                <a:solidFill>
                  <a:schemeClr val="accent3">
                    <a:lumMod val="75000"/>
                  </a:schemeClr>
                </a:solidFill>
                <a:latin typeface="Times New Roman" panose="02020603050405020304" pitchFamily="18" charset="0"/>
                <a:cs typeface="Times New Roman" panose="02020603050405020304" pitchFamily="18" charset="0"/>
              </a:rPr>
              <a:t>Phần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kết</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bài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nêu</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ấn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tượng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tác</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giả</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về</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niềm</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vui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cây</a:t>
            </a:r>
            <a:r>
              <a:rPr lang="en-US" b="1" dirty="0">
                <a:solidFill>
                  <a:schemeClr val="accent3">
                    <a:lumMod val="75000"/>
                  </a:schemeClr>
                </a:solidFill>
                <a:latin typeface="Times New Roman" panose="02020603050405020304" pitchFamily="18" charset="0"/>
                <a:cs typeface="Times New Roman" panose="02020603050405020304" pitchFamily="18" charset="0"/>
              </a:rPr>
              <a:t> sim </a:t>
            </a:r>
            <a:r>
              <a:rPr lang="en-US" b="1" dirty="0" err="1">
                <a:solidFill>
                  <a:schemeClr val="accent3">
                    <a:lumMod val="75000"/>
                  </a:schemeClr>
                </a:solidFill>
                <a:latin typeface="Times New Roman" panose="02020603050405020304" pitchFamily="18" charset="0"/>
                <a:cs typeface="Times New Roman" panose="02020603050405020304" pitchFamily="18" charset="0"/>
              </a:rPr>
              <a:t>đem</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đến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cho</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tuổi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thơ</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Tác</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giả</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một</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lần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nữa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khẳng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định</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hương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vị</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quả</a:t>
            </a:r>
            <a:r>
              <a:rPr lang="en-US" b="1" dirty="0">
                <a:solidFill>
                  <a:schemeClr val="accent3">
                    <a:lumMod val="75000"/>
                  </a:schemeClr>
                </a:solidFill>
                <a:latin typeface="Times New Roman" panose="02020603050405020304" pitchFamily="18" charset="0"/>
                <a:cs typeface="Times New Roman" panose="02020603050405020304" pitchFamily="18" charset="0"/>
              </a:rPr>
              <a:t> sim </a:t>
            </a:r>
            <a:r>
              <a:rPr lang="en-US" b="1" dirty="0" err="1">
                <a:solidFill>
                  <a:schemeClr val="accent3">
                    <a:lumMod val="75000"/>
                  </a:schemeClr>
                </a:solidFill>
                <a:latin typeface="Times New Roman" panose="02020603050405020304" pitchFamily="18" charset="0"/>
                <a:cs typeface="Times New Roman" panose="02020603050405020304" pitchFamily="18" charset="0"/>
              </a:rPr>
              <a:t>chín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để</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lại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ấn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tượng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không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thể</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phai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mờ</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trong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tâm</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trí</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nhiều</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người</a:t>
            </a:r>
            <a:r>
              <a:rPr lang="en-US" b="1" dirty="0">
                <a:solidFill>
                  <a:schemeClr val="accent3">
                    <a:lumMod val="75000"/>
                  </a:schemeClr>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401145" y="2270373"/>
            <a:ext cx="7614935" cy="6309420"/>
          </a:xfrm>
          <a:prstGeom prst="rect">
            <a:avLst/>
          </a:prstGeom>
        </p:spPr>
        <p:txBody>
          <a:bodyPr wrap="square">
            <a:spAutoFit/>
          </a:bodyPr>
          <a:lstStyle/>
          <a:p>
            <a:pPr algn="ctr"/>
            <a:r>
              <a:rPr lang="vi-VN" sz="2400" b="1" dirty="0">
                <a:solidFill>
                  <a:srgbClr val="0000FF"/>
                </a:solidFill>
                <a:latin typeface="+mj-lt"/>
              </a:rPr>
              <a:t>Cây sim</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Cây sim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là có họ với cây mua</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húng đều mọc ở vùng trung du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trên những mảnh đất cằn cỗi.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Nếu hoa mua có màu tím hồng th</a:t>
            </a:r>
            <a:r>
              <a:rPr lang="en-US" sz="2000" b="1" dirty="0">
                <a:solidFill>
                  <a:srgbClr val="0000FF"/>
                </a:solidFill>
                <a:latin typeface="Times New Roman" panose="02020603050405020304" pitchFamily="18" charset="0"/>
                <a:cs typeface="Times New Roman" panose="02020603050405020304" pitchFamily="18" charset="0"/>
              </a:rPr>
              <a:t>ì</a:t>
            </a:r>
            <a:r>
              <a:rPr lang="vi-VN" sz="2000" b="1" dirty="0">
                <a:solidFill>
                  <a:srgbClr val="0000FF"/>
                </a:solidFill>
                <a:latin typeface="Times New Roman" panose="02020603050405020304" pitchFamily="18" charset="0"/>
                <a:cs typeface="Times New Roman" panose="02020603050405020304" pitchFamily="18" charset="0"/>
              </a:rPr>
              <a:t> hoa sim tím nhạt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ph</a:t>
            </a:r>
            <a:r>
              <a:rPr lang="en-US" sz="2000" b="1" dirty="0" err="1">
                <a:solidFill>
                  <a:srgbClr val="0000FF"/>
                </a:solidFill>
                <a:latin typeface="Times New Roman" panose="02020603050405020304" pitchFamily="18" charset="0"/>
                <a:cs typeface="Times New Roman" panose="02020603050405020304" pitchFamily="18" charset="0"/>
              </a:rPr>
              <a:t>ơn</a:t>
            </a:r>
            <a:r>
              <a:rPr lang="vi-VN" sz="2000" b="1" dirty="0">
                <a:solidFill>
                  <a:srgbClr val="0000FF"/>
                </a:solidFill>
                <a:latin typeface="Times New Roman" panose="02020603050405020304" pitchFamily="18" charset="0"/>
                <a:cs typeface="Times New Roman" panose="02020603050405020304" pitchFamily="18" charset="0"/>
              </a:rPr>
              <a:t> phớt như má con gái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T</a:t>
            </a:r>
            <a:r>
              <a:rPr lang="vi-VN" sz="2000" b="1" dirty="0">
                <a:solidFill>
                  <a:srgbClr val="0000FF"/>
                </a:solidFill>
                <a:latin typeface="Times New Roman" panose="02020603050405020304" pitchFamily="18" charset="0"/>
                <a:cs typeface="Times New Roman" panose="02020603050405020304" pitchFamily="18" charset="0"/>
              </a:rPr>
              <a:t>uy nó không thơm nhưng lại tươi non như một niềm vui cứ lan tỏa làm cho sườn đồi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ỏi </a:t>
            </a:r>
            <a:r>
              <a:rPr lang="en-US" sz="2000" b="1" dirty="0">
                <a:solidFill>
                  <a:srgbClr val="0000FF"/>
                </a:solidFill>
                <a:latin typeface="Times New Roman" panose="02020603050405020304" pitchFamily="18" charset="0"/>
                <a:cs typeface="Times New Roman" panose="02020603050405020304" pitchFamily="18" charset="0"/>
              </a:rPr>
              <a:t>đ</a:t>
            </a:r>
            <a:r>
              <a:rPr lang="vi-VN" sz="2000" b="1" dirty="0">
                <a:solidFill>
                  <a:srgbClr val="0000FF"/>
                </a:solidFill>
                <a:latin typeface="Times New Roman" panose="02020603050405020304" pitchFamily="18" charset="0"/>
                <a:cs typeface="Times New Roman" panose="02020603050405020304" pitchFamily="18" charset="0"/>
              </a:rPr>
              <a:t>á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ũng thêm đáng yêu</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đáng mến.</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Quả sim giống hệt một con trâu mộng tí hon</a:t>
            </a:r>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béo tròn mú</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mí</a:t>
            </a:r>
            <a:r>
              <a:rPr lang="en-US" sz="2000" b="1" dirty="0">
                <a:solidFill>
                  <a:srgbClr val="0000FF"/>
                </a:solidFill>
                <a:latin typeface="Times New Roman" panose="02020603050405020304" pitchFamily="18" charset="0"/>
                <a:cs typeface="Times New Roman" panose="02020603050405020304" pitchFamily="18" charset="0"/>
              </a:rPr>
              <a:t>p,</a:t>
            </a:r>
            <a:r>
              <a:rPr lang="vi-VN" sz="2000" b="1" dirty="0">
                <a:solidFill>
                  <a:srgbClr val="0000FF"/>
                </a:solidFill>
                <a:latin typeface="Times New Roman" panose="02020603050405020304" pitchFamily="18" charset="0"/>
                <a:cs typeface="Times New Roman" panose="02020603050405020304" pitchFamily="18" charset="0"/>
              </a:rPr>
              <a:t> còn nguyên cả lông tơ</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chỉ thiếu chiếc </a:t>
            </a:r>
            <a:r>
              <a:rPr lang="en-US" sz="2000" b="1" dirty="0" err="1">
                <a:solidFill>
                  <a:srgbClr val="0000FF"/>
                </a:solidFill>
                <a:latin typeface="Times New Roman" panose="02020603050405020304" pitchFamily="18" charset="0"/>
                <a:cs typeface="Times New Roman" panose="02020603050405020304" pitchFamily="18" charset="0"/>
              </a:rPr>
              <a:t>khoáy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ái sừng trâu là cái tai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nó chính là đài hoa dã già</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on trâu mộng ấy chỉ bằng đốt ngón tay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ngọt lịm và có dư vị một chút chan chat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Ă</a:t>
            </a:r>
            <a:r>
              <a:rPr lang="vi-VN" sz="2000" b="1" dirty="0">
                <a:solidFill>
                  <a:srgbClr val="0000FF"/>
                </a:solidFill>
                <a:latin typeface="Times New Roman" panose="02020603050405020304" pitchFamily="18" charset="0"/>
                <a:cs typeface="Times New Roman" panose="02020603050405020304" pitchFamily="18" charset="0"/>
              </a:rPr>
              <a:t>n sim xong</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môi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lưỡi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răng ta đều tím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hắc khi </a:t>
            </a:r>
            <a:r>
              <a:rPr lang="en-US" sz="2000" b="1" dirty="0">
                <a:solidFill>
                  <a:srgbClr val="0000FF"/>
                </a:solidFill>
                <a:latin typeface="Times New Roman" panose="02020603050405020304" pitchFamily="18" charset="0"/>
                <a:cs typeface="Times New Roman" panose="02020603050405020304" pitchFamily="18" charset="0"/>
              </a:rPr>
              <a:t>h</a:t>
            </a:r>
            <a:r>
              <a:rPr lang="vi-VN" sz="2000" b="1" dirty="0">
                <a:solidFill>
                  <a:srgbClr val="0000FF"/>
                </a:solidFill>
                <a:latin typeface="Times New Roman" panose="02020603050405020304" pitchFamily="18" charset="0"/>
                <a:cs typeface="Times New Roman" panose="02020603050405020304" pitchFamily="18" charset="0"/>
              </a:rPr>
              <a:t>oa </a:t>
            </a:r>
            <a:r>
              <a:rPr lang="en-US" sz="2000" b="1" dirty="0">
                <a:solidFill>
                  <a:srgbClr val="0000FF"/>
                </a:solidFill>
                <a:latin typeface="Times New Roman" panose="02020603050405020304" pitchFamily="18" charset="0"/>
                <a:cs typeface="Times New Roman" panose="02020603050405020304" pitchFamily="18" charset="0"/>
              </a:rPr>
              <a:t>s</a:t>
            </a:r>
            <a:r>
              <a:rPr lang="vi-VN" sz="2000" b="1" dirty="0">
                <a:solidFill>
                  <a:srgbClr val="0000FF"/>
                </a:solidFill>
                <a:latin typeface="Times New Roman" panose="02020603050405020304" pitchFamily="18" charset="0"/>
                <a:cs typeface="Times New Roman" panose="02020603050405020304" pitchFamily="18" charset="0"/>
              </a:rPr>
              <a:t>im tàn đi làm quả</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quả tím đọng lại từng tí một</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thử mật ngọt tím thật ấy</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ả nắng gió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cả mưa cũng không chịu tan đi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a:t>
            </a:r>
            <a:r>
              <a:rPr lang="vi-VN" sz="2000" b="1" dirty="0">
                <a:solidFill>
                  <a:srgbClr val="0000FF"/>
                </a:solidFill>
                <a:latin typeface="Times New Roman" panose="02020603050405020304" pitchFamily="18" charset="0"/>
                <a:cs typeface="Times New Roman" panose="02020603050405020304" pitchFamily="18" charset="0"/>
              </a:rPr>
              <a:t>ứ tích lũy lại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thành ra màu tím không giống bất cứ một thứ màu tím của quả vườn nào.</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Đi chơi trên đồi</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leo dốc này vượt dốc khác</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tìm thấy bụi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sim</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hái quả chín mà ăn</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đúng là bắt được thứ của trời cho</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a:p>
            <a:pPr algn="just"/>
            <a:r>
              <a:rPr lang="vi-VN" sz="2000" b="1" dirty="0">
                <a:solidFill>
                  <a:srgbClr val="0000FF"/>
                </a:solidFill>
                <a:latin typeface="Times New Roman" panose="02020603050405020304" pitchFamily="18" charset="0"/>
                <a:cs typeface="Times New Roman" panose="02020603050405020304" pitchFamily="18" charset="0"/>
              </a:rPr>
              <a:t>đầy ngon lành</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hứng thú</a:t>
            </a:r>
            <a:r>
              <a:rPr lang="en-US" sz="2000" b="1" dirty="0">
                <a:solidFill>
                  <a:srgbClr val="0000FF"/>
                </a:solidFill>
                <a:latin typeface="Times New Roman" panose="02020603050405020304" pitchFamily="18" charset="0"/>
                <a:cs typeface="Times New Roman" panose="02020603050405020304" pitchFamily="18" charset="0"/>
              </a:rPr>
              <a:t>,</a:t>
            </a:r>
            <a:r>
              <a:rPr lang="vi-VN" sz="2000" b="1" dirty="0">
                <a:solidFill>
                  <a:srgbClr val="0000FF"/>
                </a:solidFill>
                <a:latin typeface="Times New Roman" panose="02020603050405020304" pitchFamily="18" charset="0"/>
                <a:cs typeface="Times New Roman" panose="02020603050405020304" pitchFamily="18" charset="0"/>
              </a:rPr>
              <a:t> về nhà vẫn còn nhớ mãi.</a:t>
            </a:r>
          </a:p>
          <a:p>
            <a:pPr algn="just"/>
            <a:r>
              <a:rPr lang="en-US" sz="2000" b="1" dirty="0">
                <a:solidFill>
                  <a:srgbClr val="0000FF"/>
                </a:solidFill>
                <a:latin typeface="Times New Roman" panose="02020603050405020304" pitchFamily="18" charset="0"/>
                <a:cs typeface="Times New Roman" panose="02020603050405020304" pitchFamily="18" charset="0"/>
              </a:rPr>
              <a:t>			</a:t>
            </a:r>
            <a:r>
              <a:rPr lang="vi-VN" sz="2000" b="1" dirty="0">
                <a:solidFill>
                  <a:srgbClr val="0000FF"/>
                </a:solidFill>
                <a:latin typeface="Times New Roman" panose="02020603050405020304" pitchFamily="18" charset="0"/>
                <a:cs typeface="Times New Roman" panose="02020603050405020304" pitchFamily="18" charset="0"/>
              </a:rPr>
              <a:t>Theo Băng Sơn </a:t>
            </a:r>
          </a:p>
        </p:txBody>
      </p:sp>
    </p:spTree>
    <p:extLst>
      <p:ext uri="{BB962C8B-B14F-4D97-AF65-F5344CB8AC3E}">
        <p14:creationId xmlns:p14="http://schemas.microsoft.com/office/powerpoint/2010/main" val="260058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grpSp>
        <p:nvGrpSpPr>
          <p:cNvPr id="13" name="Group 12"/>
          <p:cNvGrpSpPr/>
          <p:nvPr/>
        </p:nvGrpSpPr>
        <p:grpSpPr>
          <a:xfrm>
            <a:off x="122404" y="1097807"/>
            <a:ext cx="8305603" cy="7893793"/>
            <a:chOff x="122404" y="1219200"/>
            <a:chExt cx="8305603" cy="769620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122404" y="1219200"/>
              <a:ext cx="8305603" cy="7696200"/>
            </a:xfrm>
            <a:prstGeom prst="rect">
              <a:avLst/>
            </a:prstGeom>
          </p:spPr>
        </p:pic>
        <p:sp>
          <p:nvSpPr>
            <p:cNvPr id="4" name="Rectangle 3"/>
            <p:cNvSpPr/>
            <p:nvPr/>
          </p:nvSpPr>
          <p:spPr>
            <a:xfrm>
              <a:off x="1081881" y="1646421"/>
              <a:ext cx="7086600" cy="930224"/>
            </a:xfrm>
            <a:prstGeom prst="rect">
              <a:avLst/>
            </a:prstGeom>
          </p:spPr>
          <p:txBody>
            <a:bodyPr wrap="square">
              <a:spAutoFit/>
            </a:bodyPr>
            <a:lstStyle/>
            <a:p>
              <a:pPr indent="517525" algn="just"/>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cối</a:t>
              </a:r>
              <a:endParaRPr lang="vi-VN" sz="2800" b="1" dirty="0">
                <a:solidFill>
                  <a:srgbClr val="FF0000"/>
                </a:solidFill>
                <a:latin typeface="Times New Roman" pitchFamily="18" charset="0"/>
                <a:cs typeface="Times New Roman" pitchFamily="18" charset="0"/>
              </a:endParaRPr>
            </a:p>
          </p:txBody>
        </p:sp>
      </p:grpSp>
      <p:sp>
        <p:nvSpPr>
          <p:cNvPr id="10" name="Rectangle 9"/>
          <p:cNvSpPr/>
          <p:nvPr/>
        </p:nvSpPr>
        <p:spPr>
          <a:xfrm>
            <a:off x="553546" y="3009727"/>
            <a:ext cx="7614935" cy="2677656"/>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G:</a:t>
            </a:r>
          </a:p>
          <a:p>
            <a:pPr marL="342900" indent="-342900">
              <a:buFontTx/>
              <a:buChar char="-"/>
            </a:pP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mấy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chính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a:t>
            </a:r>
          </a:p>
          <a:p>
            <a:pPr marL="342900" indent="-342900">
              <a:buFontTx/>
              <a:buChar char="-"/>
            </a:pP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miêu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a:p>
            <a:pPr marL="342900" indent="-342900">
              <a:buFontTx/>
              <a:buChar char="-"/>
            </a:pP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bộ</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Rectangle 4"/>
          <p:cNvSpPr/>
          <p:nvPr/>
        </p:nvSpPr>
        <p:spPr>
          <a:xfrm>
            <a:off x="8591685" y="1901595"/>
            <a:ext cx="8187396" cy="6137962"/>
          </a:xfrm>
          <a:prstGeom prst="rect">
            <a:avLst/>
          </a:prstGeom>
        </p:spPr>
        <p:txBody>
          <a:bodyPr wrap="square">
            <a:spAutoFit/>
          </a:bodyPr>
          <a:lstStyle/>
          <a:p>
            <a:pPr algn="just">
              <a:lnSpc>
                <a:spcPct val="120000"/>
              </a:lnSpc>
            </a:pPr>
            <a:r>
              <a:rPr lang="vi-VN" b="1" dirty="0">
                <a:solidFill>
                  <a:schemeClr val="accent3">
                    <a:lumMod val="75000"/>
                  </a:schemeClr>
                </a:solidFill>
                <a:latin typeface="Times New Roman" panose="02020603050405020304" pitchFamily="18" charset="0"/>
                <a:ea typeface="Calibri" panose="020F0502020204030204" pitchFamily="34" charset="0"/>
              </a:rPr>
              <a:t>+ Bài văn miêu tả cây cối thường có 3 phần: mở bài (giới thiệu cây), thân bài (tả đặc điểm của các bộ phận của cây), kết bài (nêu ấn tượng đặc biệt của mình về cây và tình cảm của cây).</a:t>
            </a:r>
            <a:endParaRPr lang="en-US" b="1" dirty="0">
              <a:solidFill>
                <a:schemeClr val="accent3">
                  <a:lumMod val="75000"/>
                </a:schemeClr>
              </a:solidFill>
              <a:latin typeface="Times New Roman" panose="02020603050405020304" pitchFamily="18" charset="0"/>
              <a:ea typeface="Calibri" panose="020F0502020204030204" pitchFamily="34" charset="0"/>
            </a:endParaRPr>
          </a:p>
          <a:p>
            <a:pPr algn="just">
              <a:lnSpc>
                <a:spcPct val="120000"/>
              </a:lnSpc>
            </a:pPr>
            <a:r>
              <a:rPr lang="vi-VN" b="1" dirty="0">
                <a:solidFill>
                  <a:schemeClr val="accent3">
                    <a:lumMod val="75000"/>
                  </a:schemeClr>
                </a:solidFill>
                <a:latin typeface="Times New Roman" panose="02020603050405020304" pitchFamily="18" charset="0"/>
                <a:ea typeface="Calibri" panose="020F0502020204030204" pitchFamily="34" charset="0"/>
              </a:rPr>
              <a:t>+ Trước khi viết bài văn miêu tả em cần quan sát cây để nhận biết các đặc điểm nổi bật của cây.</a:t>
            </a:r>
            <a:endParaRPr lang="en-US" b="1" dirty="0">
              <a:solidFill>
                <a:schemeClr val="accent3">
                  <a:lumMod val="75000"/>
                </a:schemeClr>
              </a:solidFill>
              <a:latin typeface="Times New Roman" panose="02020603050405020304" pitchFamily="18" charset="0"/>
              <a:ea typeface="Calibri" panose="020F0502020204030204" pitchFamily="34" charset="0"/>
            </a:endParaRPr>
          </a:p>
          <a:p>
            <a:pPr algn="just">
              <a:lnSpc>
                <a:spcPct val="120000"/>
              </a:lnSpc>
            </a:pPr>
            <a:r>
              <a:rPr lang="vi-VN" b="1" dirty="0">
                <a:solidFill>
                  <a:schemeClr val="accent3">
                    <a:lumMod val="75000"/>
                  </a:schemeClr>
                </a:solidFill>
                <a:latin typeface="Times New Roman" panose="02020603050405020304" pitchFamily="18" charset="0"/>
                <a:ea typeface="Calibri" panose="020F0502020204030204" pitchFamily="34" charset="0"/>
              </a:rPr>
              <a:t>+ Khi viết, em nên sử dụng các từ chỉ đặc điểm, biện pháp so sánh, nhân hóa,…</a:t>
            </a:r>
            <a:endParaRPr lang="en-US" b="1" dirty="0">
              <a:solidFill>
                <a:schemeClr val="accent3">
                  <a:lumMod val="75000"/>
                </a:schemeClr>
              </a:solidFill>
              <a:latin typeface="Times New Roman" panose="02020603050405020304" pitchFamily="18" charset="0"/>
              <a:ea typeface="Calibri" panose="020F0502020204030204" pitchFamily="34" charset="0"/>
            </a:endParaRPr>
          </a:p>
          <a:p>
            <a:pPr algn="just">
              <a:lnSpc>
                <a:spcPct val="120000"/>
              </a:lnSpc>
            </a:pPr>
            <a:r>
              <a:rPr lang="vi-VN" b="1" dirty="0">
                <a:solidFill>
                  <a:schemeClr val="accent3">
                    <a:lumMod val="75000"/>
                  </a:schemeClr>
                </a:solidFill>
                <a:latin typeface="Times New Roman" panose="02020603050405020304" pitchFamily="18" charset="0"/>
                <a:ea typeface="Calibri" panose="020F0502020204030204" pitchFamily="34" charset="0"/>
              </a:rPr>
              <a:t>+ Bài văn tả cây cối nên có những từ ngữ câu văn bộc lộ rõ tình cảm, cảm xúc của người viết đối với cây</a:t>
            </a:r>
            <a:endParaRPr lang="en-US" b="1" dirty="0">
              <a:solidFill>
                <a:schemeClr val="accent3">
                  <a:lumMod val="7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308433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pic>
        <p:nvPicPr>
          <p:cNvPr id="16" name="Picture 2" descr="Những khung ảnh đẹp nhất cho các bạn ghép ảnh vào"/>
          <p:cNvPicPr>
            <a:picLocks noChangeAspect="1" noChangeArrowheads="1"/>
          </p:cNvPicPr>
          <p:nvPr/>
        </p:nvPicPr>
        <p:blipFill rotWithShape="1">
          <a:blip r:embed="rId2">
            <a:extLst>
              <a:ext uri="{28A0092B-C50C-407E-A947-70E740481C1C}">
                <a14:useLocalDpi xmlns:a14="http://schemas.microsoft.com/office/drawing/2010/main" val="0"/>
              </a:ext>
            </a:extLst>
          </a:blip>
          <a:srcRect l="7595" t="3590" r="5919" b="6764"/>
          <a:stretch/>
        </p:blipFill>
        <p:spPr bwMode="auto">
          <a:xfrm>
            <a:off x="2707105" y="1295400"/>
            <a:ext cx="12134377" cy="668554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434681" y="3034853"/>
            <a:ext cx="9430506" cy="2862322"/>
          </a:xfrm>
          <a:prstGeom prst="rect">
            <a:avLst/>
          </a:prstGeom>
        </p:spPr>
        <p:txBody>
          <a:bodyPr wrap="square">
            <a:spAutoFit/>
          </a:bodyPr>
          <a:lstStyle/>
          <a:p>
            <a:r>
              <a:rPr lang="vi-VN" b="1" dirty="0">
                <a:solidFill>
                  <a:srgbClr val="FF0000"/>
                </a:solidFill>
                <a:latin typeface="Times New Roman" panose="02020603050405020304" pitchFamily="18" charset="0"/>
                <a:cs typeface="Times New Roman" panose="02020603050405020304" pitchFamily="18" charset="0"/>
              </a:rPr>
              <a:t>Bài văn miêu tả cây cối thường có 3 phần: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Mở bài: Tả hoặc giới thiệu bao quát về cây (tên cây, nơi cây mọc)</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Thân bài: Lần lượt từng bộ phận của cây </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Kết bài: Nêu ích lợi của cây ấn tượng đặc biệt hoặc tình cảm của người tả cây.</a:t>
            </a:r>
            <a:endParaRPr lang="en-US" sz="5400" b="1" dirty="0">
              <a:solidFill>
                <a:srgbClr val="FF0000"/>
              </a:solidFill>
              <a:latin typeface="Times New Roman" pitchFamily="18" charset="0"/>
              <a:cs typeface="Times New Roman" pitchFamily="18" charset="0"/>
            </a:endParaRPr>
          </a:p>
        </p:txBody>
      </p:sp>
      <p:sp>
        <p:nvSpPr>
          <p:cNvPr id="18" name="Rectangle 17"/>
          <p:cNvSpPr/>
          <p:nvPr/>
        </p:nvSpPr>
        <p:spPr>
          <a:xfrm>
            <a:off x="7177881" y="1981200"/>
            <a:ext cx="3281669" cy="923330"/>
          </a:xfrm>
          <a:prstGeom prst="rect">
            <a:avLst/>
          </a:prstGeom>
          <a:noFill/>
        </p:spPr>
        <p:txBody>
          <a:bodyPr wrap="none" lIns="91440" tIns="45720" rIns="91440" bIns="45720">
            <a:spAutoFit/>
          </a:bodyPr>
          <a:lstStyle/>
          <a:p>
            <a:pPr algn="ctr"/>
            <a:r>
              <a:rPr lang="en-US" sz="5400" b="1" u="sng" cap="none" spc="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GHI NHỚ</a:t>
            </a:r>
          </a:p>
        </p:txBody>
      </p:sp>
      <p:sp>
        <p:nvSpPr>
          <p:cNvPr id="7" name="TextBox 6"/>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spTree>
    <p:extLst>
      <p:ext uri="{BB962C8B-B14F-4D97-AF65-F5344CB8AC3E}">
        <p14:creationId xmlns:p14="http://schemas.microsoft.com/office/powerpoint/2010/main" val="238847769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18" name="Rectangle 17"/>
          <p:cNvSpPr/>
          <p:nvPr/>
        </p:nvSpPr>
        <p:spPr>
          <a:xfrm>
            <a:off x="4609714" y="1981200"/>
            <a:ext cx="8418010" cy="1754326"/>
          </a:xfrm>
          <a:prstGeom prst="rect">
            <a:avLst/>
          </a:prstGeom>
          <a:noFill/>
        </p:spPr>
        <p:txBody>
          <a:bodyPr wrap="none" lIns="91440" tIns="45720" rIns="91440" bIns="45720">
            <a:spAutoFit/>
          </a:bodyPr>
          <a:lstStyle/>
          <a:p>
            <a:pPr algn="ctr"/>
            <a:r>
              <a:rPr lang="en-US" sz="5400" b="1" u="sng"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TRÒ CHƠI:</a:t>
            </a:r>
          </a:p>
          <a:p>
            <a:pPr algn="ctr"/>
            <a:r>
              <a:rPr lang="en-US" sz="5400" b="1" u="sng"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AI LÀ NGƯỜI SÁNG TẠO</a:t>
            </a:r>
          </a:p>
        </p:txBody>
      </p:sp>
      <p:sp>
        <p:nvSpPr>
          <p:cNvPr id="7" name="TextBox 6"/>
          <p:cNvSpPr txBox="1"/>
          <p:nvPr/>
        </p:nvSpPr>
        <p:spPr>
          <a:xfrm>
            <a:off x="3578642" y="574587"/>
            <a:ext cx="9698745" cy="523220"/>
          </a:xfrm>
          <a:prstGeom prst="rect">
            <a:avLst/>
          </a:prstGeom>
          <a:noFill/>
        </p:spPr>
        <p:txBody>
          <a:bodyPr wrap="none" rtlCol="0">
            <a:spAutoFit/>
          </a:bodyPr>
          <a:lstStyle/>
          <a:p>
            <a:pPr algn="ctr"/>
            <a:r>
              <a:rPr lang="en-US" sz="2800" b="1" u="sng"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TÌM HIỂU CÁCH VIẾT BÀI VĂN MIÊU TẢ CÂY CỐI</a:t>
            </a:r>
          </a:p>
        </p:txBody>
      </p:sp>
    </p:spTree>
    <p:extLst>
      <p:ext uri="{BB962C8B-B14F-4D97-AF65-F5344CB8AC3E}">
        <p14:creationId xmlns:p14="http://schemas.microsoft.com/office/powerpoint/2010/main" val="173132697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81" y="278640"/>
            <a:ext cx="14824538" cy="87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3"/>
          <p:cNvSpPr>
            <a:spLocks noChangeArrowheads="1" noChangeShapeType="1" noTextEdit="1"/>
          </p:cNvSpPr>
          <p:nvPr/>
        </p:nvSpPr>
        <p:spPr bwMode="auto">
          <a:xfrm>
            <a:off x="2910681" y="3902462"/>
            <a:ext cx="11669573" cy="1187054"/>
          </a:xfrm>
          <a:prstGeom prst="rect">
            <a:avLst/>
          </a:prstGeom>
        </p:spPr>
        <p:txBody>
          <a:bodyPr wrap="none" lIns="69156" tIns="34578" rIns="69156" bIns="34578" fromWordArt="1">
            <a:prstTxWarp prst="textPlain">
              <a:avLst>
                <a:gd name="adj" fmla="val 50000"/>
              </a:avLst>
            </a:prstTxWarp>
          </a:bodyPr>
          <a:lstStyle/>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89884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Effect transition="in" filter="fade">
                                      <p:cBhvr>
                                        <p:cTn id="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1834</Words>
  <Application>Microsoft Office PowerPoint</Application>
  <PresentationFormat>Custom</PresentationFormat>
  <Paragraphs>81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218</cp:revision>
  <dcterms:created xsi:type="dcterms:W3CDTF">2023-07-19T07:13:18Z</dcterms:created>
  <dcterms:modified xsi:type="dcterms:W3CDTF">2025-04-03T01:03:57Z</dcterms:modified>
</cp:coreProperties>
</file>