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9" r:id="rId4"/>
    <p:sldId id="280" r:id="rId5"/>
    <p:sldId id="281" r:id="rId6"/>
    <p:sldId id="284" r:id="rId7"/>
    <p:sldId id="285" r:id="rId8"/>
    <p:sldId id="268" r:id="rId9"/>
  </p:sldIdLst>
  <p:sldSz cx="16276638" cy="9144000"/>
  <p:notesSz cx="6858000" cy="9144000"/>
  <p:defaultText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386">
          <p15:clr>
            <a:srgbClr val="A4A3A4"/>
          </p15:clr>
        </p15:guide>
        <p15:guide id="3"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99"/>
    <a:srgbClr val="E0F9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62" d="100"/>
          <a:sy n="62" d="100"/>
        </p:scale>
        <p:origin x="667" y="62"/>
      </p:cViewPr>
      <p:guideLst>
        <p:guide orient="horz" pos="2880"/>
        <p:guide pos="5386"/>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3"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49762" indent="0" algn="ctr">
              <a:buNone/>
              <a:defRPr>
                <a:solidFill>
                  <a:schemeClr val="tx1">
                    <a:tint val="75000"/>
                  </a:schemeClr>
                </a:solidFill>
              </a:defRPr>
            </a:lvl2pPr>
            <a:lvl3pPr marL="1499525" indent="0" algn="ctr">
              <a:buNone/>
              <a:defRPr>
                <a:solidFill>
                  <a:schemeClr val="tx1">
                    <a:tint val="75000"/>
                  </a:schemeClr>
                </a:solidFill>
              </a:defRPr>
            </a:lvl3pPr>
            <a:lvl4pPr marL="2249287" indent="0" algn="ctr">
              <a:buNone/>
              <a:defRPr>
                <a:solidFill>
                  <a:schemeClr val="tx1">
                    <a:tint val="75000"/>
                  </a:schemeClr>
                </a:solidFill>
              </a:defRPr>
            </a:lvl4pPr>
            <a:lvl5pPr marL="2999049" indent="0" algn="ctr">
              <a:buNone/>
              <a:defRPr>
                <a:solidFill>
                  <a:schemeClr val="tx1">
                    <a:tint val="75000"/>
                  </a:schemeClr>
                </a:solidFill>
              </a:defRPr>
            </a:lvl5pPr>
            <a:lvl6pPr marL="3748811" indent="0" algn="ctr">
              <a:buNone/>
              <a:defRPr>
                <a:solidFill>
                  <a:schemeClr val="tx1">
                    <a:tint val="75000"/>
                  </a:schemeClr>
                </a:solidFill>
              </a:defRPr>
            </a:lvl6pPr>
            <a:lvl7pPr marL="4498574" indent="0" algn="ctr">
              <a:buNone/>
              <a:defRPr>
                <a:solidFill>
                  <a:schemeClr val="tx1">
                    <a:tint val="75000"/>
                  </a:schemeClr>
                </a:solidFill>
              </a:defRPr>
            </a:lvl7pPr>
            <a:lvl8pPr marL="5248336" indent="0" algn="ctr">
              <a:buNone/>
              <a:defRPr>
                <a:solidFill>
                  <a:schemeClr val="tx1">
                    <a:tint val="75000"/>
                  </a:schemeClr>
                </a:solidFill>
              </a:defRPr>
            </a:lvl8pPr>
            <a:lvl9pPr marL="5998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42421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85466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066714" y="488951"/>
            <a:ext cx="6846925"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3111" y="488951"/>
            <a:ext cx="20272327"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33906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70632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3" cy="1816100"/>
          </a:xfrm>
        </p:spPr>
        <p:txBody>
          <a:bodyPr anchor="t"/>
          <a:lstStyle>
            <a:lvl1pPr algn="l">
              <a:defRPr sz="6600" b="1" cap="all"/>
            </a:lvl1pPr>
          </a:lstStyle>
          <a:p>
            <a:r>
              <a:rPr lang="en-US"/>
              <a:t>Click to edit Master title style</a:t>
            </a:r>
          </a:p>
        </p:txBody>
      </p:sp>
      <p:sp>
        <p:nvSpPr>
          <p:cNvPr id="3" name="Text Placeholder 2"/>
          <p:cNvSpPr>
            <a:spLocks noGrp="1"/>
          </p:cNvSpPr>
          <p:nvPr>
            <p:ph type="body" idx="1"/>
          </p:nvPr>
        </p:nvSpPr>
        <p:spPr>
          <a:xfrm>
            <a:off x="1285742" y="3875619"/>
            <a:ext cx="13835143" cy="2000249"/>
          </a:xfrm>
        </p:spPr>
        <p:txBody>
          <a:bodyPr anchor="b"/>
          <a:lstStyle>
            <a:lvl1pPr marL="0" indent="0">
              <a:buNone/>
              <a:defRPr sz="3300">
                <a:solidFill>
                  <a:schemeClr val="tx1">
                    <a:tint val="75000"/>
                  </a:schemeClr>
                </a:solidFill>
              </a:defRPr>
            </a:lvl1pPr>
            <a:lvl2pPr marL="749762" indent="0">
              <a:buNone/>
              <a:defRPr sz="3000">
                <a:solidFill>
                  <a:schemeClr val="tx1">
                    <a:tint val="75000"/>
                  </a:schemeClr>
                </a:solidFill>
              </a:defRPr>
            </a:lvl2pPr>
            <a:lvl3pPr marL="1499525" indent="0">
              <a:buNone/>
              <a:defRPr sz="2600">
                <a:solidFill>
                  <a:schemeClr val="tx1">
                    <a:tint val="75000"/>
                  </a:schemeClr>
                </a:solidFill>
              </a:defRPr>
            </a:lvl3pPr>
            <a:lvl4pPr marL="2249287" indent="0">
              <a:buNone/>
              <a:defRPr sz="2300">
                <a:solidFill>
                  <a:schemeClr val="tx1">
                    <a:tint val="75000"/>
                  </a:schemeClr>
                </a:solidFill>
              </a:defRPr>
            </a:lvl4pPr>
            <a:lvl5pPr marL="2999049" indent="0">
              <a:buNone/>
              <a:defRPr sz="2300">
                <a:solidFill>
                  <a:schemeClr val="tx1">
                    <a:tint val="75000"/>
                  </a:schemeClr>
                </a:solidFill>
              </a:defRPr>
            </a:lvl5pPr>
            <a:lvl6pPr marL="3748811" indent="0">
              <a:buNone/>
              <a:defRPr sz="2300">
                <a:solidFill>
                  <a:schemeClr val="tx1">
                    <a:tint val="75000"/>
                  </a:schemeClr>
                </a:solidFill>
              </a:defRPr>
            </a:lvl6pPr>
            <a:lvl7pPr marL="4498574" indent="0">
              <a:buNone/>
              <a:defRPr sz="2300">
                <a:solidFill>
                  <a:schemeClr val="tx1">
                    <a:tint val="75000"/>
                  </a:schemeClr>
                </a:solidFill>
              </a:defRPr>
            </a:lvl7pPr>
            <a:lvl8pPr marL="5248336" indent="0">
              <a:buNone/>
              <a:defRPr sz="2300">
                <a:solidFill>
                  <a:schemeClr val="tx1">
                    <a:tint val="75000"/>
                  </a:schemeClr>
                </a:solidFill>
              </a:defRPr>
            </a:lvl8pPr>
            <a:lvl9pPr marL="5998098" indent="0">
              <a:buNone/>
              <a:defRPr sz="2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108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3111" y="2844801"/>
            <a:ext cx="13558214"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352601" y="2844801"/>
            <a:ext cx="13561038"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3724190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8" y="2046817"/>
            <a:ext cx="7194500"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6" name="Content Placeholder 5"/>
          <p:cNvSpPr>
            <a:spLocks noGrp="1"/>
          </p:cNvSpPr>
          <p:nvPr>
            <p:ph sz="quarter" idx="4"/>
          </p:nvPr>
        </p:nvSpPr>
        <p:spPr>
          <a:xfrm>
            <a:off x="8268308" y="2899833"/>
            <a:ext cx="7194500"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9B3D045-F87F-4081-A8E0-D02E3BC8C0EB}" type="datetimeFigureOut">
              <a:rPr lang="en-US" smtClean="0"/>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786814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9B3D045-F87F-4081-A8E0-D02E3BC8C0EB}" type="datetimeFigureOut">
              <a:rPr lang="en-US" smtClean="0"/>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61185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3D045-F87F-4081-A8E0-D02E3BC8C0EB}" type="datetimeFigureOut">
              <a:rPr lang="en-US" smtClean="0"/>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488418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300" b="1"/>
            </a:lvl1pPr>
          </a:lstStyle>
          <a:p>
            <a:r>
              <a:rPr lang="en-US"/>
              <a:t>Click to edit Master title style</a:t>
            </a:r>
          </a:p>
        </p:txBody>
      </p:sp>
      <p:sp>
        <p:nvSpPr>
          <p:cNvPr id="3" name="Content Placeholder 2"/>
          <p:cNvSpPr>
            <a:spLocks noGrp="1"/>
          </p:cNvSpPr>
          <p:nvPr>
            <p:ph idx="1"/>
          </p:nvPr>
        </p:nvSpPr>
        <p:spPr>
          <a:xfrm>
            <a:off x="6363714" y="364068"/>
            <a:ext cx="9099092" cy="7804151"/>
          </a:xfrm>
        </p:spPr>
        <p:txBody>
          <a:bodyPr/>
          <a:lstStyle>
            <a:lvl1pPr>
              <a:defRPr sz="5200"/>
            </a:lvl1pPr>
            <a:lvl2pPr>
              <a:defRPr sz="4600"/>
            </a:lvl2pPr>
            <a:lvl3pPr>
              <a:defRPr sz="390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4206658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3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200"/>
            </a:lvl1pPr>
            <a:lvl2pPr marL="749762" indent="0">
              <a:buNone/>
              <a:defRPr sz="4600"/>
            </a:lvl2pPr>
            <a:lvl3pPr marL="1499525" indent="0">
              <a:buNone/>
              <a:defRPr sz="3900"/>
            </a:lvl3pPr>
            <a:lvl4pPr marL="2249287" indent="0">
              <a:buNone/>
              <a:defRPr sz="3300"/>
            </a:lvl4pPr>
            <a:lvl5pPr marL="2999049" indent="0">
              <a:buNone/>
              <a:defRPr sz="3300"/>
            </a:lvl5pPr>
            <a:lvl6pPr marL="3748811" indent="0">
              <a:buNone/>
              <a:defRPr sz="3300"/>
            </a:lvl6pPr>
            <a:lvl7pPr marL="4498574" indent="0">
              <a:buNone/>
              <a:defRPr sz="3300"/>
            </a:lvl7pPr>
            <a:lvl8pPr marL="5248336" indent="0">
              <a:buNone/>
              <a:defRPr sz="3300"/>
            </a:lvl8pPr>
            <a:lvl9pPr marL="5998098" indent="0">
              <a:buNone/>
              <a:defRPr sz="3300"/>
            </a:lvl9pPr>
          </a:lstStyle>
          <a:p>
            <a:endParaRPr lang="en-US"/>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36416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9952" tIns="74976" rIns="149952" bIns="74976" rtlCol="0" anchor="ctr">
            <a:normAutofit/>
          </a:bodyPr>
          <a:lstStyle/>
          <a:p>
            <a:r>
              <a:rPr lang="en-US"/>
              <a:t>Click to edit Master title style</a:t>
            </a:r>
          </a:p>
        </p:txBody>
      </p:sp>
      <p:sp>
        <p:nvSpPr>
          <p:cNvPr id="3" name="Text Placeholder 2"/>
          <p:cNvSpPr>
            <a:spLocks noGrp="1"/>
          </p:cNvSpPr>
          <p:nvPr>
            <p:ph type="body" idx="1"/>
          </p:nvPr>
        </p:nvSpPr>
        <p:spPr>
          <a:xfrm>
            <a:off x="813832" y="2133602"/>
            <a:ext cx="14648974" cy="6034617"/>
          </a:xfrm>
          <a:prstGeom prst="rect">
            <a:avLst/>
          </a:prstGeom>
        </p:spPr>
        <p:txBody>
          <a:bodyPr vert="horz" lIns="149952" tIns="74976" rIns="149952" bIns="7497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5"/>
            <a:ext cx="3797882" cy="486833"/>
          </a:xfrm>
          <a:prstGeom prst="rect">
            <a:avLst/>
          </a:prstGeom>
        </p:spPr>
        <p:txBody>
          <a:bodyPr vert="horz" lIns="149952" tIns="74976" rIns="149952" bIns="74976" rtlCol="0" anchor="ctr"/>
          <a:lstStyle>
            <a:lvl1pPr algn="l">
              <a:defRPr sz="2000">
                <a:solidFill>
                  <a:schemeClr val="tx1">
                    <a:tint val="75000"/>
                  </a:schemeClr>
                </a:solidFill>
              </a:defRPr>
            </a:lvl1pPr>
          </a:lstStyle>
          <a:p>
            <a:fld id="{69B3D045-F87F-4081-A8E0-D02E3BC8C0EB}" type="datetimeFigureOut">
              <a:rPr lang="en-US" smtClean="0"/>
              <a:t>4/3/2025</a:t>
            </a:fld>
            <a:endParaRPr lang="en-US"/>
          </a:p>
        </p:txBody>
      </p:sp>
      <p:sp>
        <p:nvSpPr>
          <p:cNvPr id="5" name="Footer Placeholder 4"/>
          <p:cNvSpPr>
            <a:spLocks noGrp="1"/>
          </p:cNvSpPr>
          <p:nvPr>
            <p:ph type="ftr" sz="quarter" idx="3"/>
          </p:nvPr>
        </p:nvSpPr>
        <p:spPr>
          <a:xfrm>
            <a:off x="5561185" y="8475135"/>
            <a:ext cx="5154269" cy="486833"/>
          </a:xfrm>
          <a:prstGeom prst="rect">
            <a:avLst/>
          </a:prstGeom>
        </p:spPr>
        <p:txBody>
          <a:bodyPr vert="horz" lIns="149952" tIns="74976" rIns="149952" bIns="74976" rtlCol="0" anchor="ctr"/>
          <a:lstStyle>
            <a:lvl1pPr algn="ctr">
              <a:defRPr sz="2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5"/>
            <a:ext cx="3797882" cy="486833"/>
          </a:xfrm>
          <a:prstGeom prst="rect">
            <a:avLst/>
          </a:prstGeom>
        </p:spPr>
        <p:txBody>
          <a:bodyPr vert="horz" lIns="149952" tIns="74976" rIns="149952" bIns="74976" rtlCol="0" anchor="ctr"/>
          <a:lstStyle>
            <a:lvl1pPr algn="r">
              <a:defRPr sz="2000">
                <a:solidFill>
                  <a:schemeClr val="tx1">
                    <a:tint val="75000"/>
                  </a:schemeClr>
                </a:solidFill>
              </a:defRPr>
            </a:lvl1pPr>
          </a:lstStyle>
          <a:p>
            <a:fld id="{23BD8811-19B2-427B-9684-8822910335A4}" type="slidenum">
              <a:rPr lang="en-US" smtClean="0"/>
              <a:t>‹#›</a:t>
            </a:fld>
            <a:endParaRPr lang="en-US"/>
          </a:p>
        </p:txBody>
      </p:sp>
    </p:spTree>
    <p:extLst>
      <p:ext uri="{BB962C8B-B14F-4D97-AF65-F5344CB8AC3E}">
        <p14:creationId xmlns:p14="http://schemas.microsoft.com/office/powerpoint/2010/main" val="2414476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99525" rtl="0" eaLnBrk="1" latinLnBrk="0" hangingPunct="1">
        <a:spcBef>
          <a:spcPct val="0"/>
        </a:spcBef>
        <a:buNone/>
        <a:defRPr sz="7200" kern="1200">
          <a:solidFill>
            <a:schemeClr val="tx1"/>
          </a:solidFill>
          <a:latin typeface="+mj-lt"/>
          <a:ea typeface="+mj-ea"/>
          <a:cs typeface="+mj-cs"/>
        </a:defRPr>
      </a:lvl1pPr>
    </p:titleStyle>
    <p:bodyStyle>
      <a:lvl1pPr marL="562322" indent="-562322" algn="l" defTabSz="1499525"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218364" indent="-468601" algn="l" defTabSz="1499525" rtl="0" eaLnBrk="1" latinLnBrk="0" hangingPunct="1">
        <a:spcBef>
          <a:spcPct val="20000"/>
        </a:spcBef>
        <a:buFont typeface="Arial" pitchFamily="34" charset="0"/>
        <a:buChar char="–"/>
        <a:defRPr sz="4600" kern="1200">
          <a:solidFill>
            <a:schemeClr val="tx1"/>
          </a:solidFill>
          <a:latin typeface="+mn-lt"/>
          <a:ea typeface="+mn-ea"/>
          <a:cs typeface="+mn-cs"/>
        </a:defRPr>
      </a:lvl2pPr>
      <a:lvl3pPr marL="1874406" indent="-374881" algn="l" defTabSz="1499525"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624168"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4pPr>
      <a:lvl5pPr marL="3373930"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5pPr>
      <a:lvl6pPr marL="4123693"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6pPr>
      <a:lvl7pPr marL="4873455"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7pPr>
      <a:lvl8pPr marL="5623217"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8pPr>
      <a:lvl9pPr marL="6372979"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9pPr>
    </p:bodyStyle>
    <p:other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nvSpPr>
        <p:spPr>
          <a:xfrm>
            <a:off x="5231592" y="4495801"/>
            <a:ext cx="6932603" cy="769441"/>
          </a:xfrm>
          <a:prstGeom prst="rect">
            <a:avLst/>
          </a:prstGeom>
        </p:spPr>
        <p:txBody>
          <a:bodyPr wrap="none">
            <a:spAutoFit/>
          </a:bodyPr>
          <a:ls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a:lstStyle>
          <a:p>
            <a:r>
              <a:rPr lang="en-US" sz="44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a:t>
            </a:r>
            <a:r>
              <a:rPr lang="en-US" sz="4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18: BƯỚC MÙA XUÂN</a:t>
            </a:r>
            <a:endParaRPr lang="en-US" sz="44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 name="Rectangle 6"/>
          <p:cNvSpPr/>
          <p:nvPr/>
        </p:nvSpPr>
        <p:spPr>
          <a:xfrm>
            <a:off x="3713660" y="5733871"/>
            <a:ext cx="8704246" cy="1754326"/>
          </a:xfrm>
          <a:prstGeom prst="rect">
            <a:avLst/>
          </a:prstGeom>
        </p:spPr>
        <p:txBody>
          <a:bodyPr wrap="square">
            <a:spAutoFit/>
          </a:bodyPr>
          <a:ls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a:lstStyle>
          <a:p>
            <a:pPr algn="ctr"/>
            <a:r>
              <a:rPr lang="en-US" sz="36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Tiết</a:t>
            </a:r>
            <a:r>
              <a:rPr lang="en-US" sz="36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3: VIẾT</a:t>
            </a:r>
          </a:p>
          <a:p>
            <a:pPr algn="ctr"/>
            <a:r>
              <a:rPr lang="en-US" sz="36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TÌM HIỂU CÁCH VIẾT BÀI VĂN MIÊU TẢ CÂY CỐI (TIẾP THEO)</a:t>
            </a:r>
            <a:endParaRPr lang="en-US" sz="3600"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TextBox 2">
            <a:extLst>
              <a:ext uri="{FF2B5EF4-FFF2-40B4-BE49-F238E27FC236}">
                <a16:creationId xmlns:a16="http://schemas.microsoft.com/office/drawing/2014/main" id="{4B7E5B9A-1FAE-AF31-006D-905559C565D6}"/>
              </a:ext>
            </a:extLst>
          </p:cNvPr>
          <p:cNvSpPr txBox="1"/>
          <p:nvPr/>
        </p:nvSpPr>
        <p:spPr>
          <a:xfrm>
            <a:off x="4069857" y="457200"/>
            <a:ext cx="8136924" cy="1077218"/>
          </a:xfrm>
          <a:prstGeom prst="rect">
            <a:avLst/>
          </a:prstGeom>
          <a:noFill/>
        </p:spPr>
        <p:txBody>
          <a:bodyPr wrap="square">
            <a:spAutoFit/>
          </a:bodyPr>
          <a:lstStyle/>
          <a:p>
            <a:pPr algn="ctr"/>
            <a:r>
              <a:rPr lang="en-US" sz="3200" b="1">
                <a:latin typeface="Times New Roman" panose="02020603050405020304" pitchFamily="18" charset="0"/>
                <a:cs typeface="Times New Roman" panose="02020603050405020304" pitchFamily="18" charset="0"/>
              </a:rPr>
              <a:t>UBND QUẬN DƯƠNG KINH</a:t>
            </a:r>
            <a:br>
              <a:rPr lang="en-US" sz="3200" b="1">
                <a:latin typeface="Times New Roman" panose="02020603050405020304" pitchFamily="18" charset="0"/>
                <a:cs typeface="Times New Roman" panose="02020603050405020304" pitchFamily="18" charset="0"/>
              </a:rPr>
            </a:br>
            <a:r>
              <a:rPr lang="en-US" sz="3200" b="1">
                <a:latin typeface="Times New Roman" panose="02020603050405020304" pitchFamily="18" charset="0"/>
                <a:cs typeface="Times New Roman" panose="02020603050405020304" pitchFamily="18" charset="0"/>
              </a:rPr>
              <a:t>TRƯỜNG </a:t>
            </a:r>
            <a:r>
              <a:rPr lang="en-US" sz="3200" b="1" u="sng">
                <a:latin typeface="Times New Roman" panose="02020603050405020304" pitchFamily="18" charset="0"/>
                <a:cs typeface="Times New Roman" panose="02020603050405020304" pitchFamily="18" charset="0"/>
              </a:rPr>
              <a:t>TIỂU HỌC ANH </a:t>
            </a:r>
            <a:r>
              <a:rPr lang="en-US" sz="3200" b="1">
                <a:latin typeface="Times New Roman" panose="02020603050405020304" pitchFamily="18" charset="0"/>
                <a:cs typeface="Times New Roman" panose="02020603050405020304" pitchFamily="18" charset="0"/>
              </a:rPr>
              <a:t>DŨNG</a:t>
            </a:r>
            <a:endParaRPr lang="en-US"/>
          </a:p>
        </p:txBody>
      </p:sp>
    </p:spTree>
    <p:extLst>
      <p:ext uri="{BB962C8B-B14F-4D97-AF65-F5344CB8AC3E}">
        <p14:creationId xmlns:p14="http://schemas.microsoft.com/office/powerpoint/2010/main" val="78706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936020" y="1676400"/>
            <a:ext cx="7036120" cy="6934200"/>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sp>
        <p:nvSpPr>
          <p:cNvPr id="3" name="TextBox 2"/>
          <p:cNvSpPr txBox="1"/>
          <p:nvPr/>
        </p:nvSpPr>
        <p:spPr>
          <a:xfrm>
            <a:off x="2589831" y="574587"/>
            <a:ext cx="10865731" cy="523220"/>
          </a:xfrm>
          <a:prstGeom prst="rect">
            <a:avLst/>
          </a:prstGeom>
          <a:noFill/>
        </p:spPr>
        <p:txBody>
          <a:bodyPr wrap="none" rtlCol="0">
            <a:spAutoFit/>
          </a:bodyPr>
          <a:lstStyle/>
          <a:p>
            <a:pPr algn="ctr"/>
            <a:r>
              <a:rPr lang="en-US" sz="2800" b="1" u="sng"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TÌM HIỂU CÁCH VIẾT BÀI VĂN MIÊU TẢ CÂY CỐI (TIẾP)</a:t>
            </a:r>
          </a:p>
        </p:txBody>
      </p:sp>
      <p:grpSp>
        <p:nvGrpSpPr>
          <p:cNvPr id="12" name="Group 11"/>
          <p:cNvGrpSpPr/>
          <p:nvPr/>
        </p:nvGrpSpPr>
        <p:grpSpPr>
          <a:xfrm>
            <a:off x="116517" y="1295400"/>
            <a:ext cx="8688977" cy="7696200"/>
            <a:chOff x="122404" y="1295400"/>
            <a:chExt cx="8305603" cy="7696200"/>
          </a:xfrm>
        </p:grpSpPr>
        <p:pic>
          <p:nvPicPr>
            <p:cNvPr id="31" name="Picture 30"/>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122404" y="1295400"/>
              <a:ext cx="8305603" cy="7696200"/>
            </a:xfrm>
            <a:prstGeom prst="rect">
              <a:avLst/>
            </a:prstGeom>
          </p:spPr>
        </p:pic>
        <p:sp>
          <p:nvSpPr>
            <p:cNvPr id="4" name="Rectangle 3"/>
            <p:cNvSpPr/>
            <p:nvPr/>
          </p:nvSpPr>
          <p:spPr>
            <a:xfrm>
              <a:off x="1175888" y="1807948"/>
              <a:ext cx="7086600" cy="523220"/>
            </a:xfrm>
            <a:prstGeom prst="rect">
              <a:avLst/>
            </a:prstGeom>
          </p:spPr>
          <p:txBody>
            <a:bodyPr wrap="square">
              <a:spAutoFit/>
            </a:bodyPr>
            <a:lstStyle/>
            <a:p>
              <a:pPr indent="517525" algn="just"/>
              <a:r>
                <a:rPr lang="en-US" sz="2800" b="1" dirty="0">
                  <a:solidFill>
                    <a:srgbClr val="FF0000"/>
                  </a:solidFill>
                  <a:latin typeface="Times New Roman" pitchFamily="18" charset="0"/>
                  <a:cs typeface="Times New Roman" pitchFamily="18" charset="0"/>
                </a:rPr>
                <a:t>1. </a:t>
              </a:r>
              <a:r>
                <a:rPr lang="vi-VN" sz="2800" b="1" dirty="0">
                  <a:solidFill>
                    <a:srgbClr val="FF0000"/>
                  </a:solidFill>
                  <a:latin typeface="Times New Roman" pitchFamily="18" charset="0"/>
                  <a:cs typeface="Times New Roman" pitchFamily="18" charset="0"/>
                </a:rPr>
                <a:t>Đọc đoạn văn dưới đây và trả lời câu hỏi.</a:t>
              </a:r>
            </a:p>
          </p:txBody>
        </p:sp>
      </p:grpSp>
      <p:sp>
        <p:nvSpPr>
          <p:cNvPr id="5" name="Rectangle 4"/>
          <p:cNvSpPr/>
          <p:nvPr/>
        </p:nvSpPr>
        <p:spPr>
          <a:xfrm>
            <a:off x="481528" y="2381680"/>
            <a:ext cx="7958956" cy="6758773"/>
          </a:xfrm>
          <a:prstGeom prst="rect">
            <a:avLst/>
          </a:prstGeom>
        </p:spPr>
        <p:txBody>
          <a:bodyPr wrap="square">
            <a:spAutoFit/>
          </a:bodyPr>
          <a:lstStyle/>
          <a:p>
            <a:pPr indent="457200" algn="ctr">
              <a:lnSpc>
                <a:spcPct val="120000"/>
              </a:lnSpc>
            </a:pPr>
            <a:r>
              <a:rPr lang="en-US" sz="1900" b="1" dirty="0">
                <a:solidFill>
                  <a:srgbClr val="0000FF"/>
                </a:solidFill>
                <a:latin typeface="Times New Roman" panose="02020603050405020304" pitchFamily="18" charset="0"/>
                <a:cs typeface="Times New Roman" panose="02020603050405020304" pitchFamily="18" charset="0"/>
              </a:rPr>
              <a:t>CÂY CÀ CHUA</a:t>
            </a:r>
          </a:p>
          <a:p>
            <a:pPr indent="457200" algn="just">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Khi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con </a:t>
            </a:r>
            <a:r>
              <a:rPr lang="en-US" sz="1900" dirty="0" err="1">
                <a:solidFill>
                  <a:srgbClr val="0000FF"/>
                </a:solidFill>
                <a:latin typeface="Times New Roman" panose="02020603050405020304" pitchFamily="18" charset="0"/>
                <a:cs typeface="Times New Roman" panose="02020603050405020304" pitchFamily="18" charset="0"/>
              </a:rPr>
              <a:t>chim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sếu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thượng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nguồn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sông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Hồng</a:t>
            </a:r>
            <a:r>
              <a:rPr lang="en-US" sz="1900" dirty="0">
                <a:solidFill>
                  <a:srgbClr val="0000FF"/>
                </a:solidFill>
                <a:latin typeface="Times New Roman" panose="02020603050405020304" pitchFamily="18" charset="0"/>
                <a:cs typeface="Times New Roman" panose="02020603050405020304" pitchFamily="18" charset="0"/>
              </a:rPr>
              <a:t> bay </a:t>
            </a:r>
            <a:r>
              <a:rPr lang="en-US" sz="1900" dirty="0" err="1">
                <a:solidFill>
                  <a:srgbClr val="0000FF"/>
                </a:solidFill>
                <a:latin typeface="Times New Roman" panose="02020603050405020304" pitchFamily="18" charset="0"/>
                <a:cs typeface="Times New Roman" panose="02020603050405020304" pitchFamily="18" charset="0"/>
              </a:rPr>
              <a:t>dọc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lòng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sông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xuối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về</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nam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chín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rộ</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Ruộng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đẹp</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lúc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khi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hái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Dưới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tay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vun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bón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tưới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tầm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của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dân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làng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lớn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trông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thấy</a:t>
            </a:r>
            <a:r>
              <a:rPr lang="en-US" sz="1900" dirty="0">
                <a:solidFill>
                  <a:srgbClr val="0000FF"/>
                </a:solidFill>
                <a:latin typeface="Times New Roman" panose="02020603050405020304" pitchFamily="18" charset="0"/>
                <a:cs typeface="Times New Roman" panose="02020603050405020304" pitchFamily="18" charset="0"/>
              </a:rPr>
              <a:t>.</a:t>
            </a:r>
          </a:p>
          <a:p>
            <a:pPr indent="457200" algn="just">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vươn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ngọn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tán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tỏa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hết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sức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tầng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lá</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như</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thảm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đen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thêu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màu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xanh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phú</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kín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mặt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ruộng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Rối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cái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chăn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gấm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xanh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ấy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bỗng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hiện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thêm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chum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vàng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xinh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xắn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dimer </a:t>
            </a:r>
            <a:r>
              <a:rPr lang="en-US" sz="1900" dirty="0" err="1">
                <a:solidFill>
                  <a:srgbClr val="0000FF"/>
                </a:solidFill>
                <a:latin typeface="Times New Roman" panose="02020603050405020304" pitchFamily="18" charset="0"/>
                <a:cs typeface="Times New Roman" panose="02020603050405020304" pitchFamily="18" charset="0"/>
              </a:rPr>
              <a:t>xuyết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gốc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ngọn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sai</a:t>
            </a:r>
            <a:r>
              <a:rPr lang="en-US" sz="1900" dirty="0">
                <a:solidFill>
                  <a:srgbClr val="0000FF"/>
                </a:solidFill>
                <a:latin typeface="Times New Roman" panose="02020603050405020304" pitchFamily="18" charset="0"/>
                <a:cs typeface="Times New Roman" panose="02020603050405020304" pitchFamily="18" charset="0"/>
              </a:rPr>
              <a:t> chi </a:t>
            </a:r>
            <a:r>
              <a:rPr lang="en-US" sz="1900" dirty="0" err="1">
                <a:solidFill>
                  <a:srgbClr val="0000FF"/>
                </a:solidFill>
                <a:latin typeface="Times New Roman" panose="02020603050405020304" pitchFamily="18" charset="0"/>
                <a:cs typeface="Times New Roman" panose="02020603050405020304" pitchFamily="18" charset="0"/>
              </a:rPr>
              <a:t>chít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gửi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thêm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màu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đẹp</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như</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bướm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đồg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nhỏ</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bạt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rúc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mọi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tầng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lá</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của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vùng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bãi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bát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ngát</a:t>
            </a:r>
            <a:r>
              <a:rPr lang="en-US" sz="1900" dirty="0">
                <a:solidFill>
                  <a:srgbClr val="0000FF"/>
                </a:solidFill>
                <a:latin typeface="Times New Roman" panose="02020603050405020304" pitchFamily="18" charset="0"/>
                <a:cs typeface="Times New Roman" panose="02020603050405020304" pitchFamily="18" charset="0"/>
              </a:rPr>
              <a:t>.</a:t>
            </a:r>
          </a:p>
          <a:p>
            <a:pPr indent="457200" algn="just">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Thế</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rồi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biến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để</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tạo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chum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nõn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thầm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lặng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hiện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mang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phục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với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mẹ</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xum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xuê</a:t>
            </a:r>
            <a:r>
              <a:rPr lang="en-US" sz="1900" dirty="0">
                <a:solidFill>
                  <a:srgbClr val="0000FF"/>
                </a:solidFill>
                <a:latin typeface="Times New Roman" panose="02020603050405020304" pitchFamily="18" charset="0"/>
                <a:cs typeface="Times New Roman" panose="02020603050405020304" pitchFamily="18" charset="0"/>
              </a:rPr>
              <a:t> chi </a:t>
            </a:r>
            <a:r>
              <a:rPr lang="en-US" sz="1900" dirty="0" err="1">
                <a:solidFill>
                  <a:srgbClr val="0000FF"/>
                </a:solidFill>
                <a:latin typeface="Times New Roman" panose="02020603050405020304" pitchFamily="18" charset="0"/>
                <a:cs typeface="Times New Roman" panose="02020603050405020304" pitchFamily="18" charset="0"/>
              </a:rPr>
              <a:t>chít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lớn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bé</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vui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mắt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như</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mẹ</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đông</a:t>
            </a:r>
            <a:r>
              <a:rPr lang="en-US" sz="1900" dirty="0">
                <a:solidFill>
                  <a:srgbClr val="0000FF"/>
                </a:solidFill>
                <a:latin typeface="Times New Roman" panose="02020603050405020304" pitchFamily="18" charset="0"/>
                <a:cs typeface="Times New Roman" panose="02020603050405020304" pitchFamily="18" charset="0"/>
              </a:rPr>
              <a:t> con.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ở </a:t>
            </a:r>
            <a:r>
              <a:rPr lang="en-US" sz="1900" dirty="0" err="1">
                <a:solidFill>
                  <a:srgbClr val="0000FF"/>
                </a:solidFill>
                <a:latin typeface="Times New Roman" panose="02020603050405020304" pitchFamily="18" charset="0"/>
                <a:cs typeface="Times New Roman" panose="02020603050405020304" pitchFamily="18" charset="0"/>
              </a:rPr>
              <a:t>thân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leo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nghịch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ngợm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ngọn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lại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tạo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vị</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thơm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vị</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mát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tụ</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dần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Mỗi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chín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một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mặt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trời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nhỏ</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hiền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dịu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thắp</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đèn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lùm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nhỏ</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bé</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báo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hiệu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riêng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gọi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người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hái</a:t>
            </a:r>
            <a:r>
              <a:rPr lang="en-US" sz="1900" dirty="0">
                <a:solidFill>
                  <a:srgbClr val="0000FF"/>
                </a:solidFill>
                <a:latin typeface="Times New Roman" panose="02020603050405020304" pitchFamily="18" charset="0"/>
                <a:cs typeface="Times New Roman" panose="02020603050405020304" pitchFamily="18" charset="0"/>
              </a:rPr>
              <a:t>.</a:t>
            </a:r>
          </a:p>
          <a:p>
            <a:pPr indent="457200">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có</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mặt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bữa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tiệc</a:t>
            </a:r>
            <a:r>
              <a:rPr lang="en-US" sz="1900" dirty="0">
                <a:solidFill>
                  <a:srgbClr val="0000FF"/>
                </a:solidFill>
                <a:latin typeface="Times New Roman" panose="02020603050405020304" pitchFamily="18" charset="0"/>
                <a:cs typeface="Times New Roman" panose="02020603050405020304" pitchFamily="18" charset="0"/>
              </a:rPr>
              <a:t> sang </a:t>
            </a:r>
            <a:r>
              <a:rPr lang="en-US" sz="1900" dirty="0" err="1">
                <a:solidFill>
                  <a:srgbClr val="0000FF"/>
                </a:solidFill>
                <a:latin typeface="Times New Roman" panose="02020603050405020304" pitchFamily="18" charset="0"/>
                <a:cs typeface="Times New Roman" panose="02020603050405020304" pitchFamily="18" charset="0"/>
              </a:rPr>
              <a:t>cho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bữa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cơm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đơn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giản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nấu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vội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vàng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còn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các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trẻ</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em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vùng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đất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bãi</a:t>
            </a:r>
            <a:r>
              <a:rPr lang="en-US" sz="1900" dirty="0">
                <a:solidFill>
                  <a:srgbClr val="0000FF"/>
                </a:solidFill>
                <a:latin typeface="Times New Roman" panose="02020603050405020304" pitchFamily="18" charset="0"/>
                <a:cs typeface="Times New Roman" panose="02020603050405020304" pitchFamily="18" charset="0"/>
              </a:rPr>
              <a:t>.</a:t>
            </a:r>
          </a:p>
          <a:p>
            <a:pPr indent="457200" algn="just">
              <a:lnSpc>
                <a:spcPct val="120000"/>
              </a:lnSpc>
            </a:pPr>
            <a:r>
              <a:rPr lang="en-US" sz="1900" dirty="0">
                <a:solidFill>
                  <a:srgbClr val="0000FF"/>
                </a:solidFill>
                <a:latin typeface="Times New Roman" panose="02020603050405020304" pitchFamily="18" charset="0"/>
                <a:cs typeface="Times New Roman" panose="02020603050405020304" pitchFamily="18" charset="0"/>
              </a:rPr>
              <a:t>			Theo </a:t>
            </a:r>
            <a:r>
              <a:rPr lang="en-US" sz="1900" dirty="0" err="1">
                <a:solidFill>
                  <a:srgbClr val="0000FF"/>
                </a:solidFill>
                <a:latin typeface="Times New Roman" panose="02020603050405020304" pitchFamily="18" charset="0"/>
                <a:cs typeface="Times New Roman" panose="02020603050405020304" pitchFamily="18" charset="0"/>
              </a:rPr>
              <a:t>Ngô</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Văn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Phú</a:t>
            </a:r>
            <a:endParaRPr lang="vi-VN" sz="1900" dirty="0">
              <a:solidFill>
                <a:srgbClr val="0000FF"/>
              </a:solidFill>
              <a:latin typeface="Times New Roman" panose="02020603050405020304" pitchFamily="18" charset="0"/>
              <a:cs typeface="Times New Roman" panose="02020603050405020304" pitchFamily="18" charset="0"/>
            </a:endParaRPr>
          </a:p>
        </p:txBody>
      </p:sp>
      <p:sp>
        <p:nvSpPr>
          <p:cNvPr id="8" name="Rectangle 7"/>
          <p:cNvSpPr/>
          <p:nvPr/>
        </p:nvSpPr>
        <p:spPr>
          <a:xfrm>
            <a:off x="9054243" y="1930777"/>
            <a:ext cx="6586363" cy="1477328"/>
          </a:xfrm>
          <a:prstGeom prst="rect">
            <a:avLst/>
          </a:prstGeom>
        </p:spPr>
        <p:txBody>
          <a:bodyPr wrap="square">
            <a:spAutoFit/>
          </a:bodyPr>
          <a:lstStyle/>
          <a:p>
            <a:r>
              <a:rPr lang="vi-VN" b="1" dirty="0">
                <a:solidFill>
                  <a:srgbClr val="FF3399"/>
                </a:solidFill>
                <a:latin typeface="Times New Roman" panose="02020603050405020304" pitchFamily="18" charset="0"/>
                <a:cs typeface="Times New Roman" panose="02020603050405020304" pitchFamily="18" charset="0"/>
              </a:rPr>
              <a:t>a. Tìm phần mở bài, thân bài, kết bài của bài văn </a:t>
            </a:r>
            <a:r>
              <a:rPr lang="vi-VN" b="1" i="1" dirty="0">
                <a:solidFill>
                  <a:srgbClr val="FF3399"/>
                </a:solidFill>
                <a:latin typeface="Times New Roman" panose="02020603050405020304" pitchFamily="18" charset="0"/>
                <a:cs typeface="Times New Roman" panose="02020603050405020304" pitchFamily="18" charset="0"/>
              </a:rPr>
              <a:t>Cây cà chua</a:t>
            </a:r>
            <a:r>
              <a:rPr lang="vi-VN" b="1" dirty="0">
                <a:solidFill>
                  <a:srgbClr val="FF3399"/>
                </a:solidFill>
                <a:latin typeface="Times New Roman" panose="02020603050405020304" pitchFamily="18" charset="0"/>
                <a:cs typeface="Times New Roman" panose="02020603050405020304" pitchFamily="18" charset="0"/>
              </a:rPr>
              <a:t> và nêu ý nghĩa của từng phần.</a:t>
            </a:r>
            <a:endParaRPr lang="en-US" b="1" dirty="0">
              <a:solidFill>
                <a:srgbClr val="FF3399"/>
              </a:solidFill>
              <a:latin typeface="Times New Roman" panose="02020603050405020304" pitchFamily="18" charset="0"/>
              <a:cs typeface="Times New Roman" panose="02020603050405020304" pitchFamily="18" charset="0"/>
            </a:endParaRPr>
          </a:p>
        </p:txBody>
      </p:sp>
      <p:sp>
        <p:nvSpPr>
          <p:cNvPr id="6" name="Rectangle 5"/>
          <p:cNvSpPr/>
          <p:nvPr/>
        </p:nvSpPr>
        <p:spPr>
          <a:xfrm>
            <a:off x="9226331" y="3408106"/>
            <a:ext cx="6470024" cy="1015663"/>
          </a:xfrm>
          <a:prstGeom prst="rect">
            <a:avLst/>
          </a:prstGeom>
        </p:spPr>
        <p:txBody>
          <a:bodyPr wrap="square">
            <a:spAutoFit/>
          </a:bodyPr>
          <a:lstStyle/>
          <a:p>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Mở</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bài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Đoạn</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văn</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đầu</a:t>
            </a:r>
            <a:r>
              <a:rPr lang="en-US" b="1" dirty="0">
                <a:solidFill>
                  <a:schemeClr val="accent3">
                    <a:lumMod val="75000"/>
                  </a:schemeClr>
                </a:solidFill>
                <a:latin typeface="Times New Roman" panose="02020603050405020304" pitchFamily="18" charset="0"/>
                <a:cs typeface="Times New Roman" panose="02020603050405020304" pitchFamily="18" charset="0"/>
              </a:rPr>
              <a:t> -&gt; </a:t>
            </a:r>
            <a:r>
              <a:rPr lang="en-US" b="1" dirty="0" err="1">
                <a:solidFill>
                  <a:schemeClr val="accent3">
                    <a:lumMod val="75000"/>
                  </a:schemeClr>
                </a:solidFill>
                <a:latin typeface="Times New Roman" panose="02020603050405020304" pitchFamily="18" charset="0"/>
                <a:cs typeface="Times New Roman" panose="02020603050405020304" pitchFamily="18" charset="0"/>
              </a:rPr>
              <a:t>Giới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thiệu</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về</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cây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cà</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chua</a:t>
            </a:r>
            <a:endParaRPr lang="en-US" b="1" i="0" dirty="0">
              <a:solidFill>
                <a:schemeClr val="accent3">
                  <a:lumMod val="75000"/>
                </a:schemeClr>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9202994" y="4423768"/>
            <a:ext cx="6745979" cy="1938992"/>
          </a:xfrm>
          <a:prstGeom prst="rect">
            <a:avLst/>
          </a:prstGeom>
        </p:spPr>
        <p:txBody>
          <a:bodyPr wrap="square">
            <a:spAutoFit/>
          </a:bodyPr>
          <a:lstStyle/>
          <a:p>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vi-VN" b="1" dirty="0">
                <a:solidFill>
                  <a:schemeClr val="accent3">
                    <a:lumMod val="75000"/>
                  </a:schemeClr>
                </a:solidFill>
                <a:latin typeface="Times New Roman" panose="02020603050405020304" pitchFamily="18" charset="0"/>
                <a:cs typeface="Times New Roman" panose="02020603050405020304" pitchFamily="18" charset="0"/>
              </a:rPr>
              <a:t>Thân bài: Từ Cây cà chua vươn những ngọn ... đến .... gọi người đến hái. -&gt; Quá trình sinh trưởng và phát triển của cây cà chua</a:t>
            </a:r>
            <a:r>
              <a:rPr lang="en-US" b="1" dirty="0">
                <a:solidFill>
                  <a:schemeClr val="accent3">
                    <a:lumMod val="75000"/>
                  </a:schemeClr>
                </a:solidFill>
                <a:latin typeface="Times New Roman" panose="02020603050405020304" pitchFamily="18" charset="0"/>
                <a:cs typeface="Times New Roman" panose="02020603050405020304" pitchFamily="18" charset="0"/>
              </a:rPr>
              <a:t>.	</a:t>
            </a:r>
            <a:endParaRPr lang="vi-VN" b="1" i="0" dirty="0">
              <a:solidFill>
                <a:schemeClr val="accent3">
                  <a:lumMod val="75000"/>
                </a:schemeClr>
              </a:solidFill>
              <a:effectLst/>
              <a:latin typeface="Times New Roman" panose="02020603050405020304" pitchFamily="18" charset="0"/>
              <a:cs typeface="Times New Roman" panose="02020603050405020304" pitchFamily="18" charset="0"/>
            </a:endParaRPr>
          </a:p>
        </p:txBody>
      </p:sp>
      <p:sp>
        <p:nvSpPr>
          <p:cNvPr id="10" name="Rectangle 9"/>
          <p:cNvSpPr/>
          <p:nvPr/>
        </p:nvSpPr>
        <p:spPr>
          <a:xfrm>
            <a:off x="9269256" y="6369309"/>
            <a:ext cx="6613456" cy="1015663"/>
          </a:xfrm>
          <a:prstGeom prst="rect">
            <a:avLst/>
          </a:prstGeom>
        </p:spPr>
        <p:txBody>
          <a:bodyPr wrap="square">
            <a:spAutoFit/>
          </a:bodyPr>
          <a:lstStyle/>
          <a:p>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Kết</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bài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Đoạn</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cuối</a:t>
            </a:r>
            <a:r>
              <a:rPr lang="en-US" b="1" dirty="0">
                <a:solidFill>
                  <a:schemeClr val="accent3">
                    <a:lumMod val="75000"/>
                  </a:schemeClr>
                </a:solidFill>
                <a:latin typeface="Times New Roman" panose="02020603050405020304" pitchFamily="18" charset="0"/>
                <a:cs typeface="Times New Roman" panose="02020603050405020304" pitchFamily="18" charset="0"/>
              </a:rPr>
              <a:t> -&gt; </a:t>
            </a:r>
            <a:r>
              <a:rPr lang="en-US" b="1" dirty="0" err="1">
                <a:solidFill>
                  <a:schemeClr val="accent3">
                    <a:lumMod val="75000"/>
                  </a:schemeClr>
                </a:solidFill>
                <a:latin typeface="Times New Roman" panose="02020603050405020304" pitchFamily="18" charset="0"/>
                <a:cs typeface="Times New Roman" panose="02020603050405020304" pitchFamily="18" charset="0"/>
              </a:rPr>
              <a:t>Tác</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dụng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của</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cây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cà</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chua</a:t>
            </a:r>
            <a:r>
              <a:rPr lang="en-US" b="1" dirty="0">
                <a:solidFill>
                  <a:schemeClr val="accent3">
                    <a:lumMod val="75000"/>
                  </a:schemeClr>
                </a:solidFill>
                <a:latin typeface="Times New Roman" panose="02020603050405020304" pitchFamily="18" charset="0"/>
                <a:cs typeface="Times New Roman" panose="02020603050405020304" pitchFamily="18" charset="0"/>
              </a:rPr>
              <a:t>.</a:t>
            </a:r>
            <a:endParaRPr lang="en-US" b="1" i="0" dirty="0">
              <a:solidFill>
                <a:schemeClr val="accent3">
                  <a:lumMod val="75000"/>
                </a:schemeClr>
              </a:solidFill>
              <a:effectLst/>
              <a:latin typeface="Times New Roman" panose="02020603050405020304" pitchFamily="18" charset="0"/>
              <a:cs typeface="Times New Roman" panose="02020603050405020304" pitchFamily="18" charset="0"/>
            </a:endParaRPr>
          </a:p>
        </p:txBody>
      </p:sp>
      <p:sp>
        <p:nvSpPr>
          <p:cNvPr id="16" name="Hình chữ nhật: Góc Tròn 5">
            <a:extLst>
              <a:ext uri="{FF2B5EF4-FFF2-40B4-BE49-F238E27FC236}">
                <a16:creationId xmlns:a16="http://schemas.microsoft.com/office/drawing/2014/main" id="{68329D4C-D1CB-19A1-ED55-698D7524FE4E}"/>
              </a:ext>
            </a:extLst>
          </p:cNvPr>
          <p:cNvSpPr/>
          <p:nvPr/>
        </p:nvSpPr>
        <p:spPr>
          <a:xfrm>
            <a:off x="481528" y="2762056"/>
            <a:ext cx="7958956" cy="1086279"/>
          </a:xfrm>
          <a:prstGeom prst="roundRect">
            <a:avLst/>
          </a:prstGeom>
          <a:solidFill>
            <a:schemeClr val="accent6">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7" name="Hình chữ nhật: Góc Tròn 5">
            <a:extLst>
              <a:ext uri="{FF2B5EF4-FFF2-40B4-BE49-F238E27FC236}">
                <a16:creationId xmlns:a16="http://schemas.microsoft.com/office/drawing/2014/main" id="{68329D4C-D1CB-19A1-ED55-698D7524FE4E}"/>
              </a:ext>
            </a:extLst>
          </p:cNvPr>
          <p:cNvSpPr/>
          <p:nvPr/>
        </p:nvSpPr>
        <p:spPr>
          <a:xfrm>
            <a:off x="423436" y="3886200"/>
            <a:ext cx="7944614" cy="3429000"/>
          </a:xfrm>
          <a:prstGeom prst="roundRect">
            <a:avLst/>
          </a:prstGeom>
          <a:solidFill>
            <a:srgbClr val="0000FF">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Hình chữ nhật: Góc Tròn 5">
            <a:extLst>
              <a:ext uri="{FF2B5EF4-FFF2-40B4-BE49-F238E27FC236}">
                <a16:creationId xmlns:a16="http://schemas.microsoft.com/office/drawing/2014/main" id="{68329D4C-D1CB-19A1-ED55-698D7524FE4E}"/>
              </a:ext>
            </a:extLst>
          </p:cNvPr>
          <p:cNvSpPr/>
          <p:nvPr/>
        </p:nvSpPr>
        <p:spPr>
          <a:xfrm>
            <a:off x="423436" y="7339297"/>
            <a:ext cx="7787418" cy="703538"/>
          </a:xfrm>
          <a:prstGeom prst="roundRect">
            <a:avLst/>
          </a:prstGeom>
          <a:solidFill>
            <a:srgbClr val="FF0000">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82261304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Effect transition="in" filter="fade">
                                      <p:cBhvr>
                                        <p:cTn id="27" dur="500"/>
                                        <p:tgtEl>
                                          <p:spTgt spid="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500"/>
                                        <p:tgtEl>
                                          <p:spTgt spid="7"/>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fade">
                                      <p:cBhvr>
                                        <p:cTn id="43" dur="500"/>
                                        <p:tgtEl>
                                          <p:spTgt spid="17"/>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500"/>
                                        <p:tgtEl>
                                          <p:spTgt spid="10"/>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fade">
                                      <p:cBhvr>
                                        <p:cTn id="5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p:bldP spid="8" grpId="0"/>
      <p:bldP spid="6" grpId="0"/>
      <p:bldP spid="7" grpId="0"/>
      <p:bldP spid="10" grpId="0"/>
      <p:bldP spid="16" grpId="0" animBg="1"/>
      <p:bldP spid="17"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820576" y="1676400"/>
            <a:ext cx="7151564" cy="6934200"/>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sp>
        <p:nvSpPr>
          <p:cNvPr id="8" name="Rectangle 7"/>
          <p:cNvSpPr/>
          <p:nvPr/>
        </p:nvSpPr>
        <p:spPr>
          <a:xfrm>
            <a:off x="8932421" y="1752600"/>
            <a:ext cx="6855558" cy="1477328"/>
          </a:xfrm>
          <a:prstGeom prst="rect">
            <a:avLst/>
          </a:prstGeom>
        </p:spPr>
        <p:txBody>
          <a:bodyPr wrap="square">
            <a:spAutoFit/>
          </a:bodyPr>
          <a:lstStyle/>
          <a:p>
            <a:pPr indent="457200"/>
            <a:r>
              <a:rPr lang="en-US" sz="2800" b="1" dirty="0">
                <a:solidFill>
                  <a:srgbClr val="FF3399"/>
                </a:solidFill>
                <a:latin typeface="Times New Roman" pitchFamily="18" charset="0"/>
                <a:cs typeface="Times New Roman" pitchFamily="18" charset="0"/>
              </a:rPr>
              <a:t>b. </a:t>
            </a:r>
            <a:r>
              <a:rPr lang="vi-VN" b="1" dirty="0">
                <a:solidFill>
                  <a:srgbClr val="FF3399"/>
                </a:solidFill>
                <a:latin typeface="Times New Roman" panose="02020603050405020304" pitchFamily="18" charset="0"/>
                <a:cs typeface="Times New Roman" panose="02020603050405020304" pitchFamily="18" charset="0"/>
              </a:rPr>
              <a:t>Trong phần thân bài, đặc điểm của cây cà chua được miêu tả theo trình tự nào?</a:t>
            </a:r>
            <a:endParaRPr lang="en-US" sz="2800" b="1" dirty="0">
              <a:solidFill>
                <a:srgbClr val="FF3399"/>
              </a:solidFill>
              <a:latin typeface="Times New Roman" pitchFamily="18" charset="0"/>
              <a:cs typeface="Times New Roman" pitchFamily="18" charset="0"/>
            </a:endParaRPr>
          </a:p>
        </p:txBody>
      </p:sp>
      <p:sp>
        <p:nvSpPr>
          <p:cNvPr id="6" name="Rectangle 5"/>
          <p:cNvSpPr/>
          <p:nvPr/>
        </p:nvSpPr>
        <p:spPr>
          <a:xfrm>
            <a:off x="8775083" y="5029201"/>
            <a:ext cx="7074843" cy="1015663"/>
          </a:xfrm>
          <a:prstGeom prst="rect">
            <a:avLst/>
          </a:prstGeom>
        </p:spPr>
        <p:txBody>
          <a:bodyPr wrap="square">
            <a:spAutoFit/>
          </a:bodyPr>
          <a:lstStyle/>
          <a:p>
            <a:pPr indent="509588" algn="just"/>
            <a:r>
              <a:rPr lang="en-US" b="1" dirty="0">
                <a:solidFill>
                  <a:srgbClr val="FF3399"/>
                </a:solidFill>
                <a:latin typeface="Times New Roman" pitchFamily="18" charset="0"/>
                <a:cs typeface="Times New Roman" pitchFamily="18" charset="0"/>
              </a:rPr>
              <a:t>c. </a:t>
            </a:r>
            <a:r>
              <a:rPr lang="vi-VN" b="1" dirty="0">
                <a:solidFill>
                  <a:srgbClr val="FF3399"/>
                </a:solidFill>
                <a:latin typeface="Times New Roman" panose="02020603050405020304" pitchFamily="18" charset="0"/>
                <a:cs typeface="Times New Roman" panose="02020603050405020304" pitchFamily="18" charset="0"/>
              </a:rPr>
              <a:t>Sắp xếp các chi tiết dưới đây theo trình tự phát triển của cây cà chua.</a:t>
            </a:r>
            <a:endParaRPr lang="en-US" b="1" dirty="0">
              <a:solidFill>
                <a:srgbClr val="FF3399"/>
              </a:solidFill>
              <a:latin typeface="Times New Roman" pitchFamily="18" charset="0"/>
              <a:cs typeface="Times New Roman" pitchFamily="18" charset="0"/>
            </a:endParaRPr>
          </a:p>
        </p:txBody>
      </p:sp>
      <p:sp>
        <p:nvSpPr>
          <p:cNvPr id="10" name="Rectangle 9"/>
          <p:cNvSpPr/>
          <p:nvPr/>
        </p:nvSpPr>
        <p:spPr>
          <a:xfrm>
            <a:off x="8820576" y="3110707"/>
            <a:ext cx="6944446" cy="1938992"/>
          </a:xfrm>
          <a:prstGeom prst="rect">
            <a:avLst/>
          </a:prstGeom>
        </p:spPr>
        <p:txBody>
          <a:bodyPr wrap="square">
            <a:spAutoFit/>
          </a:bodyPr>
          <a:lstStyle/>
          <a:p>
            <a:pPr indent="509588" algn="just"/>
            <a:r>
              <a:rPr lang="vi-VN" b="1" dirty="0">
                <a:solidFill>
                  <a:schemeClr val="accent3">
                    <a:lumMod val="75000"/>
                  </a:schemeClr>
                </a:solidFill>
                <a:latin typeface="Times New Roman" panose="02020603050405020304" pitchFamily="18" charset="0"/>
                <a:cs typeface="Times New Roman" panose="02020603050405020304" pitchFamily="18" charset="0"/>
              </a:rPr>
              <a:t>Trong phần thân bài, đặc điểm của cây cà chua được miêu tả theo trình tự thời gian</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vi-VN" b="1" dirty="0">
                <a:solidFill>
                  <a:schemeClr val="accent3">
                    <a:lumMod val="75000"/>
                  </a:schemeClr>
                </a:solidFill>
                <a:latin typeface="Times New Roman" panose="02020603050405020304" pitchFamily="18" charset="0"/>
                <a:cs typeface="Times New Roman" panose="02020603050405020304" pitchFamily="18" charset="0"/>
              </a:rPr>
              <a:t>các thời kỳ sinh trưởng phát triển của cây, khi cây còn đang lớn</a:t>
            </a:r>
            <a:r>
              <a:rPr lang="en-US" b="1" dirty="0">
                <a:solidFill>
                  <a:schemeClr val="accent3">
                    <a:lumMod val="75000"/>
                  </a:schemeClr>
                </a:solidFill>
                <a:latin typeface="Times New Roman" pitchFamily="18" charset="0"/>
                <a:cs typeface="Times New Roman" pitchFamily="18" charset="0"/>
              </a:rPr>
              <a:t>.</a:t>
            </a:r>
          </a:p>
        </p:txBody>
      </p:sp>
      <p:sp>
        <p:nvSpPr>
          <p:cNvPr id="11" name="Rectangle 10"/>
          <p:cNvSpPr/>
          <p:nvPr/>
        </p:nvSpPr>
        <p:spPr>
          <a:xfrm>
            <a:off x="9026812" y="7105717"/>
            <a:ext cx="6643816" cy="1015663"/>
          </a:xfrm>
          <a:prstGeom prst="rect">
            <a:avLst/>
          </a:prstGeom>
        </p:spPr>
        <p:txBody>
          <a:bodyPr wrap="square">
            <a:spAutoFit/>
          </a:bodyPr>
          <a:lstStyle/>
          <a:p>
            <a:r>
              <a:rPr lang="en-US" b="1" dirty="0">
                <a:solidFill>
                  <a:schemeClr val="accent3">
                    <a:lumMod val="75000"/>
                  </a:schemeClr>
                </a:solidFill>
                <a:latin typeface="Times New Roman" pitchFamily="18" charset="0"/>
                <a:cs typeface="Times New Roman" pitchFamily="18" charset="0"/>
              </a:rPr>
              <a:t>      - </a:t>
            </a:r>
            <a:r>
              <a:rPr lang="vi-VN" b="1" dirty="0">
                <a:solidFill>
                  <a:schemeClr val="accent3">
                    <a:lumMod val="75000"/>
                  </a:schemeClr>
                </a:solidFill>
                <a:latin typeface="Times New Roman" panose="02020603050405020304" pitchFamily="18" charset="0"/>
                <a:cs typeface="Times New Roman" panose="02020603050405020304" pitchFamily="18" charset="0"/>
              </a:rPr>
              <a:t>Vươn ngọn – tỏa tán – nở hoa – ra quả -</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vi-VN" b="1" dirty="0">
                <a:solidFill>
                  <a:schemeClr val="accent3">
                    <a:lumMod val="75000"/>
                  </a:schemeClr>
                </a:solidFill>
                <a:latin typeface="Times New Roman" panose="02020603050405020304" pitchFamily="18" charset="0"/>
                <a:cs typeface="Times New Roman" panose="02020603050405020304" pitchFamily="18" charset="0"/>
              </a:rPr>
              <a:t>quả chín </a:t>
            </a:r>
            <a:endParaRPr lang="en-US" b="1" dirty="0">
              <a:solidFill>
                <a:schemeClr val="accent3">
                  <a:lumMod val="75000"/>
                </a:schemeClr>
              </a:solidFill>
              <a:latin typeface="Times New Roman" panose="02020603050405020304" pitchFamily="18" charset="0"/>
              <a:cs typeface="Times New Roman" panose="02020603050405020304" pitchFamily="18" charset="0"/>
            </a:endParaRPr>
          </a:p>
        </p:txBody>
      </p:sp>
      <p:grpSp>
        <p:nvGrpSpPr>
          <p:cNvPr id="14" name="Group 13"/>
          <p:cNvGrpSpPr/>
          <p:nvPr/>
        </p:nvGrpSpPr>
        <p:grpSpPr>
          <a:xfrm>
            <a:off x="116517" y="1295400"/>
            <a:ext cx="8688977" cy="7696200"/>
            <a:chOff x="122404" y="1295400"/>
            <a:chExt cx="8305603" cy="7696200"/>
          </a:xfrm>
        </p:grpSpPr>
        <p:pic>
          <p:nvPicPr>
            <p:cNvPr id="16" name="Picture 15"/>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122404" y="1295400"/>
              <a:ext cx="8305603" cy="7696200"/>
            </a:xfrm>
            <a:prstGeom prst="rect">
              <a:avLst/>
            </a:prstGeom>
          </p:spPr>
        </p:pic>
        <p:sp>
          <p:nvSpPr>
            <p:cNvPr id="17" name="Rectangle 16"/>
            <p:cNvSpPr/>
            <p:nvPr/>
          </p:nvSpPr>
          <p:spPr>
            <a:xfrm>
              <a:off x="1175888" y="1807948"/>
              <a:ext cx="7086600" cy="523220"/>
            </a:xfrm>
            <a:prstGeom prst="rect">
              <a:avLst/>
            </a:prstGeom>
          </p:spPr>
          <p:txBody>
            <a:bodyPr wrap="square">
              <a:spAutoFit/>
            </a:bodyPr>
            <a:lstStyle/>
            <a:p>
              <a:pPr indent="517525" algn="just"/>
              <a:r>
                <a:rPr lang="en-US" sz="2800" b="1" dirty="0">
                  <a:solidFill>
                    <a:srgbClr val="FF0000"/>
                  </a:solidFill>
                  <a:latin typeface="Times New Roman" pitchFamily="18" charset="0"/>
                  <a:cs typeface="Times New Roman" pitchFamily="18" charset="0"/>
                </a:rPr>
                <a:t>1. </a:t>
              </a:r>
              <a:r>
                <a:rPr lang="vi-VN" sz="2800" b="1" dirty="0">
                  <a:solidFill>
                    <a:srgbClr val="FF0000"/>
                  </a:solidFill>
                  <a:latin typeface="Times New Roman" pitchFamily="18" charset="0"/>
                  <a:cs typeface="Times New Roman" pitchFamily="18" charset="0"/>
                </a:rPr>
                <a:t>Đọc đoạn văn dưới đây và trả lời câu hỏi.</a:t>
              </a:r>
            </a:p>
          </p:txBody>
        </p:sp>
      </p:grpSp>
      <p:sp>
        <p:nvSpPr>
          <p:cNvPr id="18" name="Rectangle 17"/>
          <p:cNvSpPr/>
          <p:nvPr/>
        </p:nvSpPr>
        <p:spPr>
          <a:xfrm>
            <a:off x="481528" y="2381680"/>
            <a:ext cx="7958956" cy="6758773"/>
          </a:xfrm>
          <a:prstGeom prst="rect">
            <a:avLst/>
          </a:prstGeom>
        </p:spPr>
        <p:txBody>
          <a:bodyPr wrap="square">
            <a:spAutoFit/>
          </a:bodyPr>
          <a:lstStyle/>
          <a:p>
            <a:pPr indent="457200" algn="ctr">
              <a:lnSpc>
                <a:spcPct val="120000"/>
              </a:lnSpc>
            </a:pPr>
            <a:r>
              <a:rPr lang="en-US" sz="1900" b="1" dirty="0">
                <a:solidFill>
                  <a:srgbClr val="0000FF"/>
                </a:solidFill>
                <a:latin typeface="Times New Roman" panose="02020603050405020304" pitchFamily="18" charset="0"/>
                <a:cs typeface="Times New Roman" panose="02020603050405020304" pitchFamily="18" charset="0"/>
              </a:rPr>
              <a:t>CÂY CÀ CHUA</a:t>
            </a:r>
          </a:p>
          <a:p>
            <a:pPr indent="457200" algn="just">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Khi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con </a:t>
            </a:r>
            <a:r>
              <a:rPr lang="en-US" sz="1900" dirty="0" err="1">
                <a:solidFill>
                  <a:srgbClr val="0000FF"/>
                </a:solidFill>
                <a:latin typeface="Times New Roman" panose="02020603050405020304" pitchFamily="18" charset="0"/>
                <a:cs typeface="Times New Roman" panose="02020603050405020304" pitchFamily="18" charset="0"/>
              </a:rPr>
              <a:t>chim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sếu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thượng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nguồn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sông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Hồng</a:t>
            </a:r>
            <a:r>
              <a:rPr lang="en-US" sz="1900" dirty="0">
                <a:solidFill>
                  <a:srgbClr val="0000FF"/>
                </a:solidFill>
                <a:latin typeface="Times New Roman" panose="02020603050405020304" pitchFamily="18" charset="0"/>
                <a:cs typeface="Times New Roman" panose="02020603050405020304" pitchFamily="18" charset="0"/>
              </a:rPr>
              <a:t> bay </a:t>
            </a:r>
            <a:r>
              <a:rPr lang="en-US" sz="1900" dirty="0" err="1">
                <a:solidFill>
                  <a:srgbClr val="0000FF"/>
                </a:solidFill>
                <a:latin typeface="Times New Roman" panose="02020603050405020304" pitchFamily="18" charset="0"/>
                <a:cs typeface="Times New Roman" panose="02020603050405020304" pitchFamily="18" charset="0"/>
              </a:rPr>
              <a:t>dọc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lòng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sông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xuối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về</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nam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chín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rộ</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Ruộng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đẹp</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lúc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khi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hái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Dưới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tay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vun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bón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tưới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tầm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của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dân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làng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lớn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trông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thấy</a:t>
            </a:r>
            <a:r>
              <a:rPr lang="en-US" sz="1900" dirty="0">
                <a:solidFill>
                  <a:srgbClr val="0000FF"/>
                </a:solidFill>
                <a:latin typeface="Times New Roman" panose="02020603050405020304" pitchFamily="18" charset="0"/>
                <a:cs typeface="Times New Roman" panose="02020603050405020304" pitchFamily="18" charset="0"/>
              </a:rPr>
              <a:t>.</a:t>
            </a:r>
          </a:p>
          <a:p>
            <a:pPr indent="457200" algn="just">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vươn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ngọn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tán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tỏa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hết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sức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tầng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lá</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như</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thảm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đen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thêu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màu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xanh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phú</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kín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mặt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ruộng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Rối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cái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chăn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gấm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xanh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ấy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bỗng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hiện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thêm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chum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vàng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xinh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xắn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dimer </a:t>
            </a:r>
            <a:r>
              <a:rPr lang="en-US" sz="1900" dirty="0" err="1">
                <a:solidFill>
                  <a:srgbClr val="0000FF"/>
                </a:solidFill>
                <a:latin typeface="Times New Roman" panose="02020603050405020304" pitchFamily="18" charset="0"/>
                <a:cs typeface="Times New Roman" panose="02020603050405020304" pitchFamily="18" charset="0"/>
              </a:rPr>
              <a:t>xuyết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gốc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ngọn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sai</a:t>
            </a:r>
            <a:r>
              <a:rPr lang="en-US" sz="1900" dirty="0">
                <a:solidFill>
                  <a:srgbClr val="0000FF"/>
                </a:solidFill>
                <a:latin typeface="Times New Roman" panose="02020603050405020304" pitchFamily="18" charset="0"/>
                <a:cs typeface="Times New Roman" panose="02020603050405020304" pitchFamily="18" charset="0"/>
              </a:rPr>
              <a:t> chi </a:t>
            </a:r>
            <a:r>
              <a:rPr lang="en-US" sz="1900" dirty="0" err="1">
                <a:solidFill>
                  <a:srgbClr val="0000FF"/>
                </a:solidFill>
                <a:latin typeface="Times New Roman" panose="02020603050405020304" pitchFamily="18" charset="0"/>
                <a:cs typeface="Times New Roman" panose="02020603050405020304" pitchFamily="18" charset="0"/>
              </a:rPr>
              <a:t>chít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gửi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thêm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màu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đẹp</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như</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bướm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đồg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nhỏ</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bạt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rúc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mọi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tầng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lá</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của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vùng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bãi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bát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ngát</a:t>
            </a:r>
            <a:r>
              <a:rPr lang="en-US" sz="1900" dirty="0">
                <a:solidFill>
                  <a:srgbClr val="0000FF"/>
                </a:solidFill>
                <a:latin typeface="Times New Roman" panose="02020603050405020304" pitchFamily="18" charset="0"/>
                <a:cs typeface="Times New Roman" panose="02020603050405020304" pitchFamily="18" charset="0"/>
              </a:rPr>
              <a:t>.</a:t>
            </a:r>
          </a:p>
          <a:p>
            <a:pPr indent="457200" algn="just">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Thế</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rồi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biến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để</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tạo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chum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nõn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thầm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lặng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hiện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mang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phục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với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mẹ</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xum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xuê</a:t>
            </a:r>
            <a:r>
              <a:rPr lang="en-US" sz="1900" dirty="0">
                <a:solidFill>
                  <a:srgbClr val="0000FF"/>
                </a:solidFill>
                <a:latin typeface="Times New Roman" panose="02020603050405020304" pitchFamily="18" charset="0"/>
                <a:cs typeface="Times New Roman" panose="02020603050405020304" pitchFamily="18" charset="0"/>
              </a:rPr>
              <a:t> chi </a:t>
            </a:r>
            <a:r>
              <a:rPr lang="en-US" sz="1900" dirty="0" err="1">
                <a:solidFill>
                  <a:srgbClr val="0000FF"/>
                </a:solidFill>
                <a:latin typeface="Times New Roman" panose="02020603050405020304" pitchFamily="18" charset="0"/>
                <a:cs typeface="Times New Roman" panose="02020603050405020304" pitchFamily="18" charset="0"/>
              </a:rPr>
              <a:t>chít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lớn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bé</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vui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mắt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như</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mẹ</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đông</a:t>
            </a:r>
            <a:r>
              <a:rPr lang="en-US" sz="1900" dirty="0">
                <a:solidFill>
                  <a:srgbClr val="0000FF"/>
                </a:solidFill>
                <a:latin typeface="Times New Roman" panose="02020603050405020304" pitchFamily="18" charset="0"/>
                <a:cs typeface="Times New Roman" panose="02020603050405020304" pitchFamily="18" charset="0"/>
              </a:rPr>
              <a:t> con.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ở </a:t>
            </a:r>
            <a:r>
              <a:rPr lang="en-US" sz="1900" dirty="0" err="1">
                <a:solidFill>
                  <a:srgbClr val="0000FF"/>
                </a:solidFill>
                <a:latin typeface="Times New Roman" panose="02020603050405020304" pitchFamily="18" charset="0"/>
                <a:cs typeface="Times New Roman" panose="02020603050405020304" pitchFamily="18" charset="0"/>
              </a:rPr>
              <a:t>thân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leo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nghịch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ngợm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ngọn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lại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tạo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vị</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thơm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vị</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mát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tụ</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dần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Mỗi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chín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một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mặt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trời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nhỏ</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hiền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dịu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thắp</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đèn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lùm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nhỏ</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bé</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báo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hiệu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riêng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gọi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người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hái</a:t>
            </a:r>
            <a:r>
              <a:rPr lang="en-US" sz="1900" dirty="0">
                <a:solidFill>
                  <a:srgbClr val="0000FF"/>
                </a:solidFill>
                <a:latin typeface="Times New Roman" panose="02020603050405020304" pitchFamily="18" charset="0"/>
                <a:cs typeface="Times New Roman" panose="02020603050405020304" pitchFamily="18" charset="0"/>
              </a:rPr>
              <a:t>.</a:t>
            </a:r>
          </a:p>
          <a:p>
            <a:pPr indent="457200">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có</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mặt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bữa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tiệc</a:t>
            </a:r>
            <a:r>
              <a:rPr lang="en-US" sz="1900" dirty="0">
                <a:solidFill>
                  <a:srgbClr val="0000FF"/>
                </a:solidFill>
                <a:latin typeface="Times New Roman" panose="02020603050405020304" pitchFamily="18" charset="0"/>
                <a:cs typeface="Times New Roman" panose="02020603050405020304" pitchFamily="18" charset="0"/>
              </a:rPr>
              <a:t> sang </a:t>
            </a:r>
            <a:r>
              <a:rPr lang="en-US" sz="1900" dirty="0" err="1">
                <a:solidFill>
                  <a:srgbClr val="0000FF"/>
                </a:solidFill>
                <a:latin typeface="Times New Roman" panose="02020603050405020304" pitchFamily="18" charset="0"/>
                <a:cs typeface="Times New Roman" panose="02020603050405020304" pitchFamily="18" charset="0"/>
              </a:rPr>
              <a:t>cho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bữa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cơm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đơn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giản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nấu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vội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vàng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còn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các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trẻ</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em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vùng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đất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bãi</a:t>
            </a:r>
            <a:r>
              <a:rPr lang="en-US" sz="1900" dirty="0">
                <a:solidFill>
                  <a:srgbClr val="0000FF"/>
                </a:solidFill>
                <a:latin typeface="Times New Roman" panose="02020603050405020304" pitchFamily="18" charset="0"/>
                <a:cs typeface="Times New Roman" panose="02020603050405020304" pitchFamily="18" charset="0"/>
              </a:rPr>
              <a:t>.</a:t>
            </a:r>
          </a:p>
          <a:p>
            <a:pPr indent="457200" algn="just">
              <a:lnSpc>
                <a:spcPct val="120000"/>
              </a:lnSpc>
            </a:pPr>
            <a:r>
              <a:rPr lang="en-US" sz="1900" dirty="0">
                <a:solidFill>
                  <a:srgbClr val="0000FF"/>
                </a:solidFill>
                <a:latin typeface="Times New Roman" panose="02020603050405020304" pitchFamily="18" charset="0"/>
                <a:cs typeface="Times New Roman" panose="02020603050405020304" pitchFamily="18" charset="0"/>
              </a:rPr>
              <a:t>			Theo </a:t>
            </a:r>
            <a:r>
              <a:rPr lang="en-US" sz="1900" dirty="0" err="1">
                <a:solidFill>
                  <a:srgbClr val="0000FF"/>
                </a:solidFill>
                <a:latin typeface="Times New Roman" panose="02020603050405020304" pitchFamily="18" charset="0"/>
                <a:cs typeface="Times New Roman" panose="02020603050405020304" pitchFamily="18" charset="0"/>
              </a:rPr>
              <a:t>Ngô</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Văn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Phú</a:t>
            </a:r>
            <a:endParaRPr lang="vi-VN" sz="1900" dirty="0">
              <a:solidFill>
                <a:srgbClr val="0000FF"/>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a:stretch>
            <a:fillRect/>
          </a:stretch>
        </p:blipFill>
        <p:spPr>
          <a:xfrm>
            <a:off x="8932419" y="6167636"/>
            <a:ext cx="6832603" cy="681335"/>
          </a:xfrm>
          <a:prstGeom prst="rect">
            <a:avLst/>
          </a:prstGeom>
        </p:spPr>
      </p:pic>
      <p:sp>
        <p:nvSpPr>
          <p:cNvPr id="19" name="TextBox 18"/>
          <p:cNvSpPr txBox="1"/>
          <p:nvPr/>
        </p:nvSpPr>
        <p:spPr>
          <a:xfrm>
            <a:off x="2589831" y="574587"/>
            <a:ext cx="10865731" cy="523220"/>
          </a:xfrm>
          <a:prstGeom prst="rect">
            <a:avLst/>
          </a:prstGeom>
          <a:noFill/>
        </p:spPr>
        <p:txBody>
          <a:bodyPr wrap="none" rtlCol="0">
            <a:spAutoFit/>
          </a:bodyPr>
          <a:lstStyle/>
          <a:p>
            <a:pPr algn="ctr"/>
            <a:r>
              <a:rPr lang="en-US" sz="2800" b="1" u="sng"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TÌM HIỂU CÁCH VIẾT BÀI VĂN MIÊU TẢ CÂY CỐI (TIẾP)</a:t>
            </a:r>
          </a:p>
        </p:txBody>
      </p:sp>
    </p:spTree>
    <p:extLst>
      <p:ext uri="{BB962C8B-B14F-4D97-AF65-F5344CB8AC3E}">
        <p14:creationId xmlns:p14="http://schemas.microsoft.com/office/powerpoint/2010/main" val="51734571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P spid="10" grpId="0"/>
      <p:bldP spid="11"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8805494" y="1676400"/>
            <a:ext cx="7166646" cy="6934200"/>
          </a:xfrm>
          <a:prstGeom prst="rect">
            <a:avLst/>
          </a:prstGeom>
          <a:no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sp>
        <p:nvSpPr>
          <p:cNvPr id="7" name="Rectangle 6"/>
          <p:cNvSpPr/>
          <p:nvPr/>
        </p:nvSpPr>
        <p:spPr>
          <a:xfrm>
            <a:off x="9088613" y="1911961"/>
            <a:ext cx="6666087" cy="1477328"/>
          </a:xfrm>
          <a:prstGeom prst="rect">
            <a:avLst/>
          </a:prstGeom>
        </p:spPr>
        <p:txBody>
          <a:bodyPr wrap="square">
            <a:spAutoFit/>
          </a:bodyPr>
          <a:lstStyle/>
          <a:p>
            <a:r>
              <a:rPr lang="en-US" b="1" dirty="0">
                <a:solidFill>
                  <a:srgbClr val="FF3399"/>
                </a:solidFill>
                <a:latin typeface="Times New Roman" pitchFamily="18" charset="0"/>
                <a:cs typeface="Times New Roman" pitchFamily="18" charset="0"/>
              </a:rPr>
              <a:t>d. </a:t>
            </a:r>
            <a:r>
              <a:rPr lang="vi-VN" b="1" dirty="0">
                <a:solidFill>
                  <a:srgbClr val="FF3399"/>
                </a:solidFill>
                <a:latin typeface="Times New Roman" panose="02020603050405020304" pitchFamily="18" charset="0"/>
                <a:cs typeface="Times New Roman" panose="02020603050405020304" pitchFamily="18" charset="0"/>
              </a:rPr>
              <a:t>Trong bài văn, chi tiết nào cho thấy tác giả tả cây kết hợp với tả những sự vật có liên quan đến cây?</a:t>
            </a:r>
            <a:endParaRPr lang="en-US" b="1" dirty="0">
              <a:solidFill>
                <a:srgbClr val="FF3399"/>
              </a:solidFill>
              <a:latin typeface="Times New Roman" pitchFamily="18" charset="0"/>
              <a:cs typeface="Times New Roman" pitchFamily="18" charset="0"/>
            </a:endParaRPr>
          </a:p>
        </p:txBody>
      </p:sp>
      <p:sp>
        <p:nvSpPr>
          <p:cNvPr id="14" name="Rectangle 13"/>
          <p:cNvSpPr/>
          <p:nvPr/>
        </p:nvSpPr>
        <p:spPr>
          <a:xfrm>
            <a:off x="9084835" y="3408340"/>
            <a:ext cx="6438958" cy="2400657"/>
          </a:xfrm>
          <a:prstGeom prst="rect">
            <a:avLst/>
          </a:prstGeom>
        </p:spPr>
        <p:txBody>
          <a:bodyPr wrap="square">
            <a:spAutoFit/>
          </a:bodyPr>
          <a:lstStyle/>
          <a:p>
            <a:pPr algn="just"/>
            <a:r>
              <a:rPr lang="en-US" b="1" dirty="0">
                <a:solidFill>
                  <a:schemeClr val="accent3">
                    <a:lumMod val="75000"/>
                  </a:schemeClr>
                </a:solidFill>
                <a:latin typeface="Times New Roman" pitchFamily="18" charset="0"/>
                <a:cs typeface="Times New Roman" pitchFamily="18" charset="0"/>
              </a:rPr>
              <a:t>    T</a:t>
            </a:r>
            <a:r>
              <a:rPr lang="vi-VN" b="1" dirty="0">
                <a:solidFill>
                  <a:schemeClr val="accent3">
                    <a:lumMod val="75000"/>
                  </a:schemeClr>
                </a:solidFill>
                <a:latin typeface="Times New Roman" panose="02020603050405020304" pitchFamily="18" charset="0"/>
                <a:cs typeface="Times New Roman" panose="02020603050405020304" pitchFamily="18" charset="0"/>
              </a:rPr>
              <a:t>rong bài văn, chi tiết: Nắng gửi thêm màu đẹp trên hoa, quả lớn quả bé vui mắt như đàn gà mẹ đông con.... cho thấy tác giả tả cây kết hợp với tả những sự vật có liên quan đến cây.</a:t>
            </a:r>
            <a:endParaRPr lang="en-US" b="1" dirty="0">
              <a:solidFill>
                <a:schemeClr val="accent3">
                  <a:lumMod val="75000"/>
                </a:schemeClr>
              </a:solidFill>
              <a:latin typeface="Times New Roman" pitchFamily="18" charset="0"/>
              <a:cs typeface="Times New Roman" pitchFamily="18" charset="0"/>
            </a:endParaRPr>
          </a:p>
        </p:txBody>
      </p:sp>
      <p:grpSp>
        <p:nvGrpSpPr>
          <p:cNvPr id="11" name="Group 10"/>
          <p:cNvGrpSpPr/>
          <p:nvPr/>
        </p:nvGrpSpPr>
        <p:grpSpPr>
          <a:xfrm>
            <a:off x="14356" y="1213935"/>
            <a:ext cx="8688977" cy="7696200"/>
            <a:chOff x="122404" y="1295400"/>
            <a:chExt cx="8305603" cy="7696200"/>
          </a:xfrm>
        </p:grpSpPr>
        <p:pic>
          <p:nvPicPr>
            <p:cNvPr id="13" name="Picture 12"/>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122404" y="1295400"/>
              <a:ext cx="8305603" cy="7696200"/>
            </a:xfrm>
            <a:prstGeom prst="rect">
              <a:avLst/>
            </a:prstGeom>
          </p:spPr>
        </p:pic>
        <p:sp>
          <p:nvSpPr>
            <p:cNvPr id="15" name="Rectangle 14"/>
            <p:cNvSpPr/>
            <p:nvPr/>
          </p:nvSpPr>
          <p:spPr>
            <a:xfrm>
              <a:off x="1175888" y="1807948"/>
              <a:ext cx="7086600" cy="523220"/>
            </a:xfrm>
            <a:prstGeom prst="rect">
              <a:avLst/>
            </a:prstGeom>
          </p:spPr>
          <p:txBody>
            <a:bodyPr wrap="square">
              <a:spAutoFit/>
            </a:bodyPr>
            <a:lstStyle/>
            <a:p>
              <a:pPr indent="517525" algn="just"/>
              <a:r>
                <a:rPr lang="en-US" sz="2800" b="1" dirty="0">
                  <a:solidFill>
                    <a:srgbClr val="FF0000"/>
                  </a:solidFill>
                  <a:latin typeface="Times New Roman" pitchFamily="18" charset="0"/>
                  <a:cs typeface="Times New Roman" pitchFamily="18" charset="0"/>
                </a:rPr>
                <a:t>1. </a:t>
              </a:r>
              <a:r>
                <a:rPr lang="vi-VN" sz="2800" b="1" dirty="0">
                  <a:solidFill>
                    <a:srgbClr val="FF0000"/>
                  </a:solidFill>
                  <a:latin typeface="Times New Roman" pitchFamily="18" charset="0"/>
                  <a:cs typeface="Times New Roman" pitchFamily="18" charset="0"/>
                </a:rPr>
                <a:t>Đọc đoạn văn dưới đây và trả lời câu hỏi.</a:t>
              </a:r>
            </a:p>
          </p:txBody>
        </p:sp>
      </p:grpSp>
      <p:sp>
        <p:nvSpPr>
          <p:cNvPr id="16" name="Rectangle 15"/>
          <p:cNvSpPr/>
          <p:nvPr/>
        </p:nvSpPr>
        <p:spPr>
          <a:xfrm>
            <a:off x="481528" y="2381680"/>
            <a:ext cx="7958956" cy="6758773"/>
          </a:xfrm>
          <a:prstGeom prst="rect">
            <a:avLst/>
          </a:prstGeom>
        </p:spPr>
        <p:txBody>
          <a:bodyPr wrap="square">
            <a:spAutoFit/>
          </a:bodyPr>
          <a:lstStyle/>
          <a:p>
            <a:pPr indent="457200" algn="ctr">
              <a:lnSpc>
                <a:spcPct val="120000"/>
              </a:lnSpc>
            </a:pPr>
            <a:r>
              <a:rPr lang="en-US" sz="1900" b="1" dirty="0">
                <a:solidFill>
                  <a:srgbClr val="0000FF"/>
                </a:solidFill>
                <a:latin typeface="Times New Roman" panose="02020603050405020304" pitchFamily="18" charset="0"/>
                <a:cs typeface="Times New Roman" panose="02020603050405020304" pitchFamily="18" charset="0"/>
              </a:rPr>
              <a:t>CÂY CÀ CHUA</a:t>
            </a:r>
          </a:p>
          <a:p>
            <a:pPr indent="457200" algn="just">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Khi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con </a:t>
            </a:r>
            <a:r>
              <a:rPr lang="en-US" sz="1900" dirty="0" err="1">
                <a:solidFill>
                  <a:srgbClr val="0000FF"/>
                </a:solidFill>
                <a:latin typeface="Times New Roman" panose="02020603050405020304" pitchFamily="18" charset="0"/>
                <a:cs typeface="Times New Roman" panose="02020603050405020304" pitchFamily="18" charset="0"/>
              </a:rPr>
              <a:t>chim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sếu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thượng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nguồn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sông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Hồng</a:t>
            </a:r>
            <a:r>
              <a:rPr lang="en-US" sz="1900" dirty="0">
                <a:solidFill>
                  <a:srgbClr val="0000FF"/>
                </a:solidFill>
                <a:latin typeface="Times New Roman" panose="02020603050405020304" pitchFamily="18" charset="0"/>
                <a:cs typeface="Times New Roman" panose="02020603050405020304" pitchFamily="18" charset="0"/>
              </a:rPr>
              <a:t> bay </a:t>
            </a:r>
            <a:r>
              <a:rPr lang="en-US" sz="1900" dirty="0" err="1">
                <a:solidFill>
                  <a:srgbClr val="0000FF"/>
                </a:solidFill>
                <a:latin typeface="Times New Roman" panose="02020603050405020304" pitchFamily="18" charset="0"/>
                <a:cs typeface="Times New Roman" panose="02020603050405020304" pitchFamily="18" charset="0"/>
              </a:rPr>
              <a:t>dọc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lòng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sông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xuối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về</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nam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chín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rộ</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Ruộng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đẹp</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lúc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khi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hái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Dưới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tay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vun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bón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tưới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tầm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của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dân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làng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lớn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trông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thấy</a:t>
            </a:r>
            <a:r>
              <a:rPr lang="en-US" sz="1900" dirty="0">
                <a:solidFill>
                  <a:srgbClr val="0000FF"/>
                </a:solidFill>
                <a:latin typeface="Times New Roman" panose="02020603050405020304" pitchFamily="18" charset="0"/>
                <a:cs typeface="Times New Roman" panose="02020603050405020304" pitchFamily="18" charset="0"/>
              </a:rPr>
              <a:t>.</a:t>
            </a:r>
          </a:p>
          <a:p>
            <a:pPr indent="457200" algn="just">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vươn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ngọn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tán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tỏa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hết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sức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tầng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lá</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như</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thảm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đen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thêu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màu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xanh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phú</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kín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mặt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ruộng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Rối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cái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chăn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gấm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xanh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ấy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bỗng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hiện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thêm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chum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vàng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xinh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xắn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dimer </a:t>
            </a:r>
            <a:r>
              <a:rPr lang="en-US" sz="1900" dirty="0" err="1">
                <a:solidFill>
                  <a:srgbClr val="0000FF"/>
                </a:solidFill>
                <a:latin typeface="Times New Roman" panose="02020603050405020304" pitchFamily="18" charset="0"/>
                <a:cs typeface="Times New Roman" panose="02020603050405020304" pitchFamily="18" charset="0"/>
              </a:rPr>
              <a:t>xuyết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từ</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gốc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ngọn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sai</a:t>
            </a:r>
            <a:r>
              <a:rPr lang="en-US" sz="1900" dirty="0">
                <a:solidFill>
                  <a:srgbClr val="0000FF"/>
                </a:solidFill>
                <a:latin typeface="Times New Roman" panose="02020603050405020304" pitchFamily="18" charset="0"/>
                <a:cs typeface="Times New Roman" panose="02020603050405020304" pitchFamily="18" charset="0"/>
              </a:rPr>
              <a:t> chi </a:t>
            </a:r>
            <a:r>
              <a:rPr lang="en-US" sz="1900" dirty="0" err="1">
                <a:solidFill>
                  <a:srgbClr val="0000FF"/>
                </a:solidFill>
                <a:latin typeface="Times New Roman" panose="02020603050405020304" pitchFamily="18" charset="0"/>
                <a:cs typeface="Times New Roman" panose="02020603050405020304" pitchFamily="18" charset="0"/>
              </a:rPr>
              <a:t>chít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gửi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thêm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màu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đẹp</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như</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bướm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đồg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nhỏ</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bạt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rúc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mọi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tầng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lá</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của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vùng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bãi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bát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ngát</a:t>
            </a:r>
            <a:r>
              <a:rPr lang="en-US" sz="1900" dirty="0">
                <a:solidFill>
                  <a:srgbClr val="0000FF"/>
                </a:solidFill>
                <a:latin typeface="Times New Roman" panose="02020603050405020304" pitchFamily="18" charset="0"/>
                <a:cs typeface="Times New Roman" panose="02020603050405020304" pitchFamily="18" charset="0"/>
              </a:rPr>
              <a:t>.</a:t>
            </a:r>
          </a:p>
          <a:p>
            <a:pPr indent="457200" algn="just">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Thế</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rồi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hoa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biến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để</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tạo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chum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nõn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thầm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lặng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hiện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mang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phục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với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mẹ</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xum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xuê</a:t>
            </a:r>
            <a:r>
              <a:rPr lang="en-US" sz="1900" dirty="0">
                <a:solidFill>
                  <a:srgbClr val="0000FF"/>
                </a:solidFill>
                <a:latin typeface="Times New Roman" panose="02020603050405020304" pitchFamily="18" charset="0"/>
                <a:cs typeface="Times New Roman" panose="02020603050405020304" pitchFamily="18" charset="0"/>
              </a:rPr>
              <a:t> chi </a:t>
            </a:r>
            <a:r>
              <a:rPr lang="en-US" sz="1900" dirty="0" err="1">
                <a:solidFill>
                  <a:srgbClr val="0000FF"/>
                </a:solidFill>
                <a:latin typeface="Times New Roman" panose="02020603050405020304" pitchFamily="18" charset="0"/>
                <a:cs typeface="Times New Roman" panose="02020603050405020304" pitchFamily="18" charset="0"/>
              </a:rPr>
              <a:t>chít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lớn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bé</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vui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mắt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như</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đàn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mẹ</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đông</a:t>
            </a:r>
            <a:r>
              <a:rPr lang="en-US" sz="1900" dirty="0">
                <a:solidFill>
                  <a:srgbClr val="0000FF"/>
                </a:solidFill>
                <a:latin typeface="Times New Roman" panose="02020603050405020304" pitchFamily="18" charset="0"/>
                <a:cs typeface="Times New Roman" panose="02020603050405020304" pitchFamily="18" charset="0"/>
              </a:rPr>
              <a:t> con.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ở </a:t>
            </a:r>
            <a:r>
              <a:rPr lang="en-US" sz="1900" dirty="0" err="1">
                <a:solidFill>
                  <a:srgbClr val="0000FF"/>
                </a:solidFill>
                <a:latin typeface="Times New Roman" panose="02020603050405020304" pitchFamily="18" charset="0"/>
                <a:cs typeface="Times New Roman" panose="02020603050405020304" pitchFamily="18" charset="0"/>
              </a:rPr>
              <a:t>thân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leo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nghịch</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ngợm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lên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ngọn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lại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tạo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vị</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thơm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vị</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mát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tụ</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dần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Mỗi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quả</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chín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một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mặt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trời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nhỏ</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hiền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dịu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thắp</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đèn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lồng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lùm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cây</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nhỏ</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bé</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báo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hiệu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riêng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gọi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người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hái</a:t>
            </a:r>
            <a:r>
              <a:rPr lang="en-US" sz="1900" dirty="0">
                <a:solidFill>
                  <a:srgbClr val="0000FF"/>
                </a:solidFill>
                <a:latin typeface="Times New Roman" panose="02020603050405020304" pitchFamily="18" charset="0"/>
                <a:cs typeface="Times New Roman" panose="02020603050405020304" pitchFamily="18" charset="0"/>
              </a:rPr>
              <a:t>.</a:t>
            </a:r>
          </a:p>
          <a:p>
            <a:pPr indent="457200">
              <a:lnSpc>
                <a:spcPct val="120000"/>
              </a:lnSpc>
            </a:pP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có</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mặt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trong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bữa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tiệc</a:t>
            </a:r>
            <a:r>
              <a:rPr lang="en-US" sz="1900" dirty="0">
                <a:solidFill>
                  <a:srgbClr val="0000FF"/>
                </a:solidFill>
                <a:latin typeface="Times New Roman" panose="02020603050405020304" pitchFamily="18" charset="0"/>
                <a:cs typeface="Times New Roman" panose="02020603050405020304" pitchFamily="18" charset="0"/>
              </a:rPr>
              <a:t> sang </a:t>
            </a:r>
            <a:r>
              <a:rPr lang="en-US" sz="1900" dirty="0" err="1">
                <a:solidFill>
                  <a:srgbClr val="0000FF"/>
                </a:solidFill>
                <a:latin typeface="Times New Roman" panose="02020603050405020304" pitchFamily="18" charset="0"/>
                <a:cs typeface="Times New Roman" panose="02020603050405020304" pitchFamily="18" charset="0"/>
              </a:rPr>
              <a:t>cho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đến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những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bữa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cơm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đơn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giản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nấu</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vội</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vàng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chua</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còn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là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quà</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cho</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các</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trẻ</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em</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vùng</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đất</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bãi</a:t>
            </a:r>
            <a:r>
              <a:rPr lang="en-US" sz="1900" dirty="0">
                <a:solidFill>
                  <a:srgbClr val="0000FF"/>
                </a:solidFill>
                <a:latin typeface="Times New Roman" panose="02020603050405020304" pitchFamily="18" charset="0"/>
                <a:cs typeface="Times New Roman" panose="02020603050405020304" pitchFamily="18" charset="0"/>
              </a:rPr>
              <a:t>.</a:t>
            </a:r>
          </a:p>
          <a:p>
            <a:pPr indent="457200" algn="just">
              <a:lnSpc>
                <a:spcPct val="120000"/>
              </a:lnSpc>
            </a:pPr>
            <a:r>
              <a:rPr lang="en-US" sz="1900" dirty="0">
                <a:solidFill>
                  <a:srgbClr val="0000FF"/>
                </a:solidFill>
                <a:latin typeface="Times New Roman" panose="02020603050405020304" pitchFamily="18" charset="0"/>
                <a:cs typeface="Times New Roman" panose="02020603050405020304" pitchFamily="18" charset="0"/>
              </a:rPr>
              <a:t>			Theo </a:t>
            </a:r>
            <a:r>
              <a:rPr lang="en-US" sz="1900" dirty="0" err="1">
                <a:solidFill>
                  <a:srgbClr val="0000FF"/>
                </a:solidFill>
                <a:latin typeface="Times New Roman" panose="02020603050405020304" pitchFamily="18" charset="0"/>
                <a:cs typeface="Times New Roman" panose="02020603050405020304" pitchFamily="18" charset="0"/>
              </a:rPr>
              <a:t>Ngô</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Văn</a:t>
            </a:r>
            <a:r>
              <a:rPr lang="en-US" sz="1900" dirty="0">
                <a:solidFill>
                  <a:srgbClr val="0000FF"/>
                </a:solidFill>
                <a:latin typeface="Times New Roman" panose="02020603050405020304" pitchFamily="18" charset="0"/>
                <a:cs typeface="Times New Roman" panose="02020603050405020304" pitchFamily="18" charset="0"/>
              </a:rPr>
              <a:t> </a:t>
            </a:r>
            <a:r>
              <a:rPr lang="en-US" sz="1900" dirty="0" err="1">
                <a:solidFill>
                  <a:srgbClr val="0000FF"/>
                </a:solidFill>
                <a:latin typeface="Times New Roman" panose="02020603050405020304" pitchFamily="18" charset="0"/>
                <a:cs typeface="Times New Roman" panose="02020603050405020304" pitchFamily="18" charset="0"/>
              </a:rPr>
              <a:t>Phú</a:t>
            </a:r>
            <a:endParaRPr lang="vi-VN" sz="1900" dirty="0">
              <a:solidFill>
                <a:srgbClr val="0000FF"/>
              </a:solidFill>
              <a:latin typeface="Times New Roman" panose="02020603050405020304" pitchFamily="18" charset="0"/>
              <a:cs typeface="Times New Roman" panose="02020603050405020304" pitchFamily="18" charset="0"/>
            </a:endParaRPr>
          </a:p>
        </p:txBody>
      </p:sp>
      <p:sp>
        <p:nvSpPr>
          <p:cNvPr id="17" name="TextBox 16"/>
          <p:cNvSpPr txBox="1"/>
          <p:nvPr/>
        </p:nvSpPr>
        <p:spPr>
          <a:xfrm>
            <a:off x="2589831" y="574587"/>
            <a:ext cx="10865731" cy="523220"/>
          </a:xfrm>
          <a:prstGeom prst="rect">
            <a:avLst/>
          </a:prstGeom>
          <a:noFill/>
        </p:spPr>
        <p:txBody>
          <a:bodyPr wrap="none" rtlCol="0">
            <a:spAutoFit/>
          </a:bodyPr>
          <a:lstStyle/>
          <a:p>
            <a:pPr algn="ctr"/>
            <a:r>
              <a:rPr lang="en-US" sz="2800" b="1" u="sng"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TÌM HIỂU CÁCH VIẾT BÀI VĂN MIÊU TẢ CÂY CỐI (TIẾP)</a:t>
            </a:r>
          </a:p>
        </p:txBody>
      </p:sp>
    </p:spTree>
    <p:extLst>
      <p:ext uri="{BB962C8B-B14F-4D97-AF65-F5344CB8AC3E}">
        <p14:creationId xmlns:p14="http://schemas.microsoft.com/office/powerpoint/2010/main" val="69112037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pic>
        <p:nvPicPr>
          <p:cNvPr id="31" name="Picture 30"/>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203681" y="1600200"/>
            <a:ext cx="15638016" cy="5943600"/>
          </a:xfrm>
          <a:prstGeom prst="rect">
            <a:avLst/>
          </a:prstGeom>
        </p:spPr>
      </p:pic>
      <p:sp>
        <p:nvSpPr>
          <p:cNvPr id="4" name="Rectangle 3"/>
          <p:cNvSpPr/>
          <p:nvPr/>
        </p:nvSpPr>
        <p:spPr>
          <a:xfrm>
            <a:off x="2408023" y="2113727"/>
            <a:ext cx="12911298" cy="553998"/>
          </a:xfrm>
          <a:prstGeom prst="rect">
            <a:avLst/>
          </a:prstGeom>
        </p:spPr>
        <p:txBody>
          <a:bodyPr wrap="square">
            <a:spAutoFit/>
          </a:bodyPr>
          <a:lstStyle/>
          <a:p>
            <a:pPr indent="517525" algn="just"/>
            <a:r>
              <a:rPr lang="en-US" sz="2800" b="1" dirty="0">
                <a:solidFill>
                  <a:srgbClr val="FF0000"/>
                </a:solidFill>
                <a:latin typeface="Times New Roman" pitchFamily="18" charset="0"/>
                <a:cs typeface="Times New Roman" pitchFamily="18" charset="0"/>
              </a:rPr>
              <a:t>2. </a:t>
            </a:r>
            <a:r>
              <a:rPr lang="vi-VN" b="1" dirty="0">
                <a:solidFill>
                  <a:srgbClr val="FF0000"/>
                </a:solidFill>
                <a:latin typeface="Times New Roman" panose="02020603050405020304" pitchFamily="18" charset="0"/>
                <a:cs typeface="Times New Roman" panose="02020603050405020304" pitchFamily="18" charset="0"/>
              </a:rPr>
              <a:t>Em học được những gì về cách tả cây cối của bài văn trên?</a:t>
            </a:r>
            <a:endParaRPr lang="vi-VN" sz="2800" b="1" dirty="0">
              <a:solidFill>
                <a:srgbClr val="FF0000"/>
              </a:solidFill>
              <a:latin typeface="Times New Roman" pitchFamily="18" charset="0"/>
              <a:cs typeface="Times New Roman" pitchFamily="18" charset="0"/>
            </a:endParaRPr>
          </a:p>
        </p:txBody>
      </p:sp>
      <p:sp>
        <p:nvSpPr>
          <p:cNvPr id="6" name="Rectangle 5"/>
          <p:cNvSpPr/>
          <p:nvPr/>
        </p:nvSpPr>
        <p:spPr>
          <a:xfrm>
            <a:off x="2226685" y="3170119"/>
            <a:ext cx="13273975" cy="1274195"/>
          </a:xfrm>
          <a:prstGeom prst="rect">
            <a:avLst/>
          </a:prstGeom>
        </p:spPr>
        <p:txBody>
          <a:bodyPr wrap="square">
            <a:spAutoFit/>
          </a:bodyPr>
          <a:lstStyle/>
          <a:p>
            <a:pPr algn="just">
              <a:lnSpc>
                <a:spcPct val="120000"/>
              </a:lnSpc>
            </a:pPr>
            <a:r>
              <a:rPr lang="en-US" sz="32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vi-VN" sz="32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Trình tự miêu tả cây (từ lúc cây mới mọc đến lúc cây ra quả,…)</a:t>
            </a:r>
            <a:endParaRPr lang="en-US" sz="32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20000"/>
              </a:lnSpc>
            </a:pPr>
            <a:r>
              <a:rPr lang="en-US" sz="32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 </a:t>
            </a:r>
            <a:r>
              <a:rPr lang="vi-VN" sz="32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Cách sử dụng biện pháp so sánh, nhân hóa khi tả lá hoa, tả quả.</a:t>
            </a:r>
            <a:endParaRPr lang="en-US" sz="32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TextBox 12"/>
          <p:cNvSpPr txBox="1"/>
          <p:nvPr/>
        </p:nvSpPr>
        <p:spPr>
          <a:xfrm>
            <a:off x="2589831" y="574587"/>
            <a:ext cx="10865731" cy="523220"/>
          </a:xfrm>
          <a:prstGeom prst="rect">
            <a:avLst/>
          </a:prstGeom>
          <a:noFill/>
        </p:spPr>
        <p:txBody>
          <a:bodyPr wrap="none" rtlCol="0">
            <a:spAutoFit/>
          </a:bodyPr>
          <a:lstStyle/>
          <a:p>
            <a:pPr algn="ctr"/>
            <a:r>
              <a:rPr lang="en-US" sz="2800" b="1" u="sng"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TÌM HIỂU CÁCH VIẾT BÀI VĂN MIÊU TẢ CÂY CỐI (TIẾP)</a:t>
            </a:r>
          </a:p>
        </p:txBody>
      </p:sp>
    </p:spTree>
    <p:extLst>
      <p:ext uri="{BB962C8B-B14F-4D97-AF65-F5344CB8AC3E}">
        <p14:creationId xmlns:p14="http://schemas.microsoft.com/office/powerpoint/2010/main" val="73802293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pic>
        <p:nvPicPr>
          <p:cNvPr id="31" name="Picture 30"/>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2981190" y="1828800"/>
            <a:ext cx="10373541" cy="5715000"/>
          </a:xfrm>
          <a:prstGeom prst="rect">
            <a:avLst/>
          </a:prstGeom>
        </p:spPr>
      </p:pic>
      <p:sp>
        <p:nvSpPr>
          <p:cNvPr id="4" name="Rectangle 3"/>
          <p:cNvSpPr/>
          <p:nvPr/>
        </p:nvSpPr>
        <p:spPr>
          <a:xfrm>
            <a:off x="3967536" y="3582412"/>
            <a:ext cx="8341569" cy="2862322"/>
          </a:xfrm>
          <a:prstGeom prst="rect">
            <a:avLst/>
          </a:prstGeom>
        </p:spPr>
        <p:txBody>
          <a:bodyPr wrap="square">
            <a:spAutoFit/>
          </a:bodyPr>
          <a:lstStyle/>
          <a:p>
            <a:pPr indent="517525" algn="just"/>
            <a:r>
              <a:rPr lang="vi-VN" sz="3600" b="1" dirty="0">
                <a:solidFill>
                  <a:srgbClr val="FF0000"/>
                </a:solidFill>
                <a:latin typeface="Times New Roman" panose="02020603050405020304" pitchFamily="18" charset="0"/>
                <a:cs typeface="Times New Roman" panose="02020603050405020304" pitchFamily="18" charset="0"/>
              </a:rPr>
              <a:t>Ngoài tả lần lượt từng bộ phận của cây, ta có thể tả từng đặc điểm của cây theo các giai đoạn sinh trưởng phát triển. Có thể tả kết hợp sự vật, hoạt động liên quan đến cây.</a:t>
            </a:r>
            <a:endParaRPr lang="vi-VN" sz="6000" b="1" dirty="0">
              <a:solidFill>
                <a:srgbClr val="FF0000"/>
              </a:solidFill>
              <a:latin typeface="Times New Roman" pitchFamily="18" charset="0"/>
              <a:cs typeface="Times New Roman" pitchFamily="18" charset="0"/>
            </a:endParaRPr>
          </a:p>
        </p:txBody>
      </p:sp>
      <p:sp>
        <p:nvSpPr>
          <p:cNvPr id="6" name="Rectangle 5"/>
          <p:cNvSpPr/>
          <p:nvPr/>
        </p:nvSpPr>
        <p:spPr>
          <a:xfrm>
            <a:off x="6497486" y="2362200"/>
            <a:ext cx="3281668" cy="923330"/>
          </a:xfrm>
          <a:prstGeom prst="rect">
            <a:avLst/>
          </a:prstGeom>
          <a:noFill/>
        </p:spPr>
        <p:txBody>
          <a:bodyPr wrap="none" lIns="91440" tIns="45720" rIns="91440" bIns="45720">
            <a:spAutoFit/>
          </a:bodyPr>
          <a:lstStyle/>
          <a:p>
            <a:pPr algn="ctr"/>
            <a:r>
              <a:rPr lang="en-US" sz="5400" b="1" u="sng" cap="none" spc="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GHI NHỚ</a:t>
            </a:r>
          </a:p>
        </p:txBody>
      </p:sp>
      <p:sp>
        <p:nvSpPr>
          <p:cNvPr id="7" name="TextBox 6"/>
          <p:cNvSpPr txBox="1"/>
          <p:nvPr/>
        </p:nvSpPr>
        <p:spPr>
          <a:xfrm>
            <a:off x="2589831" y="574587"/>
            <a:ext cx="10865731" cy="523220"/>
          </a:xfrm>
          <a:prstGeom prst="rect">
            <a:avLst/>
          </a:prstGeom>
          <a:noFill/>
        </p:spPr>
        <p:txBody>
          <a:bodyPr wrap="none" rtlCol="0">
            <a:spAutoFit/>
          </a:bodyPr>
          <a:lstStyle/>
          <a:p>
            <a:pPr algn="ctr"/>
            <a:r>
              <a:rPr lang="en-US" sz="2800" b="1" u="sng"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TÌM HIỂU CÁCH VIẾT BÀI VĂN MIÊU TẢ CÂY CỐI (TIẾP)</a:t>
            </a:r>
          </a:p>
        </p:txBody>
      </p:sp>
    </p:spTree>
    <p:extLst>
      <p:ext uri="{BB962C8B-B14F-4D97-AF65-F5344CB8AC3E}">
        <p14:creationId xmlns:p14="http://schemas.microsoft.com/office/powerpoint/2010/main" val="87899611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dirty="0" err="1">
                <a:solidFill>
                  <a:srgbClr val="0000FF"/>
                </a:solidFill>
                <a:latin typeface="Times New Roman" pitchFamily="18" charset="0"/>
                <a:cs typeface="Times New Roman" pitchFamily="18" charset="0"/>
              </a:rPr>
              <a:t>Thứ</a:t>
            </a:r>
            <a:r>
              <a:rPr lang="en-US" sz="2400" dirty="0">
                <a:solidFill>
                  <a:srgbClr val="0000FF"/>
                </a:solidFill>
                <a:latin typeface="Times New Roman" pitchFamily="18" charset="0"/>
                <a:cs typeface="Times New Roman" pitchFamily="18" charset="0"/>
              </a:rPr>
              <a:t>……</a:t>
            </a:r>
            <a:r>
              <a:rPr lang="en-US" sz="2400" dirty="0" err="1">
                <a:solidFill>
                  <a:srgbClr val="0000FF"/>
                </a:solidFill>
                <a:latin typeface="Times New Roman" pitchFamily="18" charset="0"/>
                <a:cs typeface="Times New Roman" pitchFamily="18" charset="0"/>
              </a:rPr>
              <a:t>ngày</a:t>
            </a:r>
            <a:r>
              <a:rPr lang="en-US" sz="2400" dirty="0">
                <a:solidFill>
                  <a:srgbClr val="0000FF"/>
                </a:solidFill>
                <a:latin typeface="Times New Roman" pitchFamily="18" charset="0"/>
                <a:cs typeface="Times New Roman" pitchFamily="18" charset="0"/>
              </a:rPr>
              <a:t>……</a:t>
            </a:r>
            <a:r>
              <a:rPr lang="en-US" sz="2400" dirty="0" err="1">
                <a:solidFill>
                  <a:srgbClr val="0000FF"/>
                </a:solidFill>
                <a:latin typeface="Times New Roman" pitchFamily="18" charset="0"/>
                <a:cs typeface="Times New Roman" pitchFamily="18" charset="0"/>
              </a:rPr>
              <a:t>tháng</a:t>
            </a:r>
            <a:r>
              <a:rPr lang="en-US" sz="2400" dirty="0">
                <a:solidFill>
                  <a:srgbClr val="0000FF"/>
                </a:solidFill>
                <a:latin typeface="Times New Roman" pitchFamily="18" charset="0"/>
                <a:cs typeface="Times New Roman" pitchFamily="18" charset="0"/>
              </a:rPr>
              <a:t>……</a:t>
            </a:r>
            <a:r>
              <a:rPr lang="en-US" sz="2400" dirty="0" err="1">
                <a:solidFill>
                  <a:srgbClr val="0000FF"/>
                </a:solidFill>
                <a:latin typeface="Times New Roman" pitchFamily="18" charset="0"/>
                <a:cs typeface="Times New Roman" pitchFamily="18" charset="0"/>
              </a:rPr>
              <a:t>năm</a:t>
            </a:r>
            <a:r>
              <a:rPr lang="en-US" sz="2400" dirty="0">
                <a:solidFill>
                  <a:srgbClr val="0000FF"/>
                </a:solidFill>
                <a:latin typeface="Times New Roman" pitchFamily="18" charset="0"/>
                <a:cs typeface="Times New Roman" pitchFamily="18" charset="0"/>
              </a:rPr>
              <a:t> 2023</a:t>
            </a:r>
          </a:p>
        </p:txBody>
      </p:sp>
      <p:sp>
        <p:nvSpPr>
          <p:cNvPr id="6" name="Rectangle 5"/>
          <p:cNvSpPr/>
          <p:nvPr/>
        </p:nvSpPr>
        <p:spPr>
          <a:xfrm>
            <a:off x="3929319" y="2362200"/>
            <a:ext cx="8418010" cy="1754326"/>
          </a:xfrm>
          <a:prstGeom prst="rect">
            <a:avLst/>
          </a:prstGeom>
          <a:noFill/>
        </p:spPr>
        <p:txBody>
          <a:bodyPr wrap="none" lIns="91440" tIns="45720" rIns="91440" bIns="45720">
            <a:spAutoFit/>
          </a:bodyPr>
          <a:lstStyle/>
          <a:p>
            <a:pPr algn="ctr"/>
            <a:r>
              <a:rPr lang="en-US" sz="5400" b="1" u="sng" dirty="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TRÒ CHƠI:</a:t>
            </a:r>
          </a:p>
          <a:p>
            <a:pPr algn="ctr"/>
            <a:r>
              <a:rPr lang="en-US" sz="5400" b="1" u="sng" cap="none" spc="0" dirty="0">
                <a:ln w="1905"/>
                <a:solidFill>
                  <a:srgbClr val="FF0000"/>
                </a:solidFill>
                <a:effectLst>
                  <a:innerShdw blurRad="69850" dist="43180" dir="5400000">
                    <a:srgbClr val="000000">
                      <a:alpha val="65000"/>
                    </a:srgbClr>
                  </a:innerShdw>
                </a:effectLst>
                <a:latin typeface="Times New Roman" pitchFamily="18" charset="0"/>
                <a:cs typeface="Times New Roman" pitchFamily="18" charset="0"/>
              </a:rPr>
              <a:t>AI LÀ NGƯỜI SÁNG TẠO</a:t>
            </a:r>
          </a:p>
        </p:txBody>
      </p:sp>
      <p:sp>
        <p:nvSpPr>
          <p:cNvPr id="7" name="TextBox 6"/>
          <p:cNvSpPr txBox="1"/>
          <p:nvPr/>
        </p:nvSpPr>
        <p:spPr>
          <a:xfrm>
            <a:off x="2589831" y="574587"/>
            <a:ext cx="10865731" cy="523220"/>
          </a:xfrm>
          <a:prstGeom prst="rect">
            <a:avLst/>
          </a:prstGeom>
          <a:noFill/>
        </p:spPr>
        <p:txBody>
          <a:bodyPr wrap="none" rtlCol="0">
            <a:spAutoFit/>
          </a:bodyPr>
          <a:lstStyle/>
          <a:p>
            <a:pPr algn="ctr"/>
            <a:r>
              <a:rPr lang="en-US" sz="2800" b="1" u="sng" dirty="0" err="1">
                <a:solidFill>
                  <a:srgbClr val="FF0000"/>
                </a:solidFill>
                <a:latin typeface="Times New Roman" pitchFamily="18" charset="0"/>
                <a:cs typeface="Times New Roman" pitchFamily="18" charset="0"/>
              </a:rPr>
              <a:t>Viết</a:t>
            </a:r>
            <a:r>
              <a:rPr lang="en-US" sz="2800" b="1" dirty="0">
                <a:solidFill>
                  <a:srgbClr val="FF0000"/>
                </a:solidFill>
                <a:latin typeface="Times New Roman" pitchFamily="18" charset="0"/>
                <a:cs typeface="Times New Roman" pitchFamily="18" charset="0"/>
              </a:rPr>
              <a:t>: TÌM HIỂU CÁCH VIẾT BÀI VĂN MIÊU TẢ CÂY CỐI (TIẾP)</a:t>
            </a:r>
          </a:p>
        </p:txBody>
      </p:sp>
    </p:spTree>
    <p:extLst>
      <p:ext uri="{BB962C8B-B14F-4D97-AF65-F5344CB8AC3E}">
        <p14:creationId xmlns:p14="http://schemas.microsoft.com/office/powerpoint/2010/main" val="3254425816"/>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descr="Anh dep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4780" y="278641"/>
            <a:ext cx="14111595" cy="8731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WordArt 3"/>
          <p:cNvSpPr>
            <a:spLocks noChangeArrowheads="1" noChangeShapeType="1" noTextEdit="1"/>
          </p:cNvSpPr>
          <p:nvPr/>
        </p:nvSpPr>
        <p:spPr bwMode="auto">
          <a:xfrm>
            <a:off x="2770701" y="3902462"/>
            <a:ext cx="11108359" cy="1187054"/>
          </a:xfrm>
          <a:prstGeom prst="rect">
            <a:avLst/>
          </a:prstGeom>
        </p:spPr>
        <p:txBody>
          <a:bodyPr wrap="none" lIns="69156" tIns="34578" rIns="69156" bIns="34578" fromWordArt="1">
            <a:prstTxWarp prst="textPlain">
              <a:avLst>
                <a:gd name="adj" fmla="val 50000"/>
              </a:avLst>
            </a:prstTxWarp>
          </a:bodyPr>
          <a:lstStyle/>
          <a:p>
            <a:pPr algn="ctr"/>
            <a:r>
              <a:rPr lang="vi-VN" sz="43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43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43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428988478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0" fill="hold"/>
                                        <p:tgtEl>
                                          <p:spTgt spid="21"/>
                                        </p:tgtEl>
                                        <p:attrNameLst>
                                          <p:attrName>ppt_w</p:attrName>
                                        </p:attrNameLst>
                                      </p:cBhvr>
                                      <p:tavLst>
                                        <p:tav tm="0">
                                          <p:val>
                                            <p:fltVal val="0"/>
                                          </p:val>
                                        </p:tav>
                                        <p:tav tm="100000">
                                          <p:val>
                                            <p:strVal val="#ppt_w"/>
                                          </p:val>
                                        </p:tav>
                                      </p:tavLst>
                                    </p:anim>
                                    <p:anim calcmode="lin" valueType="num">
                                      <p:cBhvr>
                                        <p:cTn id="8" dur="5000" fill="hold"/>
                                        <p:tgtEl>
                                          <p:spTgt spid="21"/>
                                        </p:tgtEl>
                                        <p:attrNameLst>
                                          <p:attrName>ppt_h</p:attrName>
                                        </p:attrNameLst>
                                      </p:cBhvr>
                                      <p:tavLst>
                                        <p:tav tm="0">
                                          <p:val>
                                            <p:fltVal val="0"/>
                                          </p:val>
                                        </p:tav>
                                        <p:tav tm="100000">
                                          <p:val>
                                            <p:strVal val="#ppt_h"/>
                                          </p:val>
                                        </p:tav>
                                      </p:tavLst>
                                    </p:anim>
                                    <p:animEffect transition="in" filter="fade">
                                      <p:cBhvr>
                                        <p:cTn id="9" dur="5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666</TotalTime>
  <Words>1459</Words>
  <Application>Microsoft Office PowerPoint</Application>
  <PresentationFormat>Custom</PresentationFormat>
  <Paragraphs>56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Pham Dung</cp:lastModifiedBy>
  <cp:revision>268</cp:revision>
  <dcterms:created xsi:type="dcterms:W3CDTF">2023-07-19T07:13:18Z</dcterms:created>
  <dcterms:modified xsi:type="dcterms:W3CDTF">2025-04-03T01:04:42Z</dcterms:modified>
</cp:coreProperties>
</file>