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702" r:id="rId1"/>
    <p:sldMasterId id="2147483714" r:id="rId2"/>
    <p:sldMasterId id="2147483726" r:id="rId3"/>
  </p:sldMasterIdLst>
  <p:notesMasterIdLst>
    <p:notesMasterId r:id="rId34"/>
  </p:notesMasterIdLst>
  <p:sldIdLst>
    <p:sldId id="4282" r:id="rId4"/>
    <p:sldId id="4307" r:id="rId5"/>
    <p:sldId id="4284" r:id="rId6"/>
    <p:sldId id="4302" r:id="rId7"/>
    <p:sldId id="4336" r:id="rId8"/>
    <p:sldId id="4290" r:id="rId9"/>
    <p:sldId id="4337" r:id="rId10"/>
    <p:sldId id="4338" r:id="rId11"/>
    <p:sldId id="4339" r:id="rId12"/>
    <p:sldId id="4340" r:id="rId13"/>
    <p:sldId id="4363" r:id="rId14"/>
    <p:sldId id="4341" r:id="rId15"/>
    <p:sldId id="4297" r:id="rId16"/>
    <p:sldId id="4298" r:id="rId17"/>
    <p:sldId id="4343" r:id="rId18"/>
    <p:sldId id="4347" r:id="rId19"/>
    <p:sldId id="4348" r:id="rId20"/>
    <p:sldId id="4349" r:id="rId21"/>
    <p:sldId id="4350" r:id="rId22"/>
    <p:sldId id="4351" r:id="rId23"/>
    <p:sldId id="4353" r:id="rId24"/>
    <p:sldId id="4354" r:id="rId25"/>
    <p:sldId id="4355" r:id="rId26"/>
    <p:sldId id="4360" r:id="rId27"/>
    <p:sldId id="4361" r:id="rId28"/>
    <p:sldId id="4362" r:id="rId29"/>
    <p:sldId id="4356" r:id="rId30"/>
    <p:sldId id="4357" r:id="rId31"/>
    <p:sldId id="4358" r:id="rId32"/>
    <p:sldId id="4359" r:id="rId33"/>
  </p:sldIdLst>
  <p:sldSz cx="12192000" cy="6858000"/>
  <p:notesSz cx="6858000" cy="9144000"/>
  <p:embeddedFontLst>
    <p:embeddedFont>
      <p:font typeface="Pangolin" panose="020B0604020202020204" charset="0"/>
      <p:regular r:id="rId35"/>
    </p:embeddedFont>
    <p:embeddedFont>
      <p:font typeface="Roboto" panose="02000000000000000000" pitchFamily="2" charset="0"/>
      <p:regular r:id="rId36"/>
      <p:bold r:id="rId37"/>
      <p:italic r:id="rId38"/>
      <p:boldItalic r:id="rId39"/>
    </p:embeddedFont>
    <p:embeddedFont>
      <p:font typeface="Roboto Black" panose="02000000000000000000" pitchFamily="2" charset="0"/>
      <p:regular r:id="rId40"/>
      <p:bold r:id="rId41"/>
      <p:boldItalic r:id="rId42"/>
    </p:embeddedFont>
  </p:embeddedFontLst>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ECDC"/>
    <a:srgbClr val="BDD7EE"/>
    <a:srgbClr val="DFCEBC"/>
    <a:srgbClr val="CB6CE6"/>
    <a:srgbClr val="A5B2D3"/>
    <a:srgbClr val="95624C"/>
    <a:srgbClr val="B94917"/>
    <a:srgbClr val="EE9974"/>
    <a:srgbClr val="8DD3AE"/>
    <a:srgbClr val="C6EA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010" autoAdjust="0"/>
    <p:restoredTop sz="83192" autoAdjust="0"/>
  </p:normalViewPr>
  <p:slideViewPr>
    <p:cSldViewPr snapToGrid="0">
      <p:cViewPr varScale="1">
        <p:scale>
          <a:sx n="68" d="100"/>
          <a:sy n="68" d="100"/>
        </p:scale>
        <p:origin x="1310"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5.fntdata"/><Relationship Id="rId21" Type="http://schemas.openxmlformats.org/officeDocument/2006/relationships/slide" Target="slides/slide18.xml"/><Relationship Id="rId34" Type="http://schemas.openxmlformats.org/officeDocument/2006/relationships/notesMaster" Target="notesMasters/notesMaster1.xml"/><Relationship Id="rId42" Type="http://schemas.openxmlformats.org/officeDocument/2006/relationships/font" Target="fonts/font8.fntdata"/><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2.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1.fntdata"/><Relationship Id="rId43" Type="http://schemas.openxmlformats.org/officeDocument/2006/relationships/presProps" Target="presProps.xml"/><Relationship Id="rId8" Type="http://schemas.openxmlformats.org/officeDocument/2006/relationships/slide" Target="slides/slide5.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font" Target="fonts/font4.fntdata"/><Relationship Id="rId46" Type="http://schemas.openxmlformats.org/officeDocument/2006/relationships/tableStyles" Target="tableStyles.xml"/><Relationship Id="rId20" Type="http://schemas.openxmlformats.org/officeDocument/2006/relationships/slide" Target="slides/slide17.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F886C9A-2569-46F8-987B-630E79973BE1}" type="datetimeFigureOut">
              <a:rPr lang="vi-VN" smtClean="0"/>
              <a:t>04/04/2025</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EB516E-07DC-497B-9789-361D47A843FC}" type="slidenum">
              <a:rPr lang="vi-VN" smtClean="0"/>
              <a:t>‹#›</a:t>
            </a:fld>
            <a:endParaRPr lang="vi-VN"/>
          </a:p>
        </p:txBody>
      </p:sp>
    </p:spTree>
    <p:extLst>
      <p:ext uri="{BB962C8B-B14F-4D97-AF65-F5344CB8AC3E}">
        <p14:creationId xmlns:p14="http://schemas.microsoft.com/office/powerpoint/2010/main" val="14530633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97307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147387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125838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3,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235690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dirty="0"/>
              <a:t>Giao bài tập về nhà cho học sinh, yêu cầu học phân công chuẩn bị nguyên, vật liệu cho buổi </a:t>
            </a:r>
            <a:r>
              <a:rPr lang="vi-VN"/>
              <a:t>học sau</a:t>
            </a:r>
            <a:r>
              <a:rPr lang="en-US"/>
              <a:t>. </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693034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348442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0585716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err="1">
                <a:latin typeface="Times New Roman" panose="02020603050405020304" pitchFamily="18" charset="0"/>
                <a:cs typeface="Times New Roman" panose="02020603050405020304" pitchFamily="18" charset="0"/>
              </a:rPr>
              <a:t>nhóm</a:t>
            </a:r>
            <a:r>
              <a:rPr lang="en-US" baseline="0">
                <a:latin typeface="Times New Roman" panose="02020603050405020304" pitchFamily="18" charset="0"/>
                <a:cs typeface="Times New Roman" panose="02020603050405020304" pitchFamily="18" charset="0"/>
              </a:rPr>
              <a:t> chia sẻ </a:t>
            </a:r>
            <a:r>
              <a:rPr lang="en-US" baseline="0" dirty="0">
                <a:latin typeface="Times New Roman" panose="02020603050405020304" pitchFamily="18" charset="0"/>
                <a:cs typeface="Times New Roman" panose="02020603050405020304" pitchFamily="18" charset="0"/>
              </a:rPr>
              <a:t>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929296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a:t>
            </a:r>
            <a:r>
              <a:rPr lang="en-US" baseline="0" dirty="0"/>
              <a:t> </a:t>
            </a:r>
            <a:r>
              <a:rPr lang="en-US" baseline="0" dirty="0" err="1"/>
              <a:t>nêu</a:t>
            </a:r>
            <a:r>
              <a:rPr lang="en-US" baseline="0" dirty="0"/>
              <a:t> </a:t>
            </a:r>
            <a:r>
              <a:rPr lang="en-US" baseline="0" dirty="0" err="1"/>
              <a:t>yêu</a:t>
            </a:r>
            <a:r>
              <a:rPr lang="en-US" baseline="0" dirty="0"/>
              <a:t> </a:t>
            </a:r>
            <a:r>
              <a:rPr lang="en-US" baseline="0" dirty="0" err="1"/>
              <a:t>cầu</a:t>
            </a:r>
            <a:r>
              <a:rPr lang="en-US" baseline="0" dirty="0"/>
              <a:t> </a:t>
            </a:r>
            <a:r>
              <a:rPr lang="en-US" baseline="0" dirty="0" err="1"/>
              <a:t>sản</a:t>
            </a:r>
            <a:r>
              <a:rPr lang="en-US" baseline="0" dirty="0"/>
              <a:t> </a:t>
            </a:r>
            <a:r>
              <a:rPr lang="en-US" baseline="0" dirty="0" err="1"/>
              <a:t>phẩm</a:t>
            </a:r>
            <a:r>
              <a:rPr lang="en-US" baseline="0" dirty="0"/>
              <a:t>, </a:t>
            </a:r>
            <a:r>
              <a:rPr lang="en-US" baseline="0" dirty="0" err="1"/>
              <a:t>trong</a:t>
            </a:r>
            <a:r>
              <a:rPr lang="en-US" baseline="0" dirty="0"/>
              <a:t> </a:t>
            </a:r>
            <a:r>
              <a:rPr lang="en-US" baseline="0" dirty="0" err="1"/>
              <a:t>đó</a:t>
            </a:r>
            <a:r>
              <a:rPr lang="en-US" baseline="0" dirty="0"/>
              <a:t> </a:t>
            </a:r>
            <a:r>
              <a:rPr lang="en-US" baseline="0" dirty="0" err="1"/>
              <a:t>có</a:t>
            </a:r>
            <a:r>
              <a:rPr lang="en-US" baseline="0" dirty="0"/>
              <a:t> </a:t>
            </a:r>
            <a:r>
              <a:rPr lang="en-US" baseline="0" dirty="0" err="1"/>
              <a:t>thể</a:t>
            </a:r>
            <a:r>
              <a:rPr lang="en-US" baseline="0" dirty="0"/>
              <a:t> </a:t>
            </a:r>
            <a:r>
              <a:rPr lang="en-US" baseline="0" dirty="0" err="1"/>
              <a:t>gợi</a:t>
            </a:r>
            <a:r>
              <a:rPr lang="en-US" baseline="0" dirty="0"/>
              <a:t> </a:t>
            </a:r>
            <a:r>
              <a:rPr lang="en-US" baseline="0" dirty="0" err="1"/>
              <a:t>mở</a:t>
            </a:r>
            <a:r>
              <a:rPr lang="en-US" baseline="0" dirty="0"/>
              <a:t> </a:t>
            </a:r>
            <a:r>
              <a:rPr lang="en-US" baseline="0" dirty="0" err="1"/>
              <a:t>cho</a:t>
            </a:r>
            <a:r>
              <a:rPr lang="en-US" baseline="0" dirty="0"/>
              <a:t> HS </a:t>
            </a:r>
            <a:r>
              <a:rPr lang="en-US" baseline="0" dirty="0" err="1"/>
              <a:t>cách</a:t>
            </a:r>
            <a:r>
              <a:rPr lang="en-US" baseline="0" dirty="0"/>
              <a:t> </a:t>
            </a:r>
            <a:r>
              <a:rPr lang="en-US" baseline="0" dirty="0" err="1"/>
              <a:t>làm</a:t>
            </a:r>
            <a:r>
              <a:rPr lang="en-US" baseline="0" dirty="0"/>
              <a:t> </a:t>
            </a:r>
            <a:r>
              <a:rPr lang="en-US" baseline="0" dirty="0" err="1"/>
              <a:t>sử</a:t>
            </a:r>
            <a:r>
              <a:rPr lang="en-US" baseline="0" dirty="0"/>
              <a:t> </a:t>
            </a:r>
            <a:r>
              <a:rPr lang="en-US" baseline="0" dirty="0" err="1"/>
              <a:t>dụng</a:t>
            </a:r>
            <a:r>
              <a:rPr lang="en-US" baseline="0" dirty="0"/>
              <a:t> </a:t>
            </a:r>
            <a:r>
              <a:rPr lang="en-US" baseline="0" dirty="0" err="1"/>
              <a:t>hình</a:t>
            </a:r>
            <a:r>
              <a:rPr lang="en-US" baseline="0" dirty="0"/>
              <a:t> </a:t>
            </a:r>
            <a:r>
              <a:rPr lang="en-US" baseline="0" dirty="0" err="1"/>
              <a:t>vẽ</a:t>
            </a:r>
            <a:r>
              <a:rPr lang="en-US" baseline="0"/>
              <a:t>, dán tranh ảnh</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176860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Times New Roman" panose="02020603050405020304" pitchFamily="18" charset="0"/>
                <a:cs typeface="Times New Roman" panose="02020603050405020304" pitchFamily="18" charset="0"/>
              </a:rPr>
              <a:t>GV</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cho</a:t>
            </a:r>
            <a:r>
              <a:rPr lang="en-US" baseline="0" dirty="0">
                <a:latin typeface="Times New Roman" panose="02020603050405020304" pitchFamily="18" charset="0"/>
                <a:cs typeface="Times New Roman" panose="02020603050405020304" pitchFamily="18" charset="0"/>
              </a:rPr>
              <a:t> HS </a:t>
            </a:r>
            <a:r>
              <a:rPr lang="en-US" baseline="0" dirty="0" err="1">
                <a:latin typeface="Times New Roman" panose="02020603050405020304" pitchFamily="18" charset="0"/>
                <a:cs typeface="Times New Roman" panose="02020603050405020304" pitchFamily="18" charset="0"/>
              </a:rPr>
              <a:t>thảo</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luận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để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thống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nhất</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của</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hỗ</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trợ</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nếu</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nhóm</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gặp</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khó</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khăn</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trong</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việc</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thể</a:t>
            </a:r>
            <a:r>
              <a:rPr lang="en-US" baseline="0" dirty="0">
                <a:latin typeface="Times New Roman" panose="02020603050405020304" pitchFamily="18" charset="0"/>
                <a:cs typeface="Times New Roman" panose="02020603050405020304" pitchFamily="18" charset="0"/>
              </a:rPr>
              <a:t> </a:t>
            </a:r>
            <a:r>
              <a:rPr lang="en-US" baseline="0" dirty="0" err="1">
                <a:latin typeface="Times New Roman" panose="02020603050405020304" pitchFamily="18" charset="0"/>
                <a:cs typeface="Times New Roman" panose="02020603050405020304" pitchFamily="18" charset="0"/>
              </a:rPr>
              <a:t>hiện</a:t>
            </a:r>
            <a:r>
              <a:rPr lang="en-US" baseline="0" dirty="0">
                <a:latin typeface="Times New Roman" panose="02020603050405020304" pitchFamily="18" charset="0"/>
                <a:cs typeface="Times New Roman" panose="02020603050405020304" pitchFamily="18" charset="0"/>
              </a:rPr>
              <a:t> ý </a:t>
            </a:r>
            <a:r>
              <a:rPr lang="en-US" baseline="0" dirty="0" err="1">
                <a:latin typeface="Times New Roman" panose="02020603050405020304" pitchFamily="18" charset="0"/>
                <a:cs typeface="Times New Roman" panose="02020603050405020304" pitchFamily="18" charset="0"/>
              </a:rPr>
              <a:t>tưởng</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43486711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4,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215699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phổ</a:t>
            </a:r>
            <a:r>
              <a:rPr lang="en-US" baseline="0"/>
              <a:t> biến luật chơi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79462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HS</a:t>
            </a:r>
            <a:r>
              <a:rPr lang="en-US" baseline="0"/>
              <a:t> lựa chọn vật liệu dùng làm sản phẩm</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708362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HS làm theo mẫu,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015042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6698964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93804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707906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6208952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 hướng</a:t>
            </a:r>
            <a:r>
              <a:rPr lang="en-US" baseline="0">
                <a:latin typeface="Times New Roman" panose="02020603050405020304" pitchFamily="18" charset="0"/>
                <a:cs typeface="Times New Roman" panose="02020603050405020304" pitchFamily="18" charset="0"/>
              </a:rPr>
              <a:t> dẫn, gợi ý để hs có những cách làm sáng tạo</a:t>
            </a:r>
            <a:endParaRPr lang="vi-VN"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1850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Kiểm tra theo tiêu</a:t>
            </a:r>
            <a:r>
              <a:rPr lang="en-US" baseline="0"/>
              <a:t> chí, điều chỉnh nếu chưa đúng tiêu chí</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897105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baseline="0">
                <a:latin typeface="Times New Roman" panose="02020603050405020304" pitchFamily="18" charset="0"/>
                <a:cs typeface="Times New Roman" panose="02020603050405020304" pitchFamily="18" charset="0"/>
              </a:rPr>
              <a:t>Các nhóm trình bày về </a:t>
            </a:r>
            <a:r>
              <a:rPr lang="en-US" baseline="0">
                <a:latin typeface="Times New Roman" panose="02020603050405020304" pitchFamily="18" charset="0"/>
                <a:cs typeface="Times New Roman" panose="02020603050405020304" pitchFamily="18" charset="0"/>
              </a:rPr>
              <a:t>sản phẩm </a:t>
            </a:r>
            <a:r>
              <a:rPr lang="vi-VN" baseline="0">
                <a:latin typeface="Times New Roman" panose="02020603050405020304" pitchFamily="18" charset="0"/>
                <a:cs typeface="Times New Roman" panose="02020603050405020304" pitchFamily="18" charset="0"/>
              </a:rPr>
              <a:t>của nhóm mình</a:t>
            </a:r>
            <a:r>
              <a:rPr lang="en-US" baseline="0">
                <a:latin typeface="Times New Roman" panose="02020603050405020304" pitchFamily="18" charset="0"/>
                <a:cs typeface="Times New Roman" panose="02020603050405020304" pitchFamily="18" charset="0"/>
              </a:rPr>
              <a:t>, vật liệu sử dụng, cách làm, công dụng của sản phẩm, khó khăn khi làm sản phẩm, cách khắc phục</a:t>
            </a:r>
            <a:endParaRPr lang="vi-VN" baseline="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510504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hướng</a:t>
            </a:r>
            <a:r>
              <a:rPr lang="en-US" dirty="0"/>
              <a:t> </a:t>
            </a:r>
            <a:r>
              <a:rPr lang="en-US" dirty="0" err="1"/>
              <a:t>dẫn</a:t>
            </a:r>
            <a:r>
              <a:rPr lang="en-US" dirty="0"/>
              <a:t> HS </a:t>
            </a:r>
            <a:r>
              <a:rPr lang="en-US" dirty="0" err="1"/>
              <a:t>đánh</a:t>
            </a:r>
            <a:r>
              <a:rPr lang="en-US" dirty="0"/>
              <a:t> </a:t>
            </a:r>
            <a:r>
              <a:rPr lang="en-US" dirty="0" err="1"/>
              <a:t>giá</a:t>
            </a:r>
            <a:r>
              <a:rPr lang="en-US" dirty="0"/>
              <a:t> </a:t>
            </a:r>
            <a:r>
              <a:rPr lang="en-US" dirty="0" err="1"/>
              <a:t>theo</a:t>
            </a:r>
            <a:r>
              <a:rPr lang="en-US" dirty="0"/>
              <a:t> </a:t>
            </a:r>
            <a:r>
              <a:rPr lang="en-US" dirty="0" err="1"/>
              <a:t>từng</a:t>
            </a:r>
            <a:r>
              <a:rPr lang="en-US" dirty="0"/>
              <a:t> </a:t>
            </a:r>
            <a:r>
              <a:rPr lang="en-US" dirty="0" err="1"/>
              <a:t>tiêu</a:t>
            </a:r>
            <a:r>
              <a:rPr lang="en-US" dirty="0"/>
              <a:t> </a:t>
            </a:r>
            <a:r>
              <a:rPr lang="en-US" dirty="0" err="1"/>
              <a:t>chí</a:t>
            </a:r>
            <a:r>
              <a:rPr lang="en-US" dirty="0"/>
              <a:t> </a:t>
            </a:r>
            <a:r>
              <a:rPr lang="en-US" dirty="0" err="1"/>
              <a:t>bằng</a:t>
            </a:r>
            <a:r>
              <a:rPr lang="en-US" dirty="0"/>
              <a:t> </a:t>
            </a:r>
            <a:r>
              <a:rPr lang="en-US" dirty="0" err="1"/>
              <a:t>hình</a:t>
            </a:r>
            <a:r>
              <a:rPr lang="en-US" dirty="0"/>
              <a:t> </a:t>
            </a:r>
            <a:r>
              <a:rPr lang="en-US" dirty="0" err="1"/>
              <a:t>dán</a:t>
            </a:r>
            <a:r>
              <a:rPr lang="en-US" dirty="0"/>
              <a:t>. </a:t>
            </a:r>
            <a:r>
              <a:rPr lang="en-US" dirty="0" err="1"/>
              <a:t>Có</a:t>
            </a:r>
            <a:r>
              <a:rPr lang="en-US" dirty="0"/>
              <a:t> </a:t>
            </a:r>
            <a:r>
              <a:rPr lang="en-US" dirty="0" err="1"/>
              <a:t>thể</a:t>
            </a:r>
            <a:r>
              <a:rPr lang="en-US" dirty="0"/>
              <a:t> </a:t>
            </a:r>
            <a:r>
              <a:rPr lang="en-US" dirty="0" err="1"/>
              <a:t>tặng</a:t>
            </a:r>
            <a:r>
              <a:rPr lang="en-US" dirty="0"/>
              <a:t> </a:t>
            </a:r>
            <a:r>
              <a:rPr lang="en-US" dirty="0" err="1"/>
              <a:t>thêm</a:t>
            </a:r>
            <a:r>
              <a:rPr lang="en-US" dirty="0"/>
              <a:t> </a:t>
            </a:r>
            <a:r>
              <a:rPr lang="en-US" dirty="0" err="1"/>
              <a:t>hình</a:t>
            </a:r>
            <a:r>
              <a:rPr lang="en-US" dirty="0"/>
              <a:t> </a:t>
            </a:r>
            <a:r>
              <a:rPr lang="en-US" dirty="0" err="1"/>
              <a:t>dán</a:t>
            </a:r>
            <a:r>
              <a:rPr lang="en-US" dirty="0"/>
              <a:t> </a:t>
            </a:r>
            <a:r>
              <a:rPr lang="en-US" dirty="0" err="1"/>
              <a:t>cho</a:t>
            </a:r>
            <a:r>
              <a:rPr lang="en-US" dirty="0"/>
              <a:t> </a:t>
            </a:r>
            <a:r>
              <a:rPr lang="en-US" dirty="0" err="1"/>
              <a:t>điểm</a:t>
            </a:r>
            <a:r>
              <a:rPr lang="en-US" dirty="0"/>
              <a:t> </a:t>
            </a:r>
            <a:r>
              <a:rPr lang="en-US" dirty="0" err="1"/>
              <a:t>sáng</a:t>
            </a:r>
            <a:r>
              <a:rPr lang="en-US" dirty="0"/>
              <a:t> </a:t>
            </a:r>
            <a:r>
              <a:rPr lang="en-US" dirty="0" err="1"/>
              <a:t>tạo</a:t>
            </a:r>
            <a:r>
              <a:rPr lang="en-US" dirty="0"/>
              <a:t>, </a:t>
            </a:r>
            <a:r>
              <a:rPr lang="en-US" dirty="0" err="1"/>
              <a:t>làm</a:t>
            </a:r>
            <a:r>
              <a:rPr lang="en-US" dirty="0"/>
              <a:t> </a:t>
            </a:r>
            <a:r>
              <a:rPr lang="en-US" dirty="0" err="1"/>
              <a:t>nhanh</a:t>
            </a:r>
            <a:r>
              <a:rPr lang="en-US" dirty="0"/>
              <a:t>, </a:t>
            </a:r>
            <a:r>
              <a:rPr lang="en-US" dirty="0" err="1"/>
              <a:t>đẹp</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010745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đặt</a:t>
            </a:r>
            <a:r>
              <a:rPr lang="en-US" baseline="0"/>
              <a:t> câu hỏi, các em có biết vật gì dùng để giữ nhiệt cả mùa đông và mùa hè? (Bình giữ nhiệt). Nó dùng để làm gì? (giữ ấm vào mùa đông, giữ lạnh vào mùa hè)</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5980286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Trong quá trình dạy học, GV thường xuyên khuyến khích HS bằng các câu khen khi HS trả lời đúng</a:t>
            </a:r>
            <a:endParaRPr lang="vi-VN"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510564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a:t>gợi</a:t>
            </a:r>
            <a:r>
              <a:rPr lang="en-US" baseline="0"/>
              <a:t> ý cho HS ý tưởng thực hiện: nước lạnh tác dụng như thế nào đối với sự vật xung quanh? Nếu để thìa ở trên mặt cốc thì như thế nào? Nếu thả thìa trực tiếp vào cốc nước đá thì hienj tượng gì sẽ xảy ra?</a:t>
            </a:r>
          </a:p>
          <a:p>
            <a:r>
              <a:rPr lang="en-US"/>
              <a:t>(</a:t>
            </a:r>
            <a:r>
              <a:rPr lang="vi-VN"/>
              <a:t>Sau một thời gian thì phần cán thìa lạnh đi, vì kim loại dẫn nhiệt rất tốt, phần thìa ngập trong nước nhận được nhiệt năng của nước truyền cho, sau đó nó dẫn nhiệt đến cán thìa và làm cán thìa lạnh đi</a:t>
            </a:r>
            <a:r>
              <a:rPr lang="en-US"/>
              <a:t>)</a:t>
            </a:r>
          </a:p>
          <a:p>
            <a:r>
              <a:rPr lang="en-US"/>
              <a:t>Như</a:t>
            </a:r>
            <a:r>
              <a:rPr lang="en-US" baseline="0"/>
              <a:t> vậy, chúng ta nên làm thí nghiệm như thế nào? (thả 4 thìa vào cốc nước đá, sau một thời gian dung tay sờ cán thìa xem độ lạnh như thế nào, từ đó kết luận về tính dẫn nhiệt của các loại thìa)</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6419055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cho HS thực hiện thí nghiệm như đã đề xuất, ghi chép lại kết quả thí nghiệm</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1678600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Times New Roman" panose="02020603050405020304" pitchFamily="18" charset="0"/>
                <a:cs typeface="Times New Roman" panose="02020603050405020304" pitchFamily="18" charset="0"/>
              </a:rPr>
              <a:t>GV</a:t>
            </a:r>
            <a:r>
              <a:rPr lang="en-US" baseline="0">
                <a:latin typeface="Times New Roman" panose="02020603050405020304" pitchFamily="18" charset="0"/>
                <a:cs typeface="Times New Roman" panose="02020603050405020304" pitchFamily="18" charset="0"/>
              </a:rPr>
              <a:t> hướng dẫn HS hoàn thiện phiếu học tập số 1 và 2 kết hợp với bảng thí nghiệm của hoạt động 2, cho HS các nhóm lên trình bày phiếu học tập</a:t>
            </a:r>
            <a:endParaRPr lang="en-US" dirty="0">
              <a:latin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96467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8735844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790594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a:t>
            </a:r>
            <a:r>
              <a:rPr lang="en-US" baseline="0"/>
              <a:t>dẫn dắt, đặt câu hỏi cho HS trả lời</a:t>
            </a:r>
            <a:endParaRPr lang="vi-VN"/>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BEB516E-07DC-497B-9789-361D47A843FC}" type="slidenum">
              <a:rPr kumimoji="0" lang="vi-VN"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vi-VN"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1409519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2901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908175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753872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791585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217838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3990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86531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663689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541830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42107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5126301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585641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543755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04630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5390602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6555281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2132324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822207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1259272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723268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4068651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910394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35252423"/>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6196659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89520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33219345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9586596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75891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8" name="Footer Placeholder 7"/>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9" name="Slide Number Placeholder 8"/>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7355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24037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530090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197521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Footer Placeholder 5"/>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7" name="Slide Number Placeholder 6"/>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3106265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0833865"/>
      </p:ext>
    </p:extLst>
  </p:cSld>
  <p:clrMap bg1="lt1" tx1="dk1" bg2="lt2" tx2="dk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15569677"/>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3653BE2C-E51D-4510-9725-C27103462189}" type="datetimeFigureOut">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4/4/2025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CA8D5-547D-4DAF-87A9-E2331C496A12}"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74368331"/>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2.xml"/><Relationship Id="rId5" Type="http://schemas.microsoft.com/office/2007/relationships/hdphoto" Target="../media/hdphoto2.wdp"/><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2.xml"/><Relationship Id="rId5" Type="http://schemas.openxmlformats.org/officeDocument/2006/relationships/image" Target="../media/image17.png"/><Relationship Id="rId4" Type="http://schemas.openxmlformats.org/officeDocument/2006/relationships/image" Target="../media/image16.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15.xml"/><Relationship Id="rId1" Type="http://schemas.openxmlformats.org/officeDocument/2006/relationships/slideLayout" Target="../slideLayouts/slideLayout23.xml"/><Relationship Id="rId6" Type="http://schemas.openxmlformats.org/officeDocument/2006/relationships/image" Target="../media/image22.png"/><Relationship Id="rId5" Type="http://schemas.microsoft.com/office/2007/relationships/hdphoto" Target="../media/hdphoto3.wdp"/><Relationship Id="rId4" Type="http://schemas.openxmlformats.org/officeDocument/2006/relationships/image" Target="../media/image21.png"/></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23.xml"/><Relationship Id="rId5" Type="http://schemas.openxmlformats.org/officeDocument/2006/relationships/image" Target="../media/image24.png"/><Relationship Id="rId4" Type="http://schemas.openxmlformats.org/officeDocument/2006/relationships/image" Target="../media/image23.JPG"/></Relationships>
</file>

<file path=ppt/slides/_rels/slide17.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17.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3.png"/><Relationship Id="rId7" Type="http://schemas.microsoft.com/office/2007/relationships/hdphoto" Target="../media/hdphoto5.wdp"/><Relationship Id="rId2" Type="http://schemas.openxmlformats.org/officeDocument/2006/relationships/notesSlide" Target="../notesSlides/notesSlide18.xml"/><Relationship Id="rId1" Type="http://schemas.openxmlformats.org/officeDocument/2006/relationships/slideLayout" Target="../slideLayouts/slideLayout23.xml"/><Relationship Id="rId6" Type="http://schemas.openxmlformats.org/officeDocument/2006/relationships/image" Target="../media/image26.png"/><Relationship Id="rId5" Type="http://schemas.microsoft.com/office/2007/relationships/hdphoto" Target="../media/hdphoto3.wdp"/><Relationship Id="rId4" Type="http://schemas.openxmlformats.org/officeDocument/2006/relationships/image" Target="../media/image21.png"/></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23.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23.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3.xml"/><Relationship Id="rId4" Type="http://schemas.openxmlformats.org/officeDocument/2006/relationships/image" Target="../media/image28.JPG"/></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23.xml"/><Relationship Id="rId4" Type="http://schemas.openxmlformats.org/officeDocument/2006/relationships/image" Target="../media/image29.JPG"/></Relationships>
</file>

<file path=ppt/slides/_rels/slide2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23.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4.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5.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25.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6.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notesSlide" Target="../notesSlides/notesSlide26.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27.xml"/><Relationship Id="rId1" Type="http://schemas.openxmlformats.org/officeDocument/2006/relationships/slideLayout" Target="../slideLayouts/slideLayout23.xml"/><Relationship Id="rId6" Type="http://schemas.openxmlformats.org/officeDocument/2006/relationships/image" Target="../media/image22.png"/><Relationship Id="rId5" Type="http://schemas.microsoft.com/office/2007/relationships/hdphoto" Target="../media/hdphoto6.wdp"/><Relationship Id="rId4" Type="http://schemas.openxmlformats.org/officeDocument/2006/relationships/image" Target="../media/image34.png"/></Relationships>
</file>

<file path=ppt/slides/_rels/slide28.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image" Target="../media/image3.png"/><Relationship Id="rId7" Type="http://schemas.microsoft.com/office/2007/relationships/hdphoto" Target="../media/hdphoto4.wdp"/><Relationship Id="rId2" Type="http://schemas.openxmlformats.org/officeDocument/2006/relationships/notesSlide" Target="../notesSlides/notesSlide28.xml"/><Relationship Id="rId1" Type="http://schemas.openxmlformats.org/officeDocument/2006/relationships/slideLayout" Target="../slideLayouts/slideLayout23.xml"/><Relationship Id="rId6" Type="http://schemas.openxmlformats.org/officeDocument/2006/relationships/image" Target="../media/image22.png"/><Relationship Id="rId5" Type="http://schemas.microsoft.com/office/2007/relationships/hdphoto" Target="../media/hdphoto6.wdp"/><Relationship Id="rId4" Type="http://schemas.openxmlformats.org/officeDocument/2006/relationships/image" Target="../media/image34.png"/></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3.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9.png"/><Relationship Id="rId4" Type="http://schemas.openxmlformats.org/officeDocument/2006/relationships/image" Target="../media/image8.png"/></Relationships>
</file>

<file path=ppt/slides/_rels/slide3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0.xml"/><Relationship Id="rId1" Type="http://schemas.openxmlformats.org/officeDocument/2006/relationships/slideLayout" Target="../slideLayouts/slideLayout2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2.xml"/><Relationship Id="rId5" Type="http://schemas.openxmlformats.org/officeDocument/2006/relationships/image" Target="../media/image10.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2.xml"/><Relationship Id="rId5" Type="http://schemas.microsoft.com/office/2007/relationships/hdphoto" Target="../media/hdphoto1.wdp"/><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TextBox 39">
            <a:extLst>
              <a:ext uri="{FF2B5EF4-FFF2-40B4-BE49-F238E27FC236}">
                <a16:creationId xmlns:a16="http://schemas.microsoft.com/office/drawing/2014/main" id="{DA14CBFD-2C6F-E4A0-F468-3C5C731B2275}"/>
              </a:ext>
            </a:extLst>
          </p:cNvPr>
          <p:cNvSpPr txBox="1"/>
          <p:nvPr/>
        </p:nvSpPr>
        <p:spPr>
          <a:xfrm>
            <a:off x="2730358" y="681013"/>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grpSp>
        <p:nvGrpSpPr>
          <p:cNvPr id="3" name="Group 2"/>
          <p:cNvGrpSpPr/>
          <p:nvPr/>
        </p:nvGrpSpPr>
        <p:grpSpPr>
          <a:xfrm>
            <a:off x="136537" y="5758000"/>
            <a:ext cx="1089462" cy="981138"/>
            <a:chOff x="3686897" y="5777471"/>
            <a:chExt cx="1089462" cy="981138"/>
          </a:xfrm>
        </p:grpSpPr>
        <p:sp>
          <p:nvSpPr>
            <p:cNvPr id="26" name="Arrow: Pentagon 25">
              <a:extLst>
                <a:ext uri="{FF2B5EF4-FFF2-40B4-BE49-F238E27FC236}">
                  <a16:creationId xmlns:a16="http://schemas.microsoft.com/office/drawing/2014/main" id="{F1C07DEE-8892-24B9-69DB-4BC45E9619CB}"/>
                </a:ext>
              </a:extLst>
            </p:cNvPr>
            <p:cNvSpPr/>
            <p:nvPr/>
          </p:nvSpPr>
          <p:spPr>
            <a:xfrm>
              <a:off x="3686897" y="5777471"/>
              <a:ext cx="1089462" cy="981138"/>
            </a:xfrm>
            <a:custGeom>
              <a:avLst/>
              <a:gdLst>
                <a:gd name="connsiteX0" fmla="*/ 0 w 975161"/>
                <a:gd name="connsiteY0" fmla="*/ 490569 h 981137"/>
                <a:gd name="connsiteX1" fmla="*/ 487581 w 975161"/>
                <a:gd name="connsiteY1" fmla="*/ 0 h 981137"/>
                <a:gd name="connsiteX2" fmla="*/ 975162 w 975161"/>
                <a:gd name="connsiteY2" fmla="*/ 490569 h 981137"/>
                <a:gd name="connsiteX3" fmla="*/ 487581 w 975161"/>
                <a:gd name="connsiteY3" fmla="*/ 981138 h 981137"/>
                <a:gd name="connsiteX4" fmla="*/ 0 w 975161"/>
                <a:gd name="connsiteY4" fmla="*/ 490569 h 981137"/>
                <a:gd name="connsiteX0" fmla="*/ 0 w 1089462"/>
                <a:gd name="connsiteY0" fmla="*/ 490569 h 981138"/>
                <a:gd name="connsiteX1" fmla="*/ 487581 w 1089462"/>
                <a:gd name="connsiteY1" fmla="*/ 0 h 981138"/>
                <a:gd name="connsiteX2" fmla="*/ 1089462 w 1089462"/>
                <a:gd name="connsiteY2" fmla="*/ 490569 h 981138"/>
                <a:gd name="connsiteX3" fmla="*/ 487581 w 1089462"/>
                <a:gd name="connsiteY3" fmla="*/ 981138 h 981138"/>
                <a:gd name="connsiteX4" fmla="*/ 0 w 1089462"/>
                <a:gd name="connsiteY4" fmla="*/ 490569 h 9811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89462" h="981138">
                  <a:moveTo>
                    <a:pt x="0" y="490569"/>
                  </a:moveTo>
                  <a:cubicBezTo>
                    <a:pt x="0" y="219635"/>
                    <a:pt x="306004" y="0"/>
                    <a:pt x="487581" y="0"/>
                  </a:cubicBezTo>
                  <a:cubicBezTo>
                    <a:pt x="669158" y="0"/>
                    <a:pt x="1089462" y="219635"/>
                    <a:pt x="1089462" y="490569"/>
                  </a:cubicBezTo>
                  <a:cubicBezTo>
                    <a:pt x="1089462" y="761503"/>
                    <a:pt x="669158" y="981138"/>
                    <a:pt x="487581" y="981138"/>
                  </a:cubicBezTo>
                  <a:cubicBezTo>
                    <a:pt x="306004" y="981138"/>
                    <a:pt x="0" y="761503"/>
                    <a:pt x="0" y="490569"/>
                  </a:cubicBezTo>
                  <a:close/>
                </a:path>
              </a:pathLst>
            </a:custGeom>
            <a:solidFill>
              <a:srgbClr val="FFC000"/>
            </a:solidFill>
            <a:ln>
              <a:no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3709062" y="6037207"/>
              <a:ext cx="1058090" cy="461665"/>
            </a:xfrm>
            <a:prstGeom prst="rect">
              <a:avLst/>
            </a:prstGeom>
            <a:noFill/>
            <a:scene3d>
              <a:camera prst="orthographicFront"/>
              <a:lightRig rig="threePt" dir="t"/>
            </a:scene3d>
            <a:sp3d>
              <a:bevelT prst="slop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rPr>
                <a:t>Tiết 1</a:t>
              </a:r>
            </a:p>
          </p:txBody>
        </p:sp>
      </p:grpSp>
      <p:sp>
        <p:nvSpPr>
          <p:cNvPr id="7" name="TextBox 6"/>
          <p:cNvSpPr txBox="1"/>
          <p:nvPr/>
        </p:nvSpPr>
        <p:spPr>
          <a:xfrm>
            <a:off x="1971823" y="986916"/>
            <a:ext cx="9231027" cy="1323439"/>
          </a:xfrm>
          <a:prstGeom prst="rect">
            <a:avLst/>
          </a:prstGeom>
          <a:noFill/>
        </p:spPr>
        <p:txBody>
          <a:bodyPr wrap="square" rtlCol="0">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2" name="Picture 1"/>
          <p:cNvPicPr>
            <a:picLocks noChangeAspect="1"/>
          </p:cNvPicPr>
          <p:nvPr/>
        </p:nvPicPr>
        <p:blipFill>
          <a:blip r:embed="rId4"/>
          <a:stretch>
            <a:fillRect/>
          </a:stretch>
        </p:blipFill>
        <p:spPr>
          <a:xfrm>
            <a:off x="3258359" y="3105619"/>
            <a:ext cx="6028571" cy="3752381"/>
          </a:xfrm>
          <a:prstGeom prst="rect">
            <a:avLst/>
          </a:prstGeom>
        </p:spPr>
      </p:pic>
      <p:sp>
        <p:nvSpPr>
          <p:cNvPr id="5" name="TextBox 4">
            <a:extLst>
              <a:ext uri="{FF2B5EF4-FFF2-40B4-BE49-F238E27FC236}">
                <a16:creationId xmlns:a16="http://schemas.microsoft.com/office/drawing/2014/main" id="{C860AD5D-E2AC-DE56-12B1-4134F55B7C94}"/>
              </a:ext>
            </a:extLst>
          </p:cNvPr>
          <p:cNvSpPr txBox="1"/>
          <p:nvPr/>
        </p:nvSpPr>
        <p:spPr>
          <a:xfrm>
            <a:off x="3173218" y="4495"/>
            <a:ext cx="6096000" cy="646331"/>
          </a:xfrm>
          <a:prstGeom prst="rect">
            <a:avLst/>
          </a:prstGeom>
          <a:noFill/>
        </p:spPr>
        <p:txBody>
          <a:bodyPr wrap="square">
            <a:spAutoFit/>
          </a:bodyPr>
          <a:lstStyle/>
          <a:p>
            <a:pPr algn="ctr"/>
            <a:r>
              <a:rPr lang="en-US" sz="1800" b="1">
                <a:latin typeface="Times New Roman" panose="02020603050405020304" pitchFamily="18" charset="0"/>
                <a:cs typeface="Times New Roman" panose="02020603050405020304" pitchFamily="18" charset="0"/>
              </a:rPr>
              <a:t>UBND QUẬN DƯƠNG KINH</a:t>
            </a:r>
            <a:br>
              <a:rPr lang="en-US" sz="1800" b="1">
                <a:latin typeface="Times New Roman" panose="02020603050405020304" pitchFamily="18" charset="0"/>
                <a:cs typeface="Times New Roman" panose="02020603050405020304" pitchFamily="18" charset="0"/>
              </a:rPr>
            </a:br>
            <a:r>
              <a:rPr lang="en-US" sz="1800" b="1">
                <a:latin typeface="Times New Roman" panose="02020603050405020304" pitchFamily="18" charset="0"/>
                <a:cs typeface="Times New Roman" panose="02020603050405020304" pitchFamily="18" charset="0"/>
              </a:rPr>
              <a:t>TRƯỜNG </a:t>
            </a:r>
            <a:r>
              <a:rPr lang="en-US" sz="1800" b="1" u="sng">
                <a:latin typeface="Times New Roman" panose="02020603050405020304" pitchFamily="18" charset="0"/>
                <a:cs typeface="Times New Roman" panose="02020603050405020304" pitchFamily="18" charset="0"/>
              </a:rPr>
              <a:t>TIỂU HỌC ANH </a:t>
            </a:r>
            <a:r>
              <a:rPr lang="en-US" sz="1800" b="1">
                <a:latin typeface="Times New Roman" panose="02020603050405020304" pitchFamily="18" charset="0"/>
                <a:cs typeface="Times New Roman" panose="02020603050405020304" pitchFamily="18" charset="0"/>
              </a:rPr>
              <a:t>DŨNG</a:t>
            </a:r>
            <a:endParaRPr lang="en-US"/>
          </a:p>
        </p:txBody>
      </p:sp>
      <p:sp>
        <p:nvSpPr>
          <p:cNvPr id="8" name="TextBox 7">
            <a:extLst>
              <a:ext uri="{FF2B5EF4-FFF2-40B4-BE49-F238E27FC236}">
                <a16:creationId xmlns:a16="http://schemas.microsoft.com/office/drawing/2014/main" id="{89E995B1-EADF-0EDF-6759-C43B4A206826}"/>
              </a:ext>
            </a:extLst>
          </p:cNvPr>
          <p:cNvSpPr txBox="1"/>
          <p:nvPr/>
        </p:nvSpPr>
        <p:spPr>
          <a:xfrm>
            <a:off x="3365642" y="775183"/>
            <a:ext cx="6096000" cy="369332"/>
          </a:xfrm>
          <a:prstGeom prst="rect">
            <a:avLst/>
          </a:prstGeom>
          <a:noFill/>
        </p:spPr>
        <p:txBody>
          <a:bodyPr wrap="square">
            <a:spAutoFit/>
          </a:bodyPr>
          <a:lstStyle/>
          <a:p>
            <a:pPr marL="0" indent="0" algn="ctr">
              <a:buNone/>
            </a:pPr>
            <a:r>
              <a:rPr lang="en-US" sz="1800" b="1">
                <a:latin typeface="Times New Roman" panose="02020603050405020304" pitchFamily="18" charset="0"/>
                <a:cs typeface="Times New Roman" panose="02020603050405020304" pitchFamily="18" charset="0"/>
              </a:rPr>
              <a:t>KHOA HỌC</a:t>
            </a:r>
          </a:p>
        </p:txBody>
      </p:sp>
    </p:spTree>
    <p:extLst>
      <p:ext uri="{BB962C8B-B14F-4D97-AF65-F5344CB8AC3E}">
        <p14:creationId xmlns:p14="http://schemas.microsoft.com/office/powerpoint/2010/main" val="3313063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sp>
        <p:nvSpPr>
          <p:cNvPr id="31" name="TextBox 30"/>
          <p:cNvSpPr txBox="1"/>
          <p:nvPr/>
        </p:nvSpPr>
        <p:spPr>
          <a:xfrm>
            <a:off x="1550593" y="5738866"/>
            <a:ext cx="2269467"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Bàn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là điện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Mặt bàn là</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stCxn id="32" idx="1"/>
          </p:cNvCxnSpPr>
          <p:nvPr/>
        </p:nvCxnSpPr>
        <p:spPr>
          <a:xfrm flipH="1">
            <a:off x="3075709" y="5238740"/>
            <a:ext cx="1239672" cy="22517"/>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cxnSpLocks/>
            <a:stCxn id="34" idx="1"/>
          </p:cNvCxnSpPr>
          <p:nvPr/>
        </p:nvCxnSpPr>
        <p:spPr>
          <a:xfrm flipH="1" flipV="1">
            <a:off x="3436536" y="4092467"/>
            <a:ext cx="878845" cy="206999"/>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459951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847109"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phẳng quần áo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Bàn là gồm những bộ phận nào?</a:t>
            </a: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9697" b="96364" l="7240" r="95928"/>
                    </a14:imgEffect>
                  </a14:imgLayer>
                </a14:imgProps>
              </a:ext>
            </a:extLst>
          </a:blip>
          <a:stretch>
            <a:fillRect/>
          </a:stretch>
        </p:blipFill>
        <p:spPr>
          <a:xfrm>
            <a:off x="1366377" y="3648421"/>
            <a:ext cx="2637900" cy="1969473"/>
          </a:xfrm>
          <a:prstGeom prst="rect">
            <a:avLst/>
          </a:prstGeom>
        </p:spPr>
      </p:pic>
    </p:spTree>
    <p:extLst>
      <p:ext uri="{BB962C8B-B14F-4D97-AF65-F5344CB8AC3E}">
        <p14:creationId xmlns:p14="http://schemas.microsoft.com/office/powerpoint/2010/main" val="3291665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7"/>
                                        </p:tgtEl>
                                        <p:attrNameLst>
                                          <p:attrName>style.visibility</p:attrName>
                                        </p:attrNameLst>
                                      </p:cBhvr>
                                      <p:to>
                                        <p:strVal val="visible"/>
                                      </p:to>
                                    </p:set>
                                    <p:animEffect transition="in" filter="wipe(down)">
                                      <p:cBhvr>
                                        <p:cTn id="18" dur="500"/>
                                        <p:tgtEl>
                                          <p:spTgt spid="47"/>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fade">
                                      <p:cBhvr>
                                        <p:cTn id="23" dur="500"/>
                                        <p:tgtEl>
                                          <p:spTgt spid="1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500"/>
                                        <p:tgtEl>
                                          <p:spTgt spid="35"/>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wipe(down)">
                                      <p:cBhvr>
                                        <p:cTn id="34" dur="500"/>
                                        <p:tgtEl>
                                          <p:spTgt spid="3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grpId="0" nodeType="clickEffect">
                                  <p:stCondLst>
                                    <p:cond delay="0"/>
                                  </p:stCondLst>
                                  <p:childTnLst>
                                    <p:set>
                                      <p:cBhvr>
                                        <p:cTn id="38" dur="1" fill="hold">
                                          <p:stCondLst>
                                            <p:cond delay="0"/>
                                          </p:stCondLst>
                                        </p:cTn>
                                        <p:tgtEl>
                                          <p:spTgt spid="29"/>
                                        </p:tgtEl>
                                        <p:attrNameLst>
                                          <p:attrName>style.visibility</p:attrName>
                                        </p:attrNameLst>
                                      </p:cBhvr>
                                      <p:to>
                                        <p:strVal val="visible"/>
                                      </p:to>
                                    </p:set>
                                    <p:animEffect transition="in" filter="wipe(down)">
                                      <p:cBhvr>
                                        <p:cTn id="39" dur="500"/>
                                        <p:tgtEl>
                                          <p:spTgt spid="29"/>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4" fill="hold" grpId="0" nodeType="click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wipe(down)">
                                      <p:cBhvr>
                                        <p:cTn id="44" dur="500"/>
                                        <p:tgtEl>
                                          <p:spTgt spid="41"/>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4" fill="hold" grpId="0" nodeType="click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down)">
                                      <p:cBhvr>
                                        <p:cTn id="49" dur="500"/>
                                        <p:tgtEl>
                                          <p:spTgt spid="42"/>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4" fill="hold" grpId="0" nodeType="click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wipe(down)">
                                      <p:cBhvr>
                                        <p:cTn id="54" dur="500"/>
                                        <p:tgtEl>
                                          <p:spTgt spid="44"/>
                                        </p:tgtEl>
                                      </p:cBhvr>
                                    </p:animEffect>
                                  </p:childTnLst>
                                </p:cTn>
                              </p:par>
                            </p:childTnLst>
                          </p:cTn>
                        </p:par>
                      </p:childTnLst>
                    </p:cTn>
                  </p:par>
                  <p:par>
                    <p:cTn id="55" fill="hold">
                      <p:stCondLst>
                        <p:cond delay="indefinite"/>
                      </p:stCondLst>
                      <p:childTnLst>
                        <p:par>
                          <p:cTn id="56" fill="hold">
                            <p:stCondLst>
                              <p:cond delay="0"/>
                            </p:stCondLst>
                            <p:childTnLst>
                              <p:par>
                                <p:cTn id="57" presetID="22" presetClass="entr" presetSubtype="4"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Effect transition="in" filter="wipe(down)">
                                      <p:cBhvr>
                                        <p:cTn id="59" dur="500"/>
                                        <p:tgtEl>
                                          <p:spTgt spid="45"/>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grpId="0" nodeType="clickEffect">
                                  <p:stCondLst>
                                    <p:cond delay="0"/>
                                  </p:stCondLst>
                                  <p:childTnLst>
                                    <p:set>
                                      <p:cBhvr>
                                        <p:cTn id="63" dur="1" fill="hold">
                                          <p:stCondLst>
                                            <p:cond delay="0"/>
                                          </p:stCondLst>
                                        </p:cTn>
                                        <p:tgtEl>
                                          <p:spTgt spid="46"/>
                                        </p:tgtEl>
                                        <p:attrNameLst>
                                          <p:attrName>style.visibility</p:attrName>
                                        </p:attrNameLst>
                                      </p:cBhvr>
                                      <p:to>
                                        <p:strVal val="visible"/>
                                      </p:to>
                                    </p:set>
                                    <p:animEffect transition="in" filter="wipe(down)">
                                      <p:cBhvr>
                                        <p:cTn id="64"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1873731" y="740241"/>
            <a:ext cx="8948182" cy="2062103"/>
          </a:xfrm>
          <a:prstGeom prst="rect">
            <a:avLst/>
          </a:prstGeom>
          <a:noFill/>
        </p:spPr>
        <p:txBody>
          <a:bodyPr wrap="square" rtlCol="0">
            <a:spAutoFit/>
          </a:bodyPr>
          <a:lstStyle/>
          <a:p>
            <a:pPr lvl="0" algn="ctr">
              <a:defRPr/>
            </a:pPr>
            <a:r>
              <a:rPr lang="vi-VN" sz="3200">
                <a:solidFill>
                  <a:srgbClr val="002060"/>
                </a:solidFill>
                <a:latin typeface="Roboto" panose="02000000000000000000" pitchFamily="2" charset="0"/>
                <a:ea typeface="Roboto" panose="02000000000000000000" pitchFamily="2" charset="0"/>
              </a:rPr>
              <a:t>Khi tìm hiểu về đới lạnh, bạn An nhận thấy nhiều con vật như gấu, tuần lộc</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có bộ lông dày hơn những con vật ở đới ôn hoà hay đới nóng. Theo em,</a:t>
            </a:r>
            <a:r>
              <a:rPr lang="en-US" sz="3200">
                <a:solidFill>
                  <a:srgbClr val="002060"/>
                </a:solidFill>
                <a:latin typeface="Roboto" panose="02000000000000000000" pitchFamily="2" charset="0"/>
                <a:ea typeface="Roboto" panose="02000000000000000000" pitchFamily="2" charset="0"/>
              </a:rPr>
              <a:t> </a:t>
            </a:r>
            <a:r>
              <a:rPr lang="vi-VN" sz="3200">
                <a:solidFill>
                  <a:srgbClr val="002060"/>
                </a:solidFill>
                <a:latin typeface="Roboto" panose="02000000000000000000" pitchFamily="2" charset="0"/>
                <a:ea typeface="Roboto" panose="02000000000000000000" pitchFamily="2" charset="0"/>
              </a:rPr>
              <a:t>bộ lông dày có vai trò gì với các con vật?</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
        <p:nvSpPr>
          <p:cNvPr id="29" name="TextBox 28"/>
          <p:cNvSpPr txBox="1"/>
          <p:nvPr/>
        </p:nvSpPr>
        <p:spPr>
          <a:xfrm>
            <a:off x="2609434" y="5730968"/>
            <a:ext cx="7045448" cy="830997"/>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Bộ lông dày </a:t>
            </a:r>
            <a:r>
              <a:rPr lang="vi-VN" sz="2400">
                <a:solidFill>
                  <a:schemeClr val="bg1"/>
                </a:solidFill>
                <a:latin typeface="Roboto" panose="02000000000000000000" pitchFamily="2" charset="0"/>
                <a:ea typeface="Roboto" panose="02000000000000000000" pitchFamily="2" charset="0"/>
              </a:rPr>
              <a:t>đóng vai trò quan trọng đối với việc giữ ấm cơ thể</a:t>
            </a:r>
            <a:r>
              <a:rPr lang="en-US" sz="2400">
                <a:solidFill>
                  <a:schemeClr val="bg1"/>
                </a:solidFill>
                <a:latin typeface="Roboto" panose="02000000000000000000" pitchFamily="2" charset="0"/>
                <a:ea typeface="Roboto" panose="02000000000000000000" pitchFamily="2" charset="0"/>
              </a:rPr>
              <a:t> giúp chúng chịu được lạnh </a:t>
            </a:r>
          </a:p>
        </p:txBody>
      </p:sp>
      <p:pic>
        <p:nvPicPr>
          <p:cNvPr id="3" name="Picture 2"/>
          <p:cNvPicPr>
            <a:picLocks noChangeAspect="1"/>
          </p:cNvPicPr>
          <p:nvPr/>
        </p:nvPicPr>
        <p:blipFill>
          <a:blip r:embed="rId4"/>
          <a:stretch>
            <a:fillRect/>
          </a:stretch>
        </p:blipFill>
        <p:spPr>
          <a:xfrm>
            <a:off x="2740727" y="3015764"/>
            <a:ext cx="2929974" cy="239725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pic>
        <p:nvPicPr>
          <p:cNvPr id="4" name="Picture 3"/>
          <p:cNvPicPr>
            <a:picLocks noChangeAspect="1"/>
          </p:cNvPicPr>
          <p:nvPr/>
        </p:nvPicPr>
        <p:blipFill>
          <a:blip r:embed="rId5"/>
          <a:stretch>
            <a:fillRect/>
          </a:stretch>
        </p:blipFill>
        <p:spPr>
          <a:xfrm>
            <a:off x="6347822" y="2984948"/>
            <a:ext cx="2929974" cy="245888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Tree>
    <p:extLst>
      <p:ext uri="{BB962C8B-B14F-4D97-AF65-F5344CB8AC3E}">
        <p14:creationId xmlns:p14="http://schemas.microsoft.com/office/powerpoint/2010/main" val="1577938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down)">
                                      <p:cBhvr>
                                        <p:cTn id="7" dur="500"/>
                                        <p:tgtEl>
                                          <p:spTgt spid="30"/>
                                        </p:tgtEl>
                                      </p:cBhvr>
                                    </p:animEffect>
                                  </p:childTnLst>
                                </p:cTn>
                              </p:par>
                              <p:par>
                                <p:cTn id="8" presetID="14" presetClass="entr" presetSubtype="1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horizontal)">
                                      <p:cBhvr>
                                        <p:cTn id="10" dur="500"/>
                                        <p:tgtEl>
                                          <p:spTgt spid="3"/>
                                        </p:tgtEl>
                                      </p:cBhvr>
                                    </p:animEffect>
                                  </p:childTnLst>
                                </p:cTn>
                              </p:par>
                              <p:par>
                                <p:cTn id="11" presetID="14" presetClass="entr" presetSubtype="1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randombar(horizontal)">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9"/>
                                        </p:tgtEl>
                                        <p:attrNameLst>
                                          <p:attrName>style.visibility</p:attrName>
                                        </p:attrNameLst>
                                      </p:cBhvr>
                                      <p:to>
                                        <p:strVal val="visible"/>
                                      </p:to>
                                    </p:set>
                                    <p:animEffect transition="in" filter="wipe(down)">
                                      <p:cBhvr>
                                        <p:cTn id="18"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5040319" y="2712054"/>
            <a:ext cx="5282930" cy="3600986"/>
          </a:xfrm>
          <a:prstGeom prst="rect">
            <a:avLst/>
          </a:prstGeom>
          <a:noFill/>
        </p:spPr>
        <p:txBody>
          <a:bodyPr wrap="square" rtlCol="0">
            <a:spAutoFit/>
          </a:bodyPr>
          <a:lstStyle/>
          <a:p>
            <a:r>
              <a:rPr lang="en-US" sz="2400" b="1">
                <a:solidFill>
                  <a:srgbClr val="002060"/>
                </a:solidFill>
                <a:latin typeface="Roboto" panose="02000000000000000000" pitchFamily="2" charset="0"/>
                <a:ea typeface="Roboto" panose="02000000000000000000" pitchFamily="2" charset="0"/>
              </a:rPr>
              <a:t>2. Em hãy nêu cấu tạo chính của giỏ giữ nhiệt cho ấm trà.</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a:p>
            <a:pPr lvl="0"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endParaRPr lang="en-US" sz="2400">
              <a:solidFill>
                <a:srgbClr val="002060"/>
              </a:solidFill>
              <a:latin typeface="Roboto" panose="02000000000000000000" pitchFamily="2" charset="0"/>
              <a:ea typeface="Roboto" panose="02000000000000000000" pitchFamily="2" charset="0"/>
            </a:endParaRPr>
          </a:p>
          <a:p>
            <a:pPr algn="just">
              <a:lnSpc>
                <a:spcPct val="150000"/>
              </a:lnSpc>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9" name="TextBox 8"/>
          <p:cNvSpPr txBox="1"/>
          <p:nvPr/>
        </p:nvSpPr>
        <p:spPr>
          <a:xfrm>
            <a:off x="3741542" y="448491"/>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3</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6" name="Picture 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098" y="31772"/>
            <a:ext cx="1946043" cy="1342983"/>
          </a:xfrm>
          <a:prstGeom prst="rect">
            <a:avLst/>
          </a:prstGeom>
        </p:spPr>
      </p:pic>
      <p:sp>
        <p:nvSpPr>
          <p:cNvPr id="7" name="TextBox 6"/>
          <p:cNvSpPr txBox="1"/>
          <p:nvPr/>
        </p:nvSpPr>
        <p:spPr>
          <a:xfrm>
            <a:off x="1246425" y="1678135"/>
            <a:ext cx="9481826" cy="1046440"/>
          </a:xfrm>
          <a:prstGeom prst="rect">
            <a:avLst/>
          </a:prstGeom>
          <a:noFill/>
        </p:spPr>
        <p:txBody>
          <a:bodyPr wrap="square" rtlCol="0">
            <a:spAutoFit/>
          </a:bodyPr>
          <a:lstStyle/>
          <a:p>
            <a:pPr lvl="0" algn="just">
              <a:defRPr/>
            </a:pPr>
            <a:r>
              <a:rPr lang="vi-VN" sz="2400" b="1">
                <a:solidFill>
                  <a:srgbClr val="002060"/>
                </a:solidFill>
                <a:latin typeface="Roboto" panose="02000000000000000000" pitchFamily="2" charset="0"/>
                <a:ea typeface="Roboto" panose="02000000000000000000" pitchFamily="2" charset="0"/>
              </a:rPr>
              <a:t>1. Vì sao nhựa, len, dạ… thường được dùng để làm vật cách nhiệt</a:t>
            </a:r>
            <a:r>
              <a:rPr lang="en-US" sz="2400" b="1">
                <a:solidFill>
                  <a:srgbClr val="002060"/>
                </a:solidFill>
                <a:latin typeface="Roboto" panose="02000000000000000000" pitchFamily="2" charset="0"/>
                <a:ea typeface="Roboto" panose="02000000000000000000" pitchFamily="2" charset="0"/>
              </a:rPr>
              <a:t>?</a:t>
            </a:r>
          </a:p>
          <a:p>
            <a:pPr lvl="0" algn="just">
              <a:defRPr/>
            </a:pPr>
            <a:endParaRPr lang="en-US" sz="1400" b="1">
              <a:solidFill>
                <a:srgbClr val="002060"/>
              </a:solidFill>
              <a:latin typeface="Roboto" panose="02000000000000000000" pitchFamily="2" charset="0"/>
              <a:ea typeface="Roboto" panose="02000000000000000000" pitchFamily="2" charset="0"/>
            </a:endParaRPr>
          </a:p>
          <a:p>
            <a:pPr lvl="0" algn="just">
              <a:defRPr/>
            </a:pPr>
            <a:r>
              <a:rPr lang="vi-VN" sz="2400">
                <a:solidFill>
                  <a:srgbClr val="002060"/>
                </a:solidFill>
                <a:latin typeface="Roboto" panose="02000000000000000000" pitchFamily="2" charset="0"/>
                <a:ea typeface="Roboto" panose="02000000000000000000" pitchFamily="2" charset="0"/>
              </a:rPr>
              <a:t>…………………</a:t>
            </a:r>
            <a:r>
              <a:rPr lang="en-US" sz="2400">
                <a:solidFill>
                  <a:srgbClr val="002060"/>
                </a:solidFill>
                <a:latin typeface="Roboto" panose="02000000000000000000" pitchFamily="2" charset="0"/>
                <a:ea typeface="Roboto" panose="02000000000000000000" pitchFamily="2" charset="0"/>
              </a:rPr>
              <a:t>………………………………………………………………..</a:t>
            </a:r>
            <a:r>
              <a:rPr lang="vi-VN" sz="2400">
                <a:solidFill>
                  <a:srgbClr val="002060"/>
                </a:solidFill>
                <a:latin typeface="Roboto" panose="02000000000000000000" pitchFamily="2" charset="0"/>
                <a:ea typeface="Roboto" panose="02000000000000000000" pitchFamily="2" charset="0"/>
              </a:rPr>
              <a:t>.…………………..……</a:t>
            </a:r>
          </a:p>
        </p:txBody>
      </p:sp>
      <p:sp>
        <p:nvSpPr>
          <p:cNvPr id="2" name="Rounded Rectangle 1"/>
          <p:cNvSpPr/>
          <p:nvPr/>
        </p:nvSpPr>
        <p:spPr>
          <a:xfrm>
            <a:off x="871870" y="1392865"/>
            <a:ext cx="9856381" cy="4859079"/>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 name="TextBox 7"/>
          <p:cNvSpPr txBox="1"/>
          <p:nvPr/>
        </p:nvSpPr>
        <p:spPr>
          <a:xfrm>
            <a:off x="1110848" y="2121082"/>
            <a:ext cx="7064981"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Vì</a:t>
            </a:r>
            <a:r>
              <a:rPr kumimoji="0" lang="en-US" sz="280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chúng có khả năng dẫn nhiệt kém</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5005493" y="3388058"/>
            <a:ext cx="5614016" cy="2638158"/>
          </a:xfrm>
          <a:prstGeom prst="rect">
            <a:avLst/>
          </a:prstGeom>
          <a:noFill/>
        </p:spPr>
        <p:txBody>
          <a:bodyPr wrap="square" rtlCol="0">
            <a:spAutoFit/>
          </a:bodyPr>
          <a:lstStyle/>
          <a:p>
            <a:pPr lvl="0" algn="just">
              <a:lnSpc>
                <a:spcPct val="120000"/>
              </a:lnSpc>
              <a:defRPr/>
            </a:pPr>
            <a:r>
              <a:rPr lang="vi-VN" sz="2800">
                <a:solidFill>
                  <a:schemeClr val="bg1"/>
                </a:solidFill>
                <a:latin typeface="Roboto" panose="02000000000000000000" pitchFamily="2" charset="0"/>
                <a:ea typeface="Roboto" panose="02000000000000000000" pitchFamily="2" charset="0"/>
              </a:rPr>
              <a:t>Giỏ ủ thường được làm từ các chất liệu như tre, nứa, lục bình, sứ</a:t>
            </a:r>
            <a:r>
              <a:rPr lang="en-US" sz="2800">
                <a:solidFill>
                  <a:schemeClr val="bg1"/>
                </a:solidFill>
                <a:latin typeface="Roboto" panose="02000000000000000000" pitchFamily="2" charset="0"/>
                <a:ea typeface="Roboto" panose="02000000000000000000" pitchFamily="2" charset="0"/>
              </a:rPr>
              <a:t>; bên trong có lớp lót bằng vải và xốp là các vật cách nhiệt giúp giữ nhiệt cho bình trà</a:t>
            </a:r>
            <a:endParaRPr kumimoji="0" lang="en-US" sz="280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pic>
        <p:nvPicPr>
          <p:cNvPr id="15" name="Picture 14"/>
          <p:cNvPicPr/>
          <p:nvPr/>
        </p:nvPicPr>
        <p:blipFill>
          <a:blip r:embed="rId4">
            <a:extLst>
              <a:ext uri="{28A0092B-C50C-407E-A947-70E740481C1C}">
                <a14:useLocalDpi xmlns:a14="http://schemas.microsoft.com/office/drawing/2010/main" val="0"/>
              </a:ext>
            </a:extLst>
          </a:blip>
          <a:stretch>
            <a:fillRect/>
          </a:stretch>
        </p:blipFill>
        <p:spPr>
          <a:xfrm>
            <a:off x="1290777" y="2794402"/>
            <a:ext cx="2124075" cy="1691640"/>
          </a:xfrm>
          <a:prstGeom prst="rect">
            <a:avLst/>
          </a:prstGeom>
        </p:spPr>
      </p:pic>
    </p:spTree>
    <p:extLst>
      <p:ext uri="{BB962C8B-B14F-4D97-AF65-F5344CB8AC3E}">
        <p14:creationId xmlns:p14="http://schemas.microsoft.com/office/powerpoint/2010/main" val="57322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3"/>
                                        </p:tgtEl>
                                        <p:attrNameLst>
                                          <p:attrName>style.visibility</p:attrName>
                                        </p:attrNameLst>
                                      </p:cBhvr>
                                      <p:to>
                                        <p:strVal val="visible"/>
                                      </p:to>
                                    </p:set>
                                    <p:animEffect transition="in" filter="fade">
                                      <p:cBhvr>
                                        <p:cTn id="26" dur="1000"/>
                                        <p:tgtEl>
                                          <p:spTgt spid="33"/>
                                        </p:tgtEl>
                                      </p:cBhvr>
                                    </p:animEffect>
                                    <p:anim calcmode="lin" valueType="num">
                                      <p:cBhvr>
                                        <p:cTn id="27" dur="1000" fill="hold"/>
                                        <p:tgtEl>
                                          <p:spTgt spid="33"/>
                                        </p:tgtEl>
                                        <p:attrNameLst>
                                          <p:attrName>ppt_x</p:attrName>
                                        </p:attrNameLst>
                                      </p:cBhvr>
                                      <p:tavLst>
                                        <p:tav tm="0">
                                          <p:val>
                                            <p:strVal val="#ppt_x"/>
                                          </p:val>
                                        </p:tav>
                                        <p:tav tm="100000">
                                          <p:val>
                                            <p:strVal val="#ppt_x"/>
                                          </p:val>
                                        </p:tav>
                                      </p:tavLst>
                                    </p:anim>
                                    <p:anim calcmode="lin" valueType="num">
                                      <p:cBhvr>
                                        <p:cTn id="28" dur="1000" fill="hold"/>
                                        <p:tgtEl>
                                          <p:spTgt spid="3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P spid="8" grpId="0"/>
      <p:bldP spid="3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B725248E-A0D6-AD5A-5800-9A78FC7887FD}"/>
              </a:ext>
            </a:extLst>
          </p:cNvPr>
          <p:cNvSpPr txBox="1"/>
          <p:nvPr/>
        </p:nvSpPr>
        <p:spPr>
          <a:xfrm>
            <a:off x="4357135" y="195440"/>
            <a:ext cx="3959186" cy="584775"/>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rPr>
              <a:t>BÀI TẬP VỀ NHÀ</a:t>
            </a:r>
            <a:endParaRPr kumimoji="0" lang="en-US" sz="32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sp>
        <p:nvSpPr>
          <p:cNvPr id="14"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1828800" y="1944244"/>
            <a:ext cx="6858000" cy="369332"/>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Chuẩn</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err="1">
                <a:ln>
                  <a:noFill/>
                </a:ln>
                <a:solidFill>
                  <a:srgbClr val="002060"/>
                </a:solidFill>
                <a:effectLst/>
                <a:uLnTx/>
                <a:uFillTx/>
                <a:latin typeface="Roboto" panose="02000000000000000000" pitchFamily="2" charset="0"/>
                <a:ea typeface="Roboto" panose="02000000000000000000" pitchFamily="2" charset="0"/>
                <a:cs typeface="+mn-cs"/>
              </a:rPr>
              <a:t>bị</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en-US" sz="2400">
                <a:solidFill>
                  <a:srgbClr val="002060"/>
                </a:solidFill>
                <a:latin typeface="Roboto" panose="02000000000000000000" pitchFamily="2" charset="0"/>
                <a:ea typeface="Roboto" panose="02000000000000000000" pitchFamily="2" charset="0"/>
              </a:rPr>
              <a:t>dụng cụ và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vật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liệu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cho</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buổi</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học</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en-US" sz="2400" b="0" i="0" u="none" strike="noStrike" kern="1200" cap="none" spc="0" normalizeH="0" baseline="0" noProof="0" dirty="0" err="1">
                <a:ln>
                  <a:noFill/>
                </a:ln>
                <a:solidFill>
                  <a:srgbClr val="002060"/>
                </a:solidFill>
                <a:effectLst/>
                <a:uLnTx/>
                <a:uFillTx/>
                <a:latin typeface="Roboto" panose="02000000000000000000" pitchFamily="2" charset="0"/>
                <a:ea typeface="Roboto" panose="02000000000000000000" pitchFamily="2" charset="0"/>
                <a:cs typeface="+mn-cs"/>
              </a:rPr>
              <a:t>sau</a:t>
            </a:r>
            <a:r>
              <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21" name="Picture 2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44" y="90888"/>
            <a:ext cx="1893580" cy="1306778"/>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3069141"/>
            <a:ext cx="8207519" cy="2149406"/>
          </a:xfrm>
          <a:prstGeom prst="rect">
            <a:avLst/>
          </a:prstGeom>
        </p:spPr>
      </p:pic>
    </p:spTree>
    <p:extLst>
      <p:ext uri="{BB962C8B-B14F-4D97-AF65-F5344CB8AC3E}">
        <p14:creationId xmlns:p14="http://schemas.microsoft.com/office/powerpoint/2010/main" val="34783470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23" presetClass="entr" presetSubtype="16"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p:cTn id="15" dur="500" fill="hold"/>
                                        <p:tgtEl>
                                          <p:spTgt spid="14"/>
                                        </p:tgtEl>
                                        <p:attrNameLst>
                                          <p:attrName>ppt_w</p:attrName>
                                        </p:attrNameLst>
                                      </p:cBhvr>
                                      <p:tavLst>
                                        <p:tav tm="0">
                                          <p:val>
                                            <p:fltVal val="0"/>
                                          </p:val>
                                        </p:tav>
                                        <p:tav tm="100000">
                                          <p:val>
                                            <p:strVal val="#ppt_w"/>
                                          </p:val>
                                        </p:tav>
                                      </p:tavLst>
                                    </p:anim>
                                    <p:anim calcmode="lin" valueType="num">
                                      <p:cBhvr>
                                        <p:cTn id="16" dur="500" fill="hold"/>
                                        <p:tgtEl>
                                          <p:spTgt spid="14"/>
                                        </p:tgtEl>
                                        <p:attrNameLst>
                                          <p:attrName>ppt_h</p:attrName>
                                        </p:attrNameLst>
                                      </p:cBhvr>
                                      <p:tavLst>
                                        <p:tav tm="0">
                                          <p:val>
                                            <p:fltVal val="0"/>
                                          </p:val>
                                        </p:tav>
                                        <p:tav tm="100000">
                                          <p:val>
                                            <p:strVal val="#ppt_h"/>
                                          </p:val>
                                        </p:tav>
                                      </p:tavLst>
                                    </p:anim>
                                  </p:childTnLst>
                                </p:cTn>
                              </p:par>
                              <p:par>
                                <p:cTn id="17" presetID="14" presetClass="entr" presetSubtype="10"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randombar(horizontal)">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p:cNvSpPr/>
          <p:nvPr/>
        </p:nvSpPr>
        <p:spPr>
          <a:xfrm>
            <a:off x="2034761" y="1358261"/>
            <a:ext cx="8973879" cy="4029740"/>
          </a:xfrm>
          <a:prstGeom prst="ellipse">
            <a:avLst/>
          </a:prstGeom>
          <a:solidFill>
            <a:srgbClr val="A5B2D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TextBox 11">
            <a:extLst>
              <a:ext uri="{FF2B5EF4-FFF2-40B4-BE49-F238E27FC236}">
                <a16:creationId xmlns:a16="http://schemas.microsoft.com/office/drawing/2014/main" id="{B725248E-A0D6-AD5A-5800-9A78FC7887FD}"/>
              </a:ext>
            </a:extLst>
          </p:cNvPr>
          <p:cNvSpPr txBox="1"/>
          <p:nvPr/>
        </p:nvSpPr>
        <p:spPr>
          <a:xfrm>
            <a:off x="3806254" y="2957633"/>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spTree>
    <p:extLst>
      <p:ext uri="{BB962C8B-B14F-4D97-AF65-F5344CB8AC3E}">
        <p14:creationId xmlns:p14="http://schemas.microsoft.com/office/powerpoint/2010/main" val="20700683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3.75E-6 1.85185E-6 L -3.75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ord 3"/>
          <p:cNvSpPr/>
          <p:nvPr/>
        </p:nvSpPr>
        <p:spPr>
          <a:xfrm rot="19883493">
            <a:off x="10466859" y="5379328"/>
            <a:ext cx="1063255" cy="1063255"/>
          </a:xfrm>
          <a:prstGeom prst="chord">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TextBox 42">
            <a:extLst>
              <a:ext uri="{FF2B5EF4-FFF2-40B4-BE49-F238E27FC236}">
                <a16:creationId xmlns:a16="http://schemas.microsoft.com/office/drawing/2014/main" id="{5B1500B4-2A13-B105-884B-9C3A22343CC6}"/>
              </a:ext>
            </a:extLst>
          </p:cNvPr>
          <p:cNvSpPr txBox="1"/>
          <p:nvPr/>
        </p:nvSpPr>
        <p:spPr>
          <a:xfrm>
            <a:off x="10469441" y="5818347"/>
            <a:ext cx="1058090" cy="461665"/>
          </a:xfrm>
          <a:prstGeom prst="rect">
            <a:avLst/>
          </a:prstGeom>
          <a:noFill/>
          <a:scene3d>
            <a:camera prst="orthographicFront"/>
            <a:lightRig rig="threePt" dir="t"/>
          </a:scene3d>
          <a:sp3d>
            <a:bevelT prst="angle"/>
          </a:sp3d>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Tiết </a:t>
            </a:r>
            <a:r>
              <a:rPr kumimoji="0" lang="en-US" sz="2400" b="0"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2</a:t>
            </a:r>
            <a:endParaRPr kumimoji="0" lang="vi-VN" sz="2400" b="0"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61161" y="74092"/>
            <a:ext cx="2130839" cy="1470513"/>
          </a:xfrm>
          <a:prstGeom prst="rect">
            <a:avLst/>
          </a:prstGeom>
        </p:spPr>
      </p:pic>
      <p:sp>
        <p:nvSpPr>
          <p:cNvPr id="7" name="TextBox 6">
            <a:extLst>
              <a:ext uri="{FF2B5EF4-FFF2-40B4-BE49-F238E27FC236}">
                <a16:creationId xmlns:a16="http://schemas.microsoft.com/office/drawing/2014/main" id="{DA14CBFD-2C6F-E4A0-F468-3C5C731B2275}"/>
              </a:ext>
            </a:extLst>
          </p:cNvPr>
          <p:cNvSpPr txBox="1"/>
          <p:nvPr/>
        </p:nvSpPr>
        <p:spPr>
          <a:xfrm>
            <a:off x="2699185" y="569975"/>
            <a:ext cx="1835813" cy="707886"/>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cs typeface="+mn-cs"/>
              </a:rPr>
              <a:t>BÀI 6</a:t>
            </a:r>
            <a:endParaRPr kumimoji="0" lang="en-US" sz="4000" b="1" i="0" u="none" strike="noStrike" kern="1200" cap="none" spc="0" normalizeH="0" baseline="0" noProof="0" dirty="0">
              <a:ln>
                <a:noFill/>
              </a:ln>
              <a:solidFill>
                <a:srgbClr val="7030A0"/>
              </a:solidFill>
              <a:effectLst/>
              <a:uLnTx/>
              <a:uFillTx/>
              <a:latin typeface="Roboto Black" panose="02000000000000000000" pitchFamily="2" charset="0"/>
              <a:ea typeface="Roboto Black" panose="02000000000000000000" pitchFamily="2" charset="0"/>
              <a:cs typeface="+mn-cs"/>
            </a:endParaRPr>
          </a:p>
        </p:txBody>
      </p:sp>
      <p:sp>
        <p:nvSpPr>
          <p:cNvPr id="8" name="TextBox 7"/>
          <p:cNvSpPr txBox="1"/>
          <p:nvPr/>
        </p:nvSpPr>
        <p:spPr>
          <a:xfrm>
            <a:off x="3469634" y="1475517"/>
            <a:ext cx="5581368" cy="1015663"/>
          </a:xfrm>
          <a:prstGeom prst="rect">
            <a:avLst/>
          </a:prstGeom>
          <a:noFill/>
        </p:spPr>
        <p:txBody>
          <a:bodyPr wrap="square" rtlCol="0">
            <a:spAutoFit/>
          </a:bodyPr>
          <a:lstStyle/>
          <a:p>
            <a:pPr marL="0" marR="0" lvl="0" indent="0" algn="ctr" defTabSz="914400" rtl="0" eaLnBrk="1" fontAlgn="auto" latinLnBrk="0" hangingPunct="1">
              <a:spcBef>
                <a:spcPts val="0"/>
              </a:spcBef>
              <a:spcAft>
                <a:spcPts val="0"/>
              </a:spcAft>
              <a:buClrTx/>
              <a:buSzTx/>
              <a:buFontTx/>
              <a:buNone/>
              <a:tabLst/>
              <a:defRPr/>
            </a:pPr>
            <a:r>
              <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rPr>
              <a:t>DẪN</a:t>
            </a:r>
            <a:r>
              <a:rPr kumimoji="0" lang="en-US" altLang="zh-CN" sz="6000" b="1" i="0" u="none" strike="noStrike" kern="1200" cap="none" spc="0" normalizeH="0" noProof="0">
                <a:ln>
                  <a:noFill/>
                </a:ln>
                <a:solidFill>
                  <a:srgbClr val="7030A0"/>
                </a:solidFill>
                <a:effectLst/>
                <a:uLnTx/>
                <a:uFillTx/>
                <a:latin typeface="Roboto Black" panose="02000000000000000000" pitchFamily="2" charset="0"/>
                <a:ea typeface="Roboto Black" panose="02000000000000000000" pitchFamily="2" charset="0"/>
              </a:rPr>
              <a:t> NHIỆT</a:t>
            </a:r>
            <a:endParaRPr kumimoji="0" lang="en-US" altLang="zh-CN" sz="6000" b="1" i="0" u="none" strike="noStrike" kern="1200" cap="none" spc="0" normalizeH="0" baseline="0" noProof="0">
              <a:ln>
                <a:noFill/>
              </a:ln>
              <a:solidFill>
                <a:srgbClr val="7030A0"/>
              </a:solidFill>
              <a:effectLst/>
              <a:uLnTx/>
              <a:uFillTx/>
              <a:latin typeface="Roboto Black" panose="02000000000000000000" pitchFamily="2" charset="0"/>
              <a:ea typeface="Roboto Black" panose="02000000000000000000" pitchFamily="2" charset="0"/>
            </a:endParaRPr>
          </a:p>
        </p:txBody>
      </p:sp>
      <p:pic>
        <p:nvPicPr>
          <p:cNvPr id="2" name="Picture 1"/>
          <p:cNvPicPr>
            <a:picLocks noChangeAspect="1"/>
          </p:cNvPicPr>
          <p:nvPr/>
        </p:nvPicPr>
        <p:blipFill>
          <a:blip r:embed="rId4">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20125086">
            <a:off x="3908930" y="2746580"/>
            <a:ext cx="2745568" cy="3102979"/>
          </a:xfrm>
          <a:prstGeom prst="rect">
            <a:avLst/>
          </a:prstGeom>
        </p:spPr>
      </p:pic>
      <p:pic>
        <p:nvPicPr>
          <p:cNvPr id="3" name="Picture 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5457320" y="2957564"/>
            <a:ext cx="2769956" cy="3102980"/>
          </a:xfrm>
          <a:prstGeom prst="rect">
            <a:avLst/>
          </a:prstGeom>
        </p:spPr>
      </p:pic>
    </p:spTree>
    <p:extLst>
      <p:ext uri="{BB962C8B-B14F-4D97-AF65-F5344CB8AC3E}">
        <p14:creationId xmlns:p14="http://schemas.microsoft.com/office/powerpoint/2010/main" val="304809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1405111" y="1632693"/>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Thảo luận và chia sẻ ý tưởng 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a:t>
            </a:r>
            <a:endPar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17" name="TextBox 116"/>
          <p:cNvSpPr txBox="1"/>
          <p:nvPr/>
        </p:nvSpPr>
        <p:spPr>
          <a:xfrm>
            <a:off x="2537779" y="334139"/>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9" name="TextBox 8">
            <a:extLst>
              <a:ext uri="{FF2B5EF4-FFF2-40B4-BE49-F238E27FC236}">
                <a16:creationId xmlns:a16="http://schemas.microsoft.com/office/drawing/2014/main" id="{1C6C1494-9761-2059-0481-6D5C41B8AC62}"/>
              </a:ext>
            </a:extLst>
          </p:cNvPr>
          <p:cNvSpPr txBox="1"/>
          <p:nvPr/>
        </p:nvSpPr>
        <p:spPr>
          <a:xfrm>
            <a:off x="5314115" y="2093305"/>
            <a:ext cx="160130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srgbClr val="FF0000"/>
                </a:solidFill>
                <a:effectLst/>
                <a:uLnTx/>
                <a:uFillTx/>
                <a:latin typeface="Roboto" panose="02000000000000000000" pitchFamily="2" charset="0"/>
                <a:ea typeface="Roboto" panose="02000000000000000000" pitchFamily="2" charset="0"/>
                <a:cs typeface="+mn-cs"/>
              </a:rPr>
              <a:t>Gợi</a:t>
            </a:r>
            <a:r>
              <a:rPr kumimoji="0" lang="en-US" sz="24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ý</a:t>
            </a:r>
            <a:endParaRPr kumimoji="0" lang="en-US" altLang="zh-CN" sz="32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5" name="Picture 14"/>
          <p:cNvPicPr>
            <a:picLocks noChangeAspect="1"/>
          </p:cNvPicPr>
          <p:nvPr/>
        </p:nvPicPr>
        <p:blipFill rotWithShape="1">
          <a:blip r:embed="rId4">
            <a:extLst>
              <a:ext uri="{28A0092B-C50C-407E-A947-70E740481C1C}">
                <a14:useLocalDpi xmlns:a14="http://schemas.microsoft.com/office/drawing/2010/main" val="0"/>
              </a:ext>
            </a:extLst>
          </a:blip>
          <a:srcRect l="18298" t="21947" r="9023" b="21541"/>
          <a:stretch/>
        </p:blipFill>
        <p:spPr>
          <a:xfrm rot="600000">
            <a:off x="6877504" y="2892825"/>
            <a:ext cx="2459166" cy="2888544"/>
          </a:xfrm>
          <a:prstGeom prst="rect">
            <a:avLst/>
          </a:prstGeom>
          <a:effectLst>
            <a:outerShdw blurRad="63500" sx="102000" sy="102000" algn="ctr" rotWithShape="0">
              <a:prstClr val="black">
                <a:alpha val="40000"/>
              </a:prstClr>
            </a:outerShdw>
          </a:effectLst>
        </p:spPr>
      </p:pic>
      <p:pic>
        <p:nvPicPr>
          <p:cNvPr id="5" name="Picture 4">
            <a:extLst>
              <a:ext uri="{FF2B5EF4-FFF2-40B4-BE49-F238E27FC236}">
                <a16:creationId xmlns:a16="http://schemas.microsoft.com/office/drawing/2014/main" id="{FD87D791-CF53-569C-EE97-3CBC5C12C865}"/>
              </a:ext>
            </a:extLst>
          </p:cNvPr>
          <p:cNvPicPr>
            <a:picLocks noChangeAspect="1"/>
          </p:cNvPicPr>
          <p:nvPr/>
        </p:nvPicPr>
        <p:blipFill>
          <a:blip r:embed="rId5"/>
          <a:stretch>
            <a:fillRect/>
          </a:stretch>
        </p:blipFill>
        <p:spPr>
          <a:xfrm rot="-600000">
            <a:off x="3472875" y="2656273"/>
            <a:ext cx="1460865" cy="3361649"/>
          </a:xfrm>
          <a:prstGeom prst="rect">
            <a:avLst/>
          </a:prstGeom>
        </p:spPr>
      </p:pic>
    </p:spTree>
    <p:extLst>
      <p:ext uri="{BB962C8B-B14F-4D97-AF65-F5344CB8AC3E}">
        <p14:creationId xmlns:p14="http://schemas.microsoft.com/office/powerpoint/2010/main" val="1337317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16"/>
                                        </p:tgtEl>
                                        <p:attrNameLst>
                                          <p:attrName>style.visibility</p:attrName>
                                        </p:attrNameLst>
                                      </p:cBhvr>
                                      <p:to>
                                        <p:strVal val="visible"/>
                                      </p:to>
                                    </p:set>
                                    <p:animEffect transition="in" filter="fade">
                                      <p:cBhvr>
                                        <p:cTn id="10" dur="500"/>
                                        <p:tgtEl>
                                          <p:spTgt spid="116"/>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fade">
                                      <p:cBhvr>
                                        <p:cTn id="13" dur="500"/>
                                        <p:tgtEl>
                                          <p:spTgt spid="9"/>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par>
                                <p:cTn id="21" presetID="53" presetClass="entr" presetSubtype="16"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117" grpId="0"/>
      <p:bldP spid="9"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819432" y="2073666"/>
            <a:ext cx="9949832" cy="3971882"/>
          </a:xfrm>
          <a:prstGeom prst="roundRect">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Cloud 1"/>
          <p:cNvSpPr/>
          <p:nvPr/>
        </p:nvSpPr>
        <p:spPr>
          <a:xfrm>
            <a:off x="6660526" y="2313567"/>
            <a:ext cx="3968888" cy="3230027"/>
          </a:xfrm>
          <a:custGeom>
            <a:avLst/>
            <a:gdLst>
              <a:gd name="connsiteX0" fmla="*/ 3900 w 43200"/>
              <a:gd name="connsiteY0" fmla="*/ 14370 h 43200"/>
              <a:gd name="connsiteX1" fmla="*/ 5623 w 43200"/>
              <a:gd name="connsiteY1" fmla="*/ 6907 h 43200"/>
              <a:gd name="connsiteX2" fmla="*/ 14005 w 43200"/>
              <a:gd name="connsiteY2" fmla="*/ 5202 h 43200"/>
              <a:gd name="connsiteX3" fmla="*/ 22456 w 43200"/>
              <a:gd name="connsiteY3" fmla="*/ 3432 h 43200"/>
              <a:gd name="connsiteX4" fmla="*/ 25749 w 43200"/>
              <a:gd name="connsiteY4" fmla="*/ 200 h 43200"/>
              <a:gd name="connsiteX5" fmla="*/ 29833 w 43200"/>
              <a:gd name="connsiteY5" fmla="*/ 2481 h 43200"/>
              <a:gd name="connsiteX6" fmla="*/ 35463 w 43200"/>
              <a:gd name="connsiteY6" fmla="*/ 690 h 43200"/>
              <a:gd name="connsiteX7" fmla="*/ 38318 w 43200"/>
              <a:gd name="connsiteY7" fmla="*/ 5576 h 43200"/>
              <a:gd name="connsiteX8" fmla="*/ 41982 w 43200"/>
              <a:gd name="connsiteY8" fmla="*/ 10318 h 43200"/>
              <a:gd name="connsiteX9" fmla="*/ 41818 w 43200"/>
              <a:gd name="connsiteY9" fmla="*/ 15460 h 43200"/>
              <a:gd name="connsiteX10" fmla="*/ 43016 w 43200"/>
              <a:gd name="connsiteY10" fmla="*/ 23322 h 43200"/>
              <a:gd name="connsiteX11" fmla="*/ 37404 w 43200"/>
              <a:gd name="connsiteY11" fmla="*/ 30204 h 43200"/>
              <a:gd name="connsiteX12" fmla="*/ 35395 w 43200"/>
              <a:gd name="connsiteY12" fmla="*/ 36101 h 43200"/>
              <a:gd name="connsiteX13" fmla="*/ 28555 w 43200"/>
              <a:gd name="connsiteY13" fmla="*/ 36815 h 43200"/>
              <a:gd name="connsiteX14" fmla="*/ 23667 w 43200"/>
              <a:gd name="connsiteY14" fmla="*/ 43106 h 43200"/>
              <a:gd name="connsiteX15" fmla="*/ 16480 w 43200"/>
              <a:gd name="connsiteY15" fmla="*/ 39266 h 43200"/>
              <a:gd name="connsiteX16" fmla="*/ 5804 w 43200"/>
              <a:gd name="connsiteY16" fmla="*/ 35472 h 43200"/>
              <a:gd name="connsiteX17" fmla="*/ 1110 w 43200"/>
              <a:gd name="connsiteY17" fmla="*/ 31250 h 43200"/>
              <a:gd name="connsiteX18" fmla="*/ 2113 w 43200"/>
              <a:gd name="connsiteY18" fmla="*/ 25551 h 43200"/>
              <a:gd name="connsiteX19" fmla="*/ -5 w 43200"/>
              <a:gd name="connsiteY19" fmla="*/ 19704 h 43200"/>
              <a:gd name="connsiteX20" fmla="*/ 3863 w 43200"/>
              <a:gd name="connsiteY20" fmla="*/ 14507 h 43200"/>
              <a:gd name="connsiteX21" fmla="*/ 3900 w 43200"/>
              <a:gd name="connsiteY21" fmla="*/ 14370 h 43200"/>
              <a:gd name="connsiteX0" fmla="*/ 4693 w 43200"/>
              <a:gd name="connsiteY0" fmla="*/ 26177 h 43200"/>
              <a:gd name="connsiteX1" fmla="*/ 2160 w 43200"/>
              <a:gd name="connsiteY1" fmla="*/ 25380 h 43200"/>
              <a:gd name="connsiteX2" fmla="*/ 6928 w 43200"/>
              <a:gd name="connsiteY2" fmla="*/ 34899 h 43200"/>
              <a:gd name="connsiteX3" fmla="*/ 5820 w 43200"/>
              <a:gd name="connsiteY3" fmla="*/ 35280 h 43200"/>
              <a:gd name="connsiteX4" fmla="*/ 16478 w 43200"/>
              <a:gd name="connsiteY4" fmla="*/ 39090 h 43200"/>
              <a:gd name="connsiteX5" fmla="*/ 15810 w 43200"/>
              <a:gd name="connsiteY5" fmla="*/ 37350 h 43200"/>
              <a:gd name="connsiteX6" fmla="*/ 28827 w 43200"/>
              <a:gd name="connsiteY6" fmla="*/ 34751 h 43200"/>
              <a:gd name="connsiteX7" fmla="*/ 28560 w 43200"/>
              <a:gd name="connsiteY7" fmla="*/ 36660 h 43200"/>
              <a:gd name="connsiteX8" fmla="*/ 34129 w 43200"/>
              <a:gd name="connsiteY8" fmla="*/ 22954 h 43200"/>
              <a:gd name="connsiteX9" fmla="*/ 37380 w 43200"/>
              <a:gd name="connsiteY9" fmla="*/ 30090 h 43200"/>
              <a:gd name="connsiteX10" fmla="*/ 41798 w 43200"/>
              <a:gd name="connsiteY10" fmla="*/ 15354 h 43200"/>
              <a:gd name="connsiteX11" fmla="*/ 40350 w 43200"/>
              <a:gd name="connsiteY11" fmla="*/ 18030 h 43200"/>
              <a:gd name="connsiteX12" fmla="*/ 38324 w 43200"/>
              <a:gd name="connsiteY12" fmla="*/ 5426 h 43200"/>
              <a:gd name="connsiteX13" fmla="*/ 38400 w 43200"/>
              <a:gd name="connsiteY13" fmla="*/ 6690 h 43200"/>
              <a:gd name="connsiteX14" fmla="*/ 29078 w 43200"/>
              <a:gd name="connsiteY14" fmla="*/ 3952 h 43200"/>
              <a:gd name="connsiteX15" fmla="*/ 29820 w 43200"/>
              <a:gd name="connsiteY15" fmla="*/ 2340 h 43200"/>
              <a:gd name="connsiteX16" fmla="*/ 22141 w 43200"/>
              <a:gd name="connsiteY16" fmla="*/ 4720 h 43200"/>
              <a:gd name="connsiteX17" fmla="*/ 22500 w 43200"/>
              <a:gd name="connsiteY17" fmla="*/ 3330 h 43200"/>
              <a:gd name="connsiteX18" fmla="*/ 14000 w 43200"/>
              <a:gd name="connsiteY18" fmla="*/ 5192 h 43200"/>
              <a:gd name="connsiteX19" fmla="*/ 15300 w 43200"/>
              <a:gd name="connsiteY19" fmla="*/ 6540 h 43200"/>
              <a:gd name="connsiteX20" fmla="*/ 4127 w 43200"/>
              <a:gd name="connsiteY20" fmla="*/ 15789 h 43200"/>
              <a:gd name="connsiteX21" fmla="*/ 3900 w 43200"/>
              <a:gd name="connsiteY21" fmla="*/ 14370 h 43200"/>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2536 w 43256"/>
              <a:gd name="connsiteY17" fmla="*/ 318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 name="connsiteX0" fmla="*/ 3936 w 43256"/>
              <a:gd name="connsiteY0" fmla="*/ 14229 h 43219"/>
              <a:gd name="connsiteX1" fmla="*/ 5659 w 43256"/>
              <a:gd name="connsiteY1" fmla="*/ 6766 h 43219"/>
              <a:gd name="connsiteX2" fmla="*/ 14041 w 43256"/>
              <a:gd name="connsiteY2" fmla="*/ 5061 h 43219"/>
              <a:gd name="connsiteX3" fmla="*/ 22492 w 43256"/>
              <a:gd name="connsiteY3" fmla="*/ 3291 h 43219"/>
              <a:gd name="connsiteX4" fmla="*/ 25785 w 43256"/>
              <a:gd name="connsiteY4" fmla="*/ 59 h 43219"/>
              <a:gd name="connsiteX5" fmla="*/ 29869 w 43256"/>
              <a:gd name="connsiteY5" fmla="*/ 2340 h 43219"/>
              <a:gd name="connsiteX6" fmla="*/ 35499 w 43256"/>
              <a:gd name="connsiteY6" fmla="*/ 549 h 43219"/>
              <a:gd name="connsiteX7" fmla="*/ 38354 w 43256"/>
              <a:gd name="connsiteY7" fmla="*/ 5435 h 43219"/>
              <a:gd name="connsiteX8" fmla="*/ 42018 w 43256"/>
              <a:gd name="connsiteY8" fmla="*/ 10177 h 43219"/>
              <a:gd name="connsiteX9" fmla="*/ 41854 w 43256"/>
              <a:gd name="connsiteY9" fmla="*/ 15319 h 43219"/>
              <a:gd name="connsiteX10" fmla="*/ 43052 w 43256"/>
              <a:gd name="connsiteY10" fmla="*/ 23181 h 43219"/>
              <a:gd name="connsiteX11" fmla="*/ 37440 w 43256"/>
              <a:gd name="connsiteY11" fmla="*/ 30063 h 43219"/>
              <a:gd name="connsiteX12" fmla="*/ 35431 w 43256"/>
              <a:gd name="connsiteY12" fmla="*/ 35960 h 43219"/>
              <a:gd name="connsiteX13" fmla="*/ 28591 w 43256"/>
              <a:gd name="connsiteY13" fmla="*/ 36674 h 43219"/>
              <a:gd name="connsiteX14" fmla="*/ 23703 w 43256"/>
              <a:gd name="connsiteY14" fmla="*/ 42965 h 43219"/>
              <a:gd name="connsiteX15" fmla="*/ 16516 w 43256"/>
              <a:gd name="connsiteY15" fmla="*/ 39125 h 43219"/>
              <a:gd name="connsiteX16" fmla="*/ 5840 w 43256"/>
              <a:gd name="connsiteY16" fmla="*/ 35331 h 43219"/>
              <a:gd name="connsiteX17" fmla="*/ 1146 w 43256"/>
              <a:gd name="connsiteY17" fmla="*/ 31109 h 43219"/>
              <a:gd name="connsiteX18" fmla="*/ 2149 w 43256"/>
              <a:gd name="connsiteY18" fmla="*/ 25410 h 43219"/>
              <a:gd name="connsiteX19" fmla="*/ 31 w 43256"/>
              <a:gd name="connsiteY19" fmla="*/ 19563 h 43219"/>
              <a:gd name="connsiteX20" fmla="*/ 3899 w 43256"/>
              <a:gd name="connsiteY20" fmla="*/ 14366 h 43219"/>
              <a:gd name="connsiteX21" fmla="*/ 3936 w 43256"/>
              <a:gd name="connsiteY21" fmla="*/ 14229 h 43219"/>
              <a:gd name="connsiteX0" fmla="*/ 4729 w 43256"/>
              <a:gd name="connsiteY0" fmla="*/ 26036 h 43219"/>
              <a:gd name="connsiteX1" fmla="*/ 2196 w 43256"/>
              <a:gd name="connsiteY1" fmla="*/ 25239 h 43219"/>
              <a:gd name="connsiteX2" fmla="*/ 6964 w 43256"/>
              <a:gd name="connsiteY2" fmla="*/ 34758 h 43219"/>
              <a:gd name="connsiteX3" fmla="*/ 5856 w 43256"/>
              <a:gd name="connsiteY3" fmla="*/ 35139 h 43219"/>
              <a:gd name="connsiteX4" fmla="*/ 16514 w 43256"/>
              <a:gd name="connsiteY4" fmla="*/ 38949 h 43219"/>
              <a:gd name="connsiteX5" fmla="*/ 15846 w 43256"/>
              <a:gd name="connsiteY5" fmla="*/ 37209 h 43219"/>
              <a:gd name="connsiteX6" fmla="*/ 28863 w 43256"/>
              <a:gd name="connsiteY6" fmla="*/ 34610 h 43219"/>
              <a:gd name="connsiteX7" fmla="*/ 28596 w 43256"/>
              <a:gd name="connsiteY7" fmla="*/ 36519 h 43219"/>
              <a:gd name="connsiteX8" fmla="*/ 34165 w 43256"/>
              <a:gd name="connsiteY8" fmla="*/ 22813 h 43219"/>
              <a:gd name="connsiteX9" fmla="*/ 37416 w 43256"/>
              <a:gd name="connsiteY9" fmla="*/ 29949 h 43219"/>
              <a:gd name="connsiteX10" fmla="*/ 41834 w 43256"/>
              <a:gd name="connsiteY10" fmla="*/ 15213 h 43219"/>
              <a:gd name="connsiteX11" fmla="*/ 40386 w 43256"/>
              <a:gd name="connsiteY11" fmla="*/ 17889 h 43219"/>
              <a:gd name="connsiteX12" fmla="*/ 38360 w 43256"/>
              <a:gd name="connsiteY12" fmla="*/ 5285 h 43219"/>
              <a:gd name="connsiteX13" fmla="*/ 38436 w 43256"/>
              <a:gd name="connsiteY13" fmla="*/ 6549 h 43219"/>
              <a:gd name="connsiteX14" fmla="*/ 29114 w 43256"/>
              <a:gd name="connsiteY14" fmla="*/ 3811 h 43219"/>
              <a:gd name="connsiteX15" fmla="*/ 29856 w 43256"/>
              <a:gd name="connsiteY15" fmla="*/ 2199 h 43219"/>
              <a:gd name="connsiteX16" fmla="*/ 22177 w 43256"/>
              <a:gd name="connsiteY16" fmla="*/ 4579 h 43219"/>
              <a:gd name="connsiteX17" fmla="*/ 23329 w 43256"/>
              <a:gd name="connsiteY17" fmla="*/ 1799 h 43219"/>
              <a:gd name="connsiteX18" fmla="*/ 14036 w 43256"/>
              <a:gd name="connsiteY18" fmla="*/ 5051 h 43219"/>
              <a:gd name="connsiteX19" fmla="*/ 15336 w 43256"/>
              <a:gd name="connsiteY19" fmla="*/ 6399 h 43219"/>
              <a:gd name="connsiteX20" fmla="*/ 4163 w 43256"/>
              <a:gd name="connsiteY20" fmla="*/ 15648 h 43219"/>
              <a:gd name="connsiteX21" fmla="*/ 3936 w 43256"/>
              <a:gd name="connsiteY21" fmla="*/ 14229 h 432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43256" h="43219">
                <a:moveTo>
                  <a:pt x="3936" y="14229"/>
                </a:moveTo>
                <a:cubicBezTo>
                  <a:pt x="3665" y="11516"/>
                  <a:pt x="4297" y="8780"/>
                  <a:pt x="5659" y="6766"/>
                </a:cubicBezTo>
                <a:cubicBezTo>
                  <a:pt x="7811" y="3585"/>
                  <a:pt x="11300" y="2876"/>
                  <a:pt x="14041" y="5061"/>
                </a:cubicBezTo>
                <a:cubicBezTo>
                  <a:pt x="15714" y="768"/>
                  <a:pt x="19950" y="-119"/>
                  <a:pt x="22492" y="3291"/>
                </a:cubicBezTo>
                <a:cubicBezTo>
                  <a:pt x="23133" y="1542"/>
                  <a:pt x="24364" y="333"/>
                  <a:pt x="25785" y="59"/>
                </a:cubicBezTo>
                <a:cubicBezTo>
                  <a:pt x="27349" y="-243"/>
                  <a:pt x="28911" y="629"/>
                  <a:pt x="29869" y="2340"/>
                </a:cubicBezTo>
                <a:cubicBezTo>
                  <a:pt x="31251" y="126"/>
                  <a:pt x="33537" y="-601"/>
                  <a:pt x="35499" y="549"/>
                </a:cubicBezTo>
                <a:cubicBezTo>
                  <a:pt x="36994" y="1425"/>
                  <a:pt x="38066" y="3259"/>
                  <a:pt x="38354" y="5435"/>
                </a:cubicBezTo>
                <a:cubicBezTo>
                  <a:pt x="40082" y="6077"/>
                  <a:pt x="41458" y="7857"/>
                  <a:pt x="42018" y="10177"/>
                </a:cubicBezTo>
                <a:cubicBezTo>
                  <a:pt x="42425" y="11861"/>
                  <a:pt x="42367" y="13690"/>
                  <a:pt x="41854" y="15319"/>
                </a:cubicBezTo>
                <a:cubicBezTo>
                  <a:pt x="43115" y="17553"/>
                  <a:pt x="43556" y="20449"/>
                  <a:pt x="43052" y="23181"/>
                </a:cubicBezTo>
                <a:cubicBezTo>
                  <a:pt x="42382" y="26813"/>
                  <a:pt x="40164" y="29533"/>
                  <a:pt x="37440" y="30063"/>
                </a:cubicBezTo>
                <a:cubicBezTo>
                  <a:pt x="37427" y="32330"/>
                  <a:pt x="36694" y="34480"/>
                  <a:pt x="35431" y="35960"/>
                </a:cubicBezTo>
                <a:cubicBezTo>
                  <a:pt x="33512" y="38209"/>
                  <a:pt x="30740" y="38498"/>
                  <a:pt x="28591" y="36674"/>
                </a:cubicBezTo>
                <a:cubicBezTo>
                  <a:pt x="27896" y="39807"/>
                  <a:pt x="26035" y="42202"/>
                  <a:pt x="23703" y="42965"/>
                </a:cubicBezTo>
                <a:cubicBezTo>
                  <a:pt x="20955" y="43864"/>
                  <a:pt x="18087" y="42332"/>
                  <a:pt x="16516" y="39125"/>
                </a:cubicBezTo>
                <a:cubicBezTo>
                  <a:pt x="12808" y="42169"/>
                  <a:pt x="7992" y="40458"/>
                  <a:pt x="5840" y="35331"/>
                </a:cubicBezTo>
                <a:cubicBezTo>
                  <a:pt x="3726" y="35668"/>
                  <a:pt x="1741" y="33883"/>
                  <a:pt x="1146" y="31109"/>
                </a:cubicBezTo>
                <a:cubicBezTo>
                  <a:pt x="715" y="29102"/>
                  <a:pt x="1096" y="26936"/>
                  <a:pt x="2149" y="25410"/>
                </a:cubicBezTo>
                <a:cubicBezTo>
                  <a:pt x="655" y="24213"/>
                  <a:pt x="-177" y="21916"/>
                  <a:pt x="31" y="19563"/>
                </a:cubicBezTo>
                <a:cubicBezTo>
                  <a:pt x="275" y="16808"/>
                  <a:pt x="1881" y="14650"/>
                  <a:pt x="3899" y="14366"/>
                </a:cubicBezTo>
                <a:cubicBezTo>
                  <a:pt x="3911" y="14320"/>
                  <a:pt x="3924" y="14275"/>
                  <a:pt x="3936" y="14229"/>
                </a:cubicBezTo>
                <a:close/>
              </a:path>
              <a:path w="43256" h="43219" fill="none" extrusionOk="0">
                <a:moveTo>
                  <a:pt x="4729" y="26036"/>
                </a:moveTo>
                <a:cubicBezTo>
                  <a:pt x="3845" y="26130"/>
                  <a:pt x="2961" y="25852"/>
                  <a:pt x="2196" y="25239"/>
                </a:cubicBezTo>
                <a:moveTo>
                  <a:pt x="6964" y="34758"/>
                </a:moveTo>
                <a:cubicBezTo>
                  <a:pt x="6609" y="34951"/>
                  <a:pt x="6236" y="35079"/>
                  <a:pt x="5856" y="35139"/>
                </a:cubicBezTo>
                <a:moveTo>
                  <a:pt x="16514" y="38949"/>
                </a:moveTo>
                <a:cubicBezTo>
                  <a:pt x="16247" y="38403"/>
                  <a:pt x="16023" y="37820"/>
                  <a:pt x="15846" y="37209"/>
                </a:cubicBezTo>
                <a:moveTo>
                  <a:pt x="28863" y="34610"/>
                </a:moveTo>
                <a:cubicBezTo>
                  <a:pt x="28824" y="35257"/>
                  <a:pt x="28734" y="35897"/>
                  <a:pt x="28596" y="36519"/>
                </a:cubicBezTo>
                <a:moveTo>
                  <a:pt x="34165" y="22813"/>
                </a:moveTo>
                <a:cubicBezTo>
                  <a:pt x="36169" y="24141"/>
                  <a:pt x="37434" y="26917"/>
                  <a:pt x="37416" y="29949"/>
                </a:cubicBezTo>
                <a:moveTo>
                  <a:pt x="41834" y="15213"/>
                </a:moveTo>
                <a:cubicBezTo>
                  <a:pt x="41509" y="16245"/>
                  <a:pt x="41014" y="17161"/>
                  <a:pt x="40386" y="17889"/>
                </a:cubicBezTo>
                <a:moveTo>
                  <a:pt x="38360" y="5285"/>
                </a:moveTo>
                <a:cubicBezTo>
                  <a:pt x="38415" y="5702"/>
                  <a:pt x="38441" y="6125"/>
                  <a:pt x="38436" y="6549"/>
                </a:cubicBezTo>
                <a:moveTo>
                  <a:pt x="29114" y="3811"/>
                </a:moveTo>
                <a:cubicBezTo>
                  <a:pt x="29303" y="3228"/>
                  <a:pt x="29552" y="2685"/>
                  <a:pt x="29856" y="2199"/>
                </a:cubicBezTo>
                <a:moveTo>
                  <a:pt x="22177" y="4579"/>
                </a:moveTo>
                <a:cubicBezTo>
                  <a:pt x="22254" y="4097"/>
                  <a:pt x="23168" y="2240"/>
                  <a:pt x="23329" y="1799"/>
                </a:cubicBezTo>
                <a:moveTo>
                  <a:pt x="14036" y="5051"/>
                </a:moveTo>
                <a:cubicBezTo>
                  <a:pt x="14508" y="5427"/>
                  <a:pt x="14944" y="5880"/>
                  <a:pt x="15336" y="6399"/>
                </a:cubicBezTo>
                <a:moveTo>
                  <a:pt x="4163" y="15648"/>
                </a:moveTo>
                <a:cubicBezTo>
                  <a:pt x="4060" y="15184"/>
                  <a:pt x="3984" y="14710"/>
                  <a:pt x="3936" y="14229"/>
                </a:cubicBezTo>
              </a:path>
            </a:pathLst>
          </a:custGeom>
          <a:blipFill dpi="0" rotWithShape="1">
            <a:blip r:embed="rId3">
              <a:extLst>
                <a:ext uri="{28A0092B-C50C-407E-A947-70E740481C1C}">
                  <a14:useLocalDpi xmlns:a14="http://schemas.microsoft.com/office/drawing/2010/main" val="0"/>
                </a:ext>
              </a:extLst>
            </a:blip>
            <a:srcRect/>
            <a:stretch>
              <a:fillRect/>
            </a:stretch>
          </a:blipFill>
          <a:ln w="38100">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3296180" y="716023"/>
            <a:ext cx="547846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TIÊU CHÍ SẢN PHẨM</a:t>
            </a:r>
          </a:p>
        </p:txBody>
      </p:sp>
      <p:sp>
        <p:nvSpPr>
          <p:cNvPr id="7" name="TextBox 6"/>
          <p:cNvSpPr txBox="1"/>
          <p:nvPr/>
        </p:nvSpPr>
        <p:spPr>
          <a:xfrm>
            <a:off x="1158378" y="2556345"/>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a:t>
            </a:r>
            <a:r>
              <a:rPr lang="en-US" altLang="zh-CN" sz="2400">
                <a:solidFill>
                  <a:srgbClr val="002060"/>
                </a:solidFill>
                <a:latin typeface="Roboto" panose="02000000000000000000" pitchFamily="2" charset="0"/>
                <a:ea typeface="Roboto" panose="02000000000000000000" pitchFamily="2" charset="0"/>
              </a:rPr>
              <a:t>1</a:t>
            </a:r>
            <a:r>
              <a:rPr lang="vi-VN" altLang="zh-CN" sz="2400" i="1">
                <a:solidFill>
                  <a:srgbClr val="002060"/>
                </a:solidFill>
                <a:latin typeface="+mj-lt"/>
                <a:ea typeface="Roboto" panose="02000000000000000000" pitchFamily="2" charset="0"/>
              </a:rPr>
              <a:t>l</a:t>
            </a:r>
            <a:r>
              <a:rPr lang="en-US" altLang="zh-CN" sz="2400" i="1">
                <a:solidFill>
                  <a:srgbClr val="002060"/>
                </a:solidFill>
                <a:latin typeface="+mj-lt"/>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nước</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sp>
        <p:nvSpPr>
          <p:cNvPr id="10" name="TextBox 9"/>
          <p:cNvSpPr txBox="1"/>
          <p:nvPr/>
        </p:nvSpPr>
        <p:spPr>
          <a:xfrm>
            <a:off x="1137398" y="4685753"/>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r>
              <a:rPr lang="en-US" altLang="zh-CN" sz="2400">
                <a:solidFill>
                  <a:srgbClr val="002060"/>
                </a:solidFill>
                <a:latin typeface="Roboto" panose="02000000000000000000" pitchFamily="2" charset="0"/>
                <a:ea typeface="Roboto" panose="02000000000000000000" pitchFamily="2" charset="0"/>
              </a:rPr>
              <a:t>.</a:t>
            </a:r>
            <a:endParaRPr lang="vi-VN" altLang="zh-CN" sz="2400">
              <a:solidFill>
                <a:srgbClr val="002060"/>
              </a:solidFill>
              <a:latin typeface="Roboto" panose="02000000000000000000" pitchFamily="2" charset="0"/>
              <a:ea typeface="Roboto" panose="02000000000000000000" pitchFamily="2" charset="0"/>
            </a:endParaRPr>
          </a:p>
        </p:txBody>
      </p:sp>
      <p:pic>
        <p:nvPicPr>
          <p:cNvPr id="13" name="Picture 12">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7" y="3644109"/>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r>
              <a:rPr lang="en-US" altLang="zh-CN" sz="2400">
                <a:solidFill>
                  <a:srgbClr val="002060"/>
                </a:solidFill>
                <a:latin typeface="Roboto" panose="02000000000000000000" pitchFamily="2" charset="0"/>
                <a:ea typeface="Roboto" panose="02000000000000000000" pitchFamily="2" charset="0"/>
              </a:rPr>
              <a:t>.</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29033414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down)">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7" grpId="0"/>
      <p:bldP spid="10"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TextBox 115"/>
          <p:cNvSpPr txBox="1"/>
          <p:nvPr/>
        </p:nvSpPr>
        <p:spPr>
          <a:xfrm>
            <a:off x="2020824" y="1602778"/>
            <a:ext cx="7860931" cy="461665"/>
          </a:xfrm>
          <a:prstGeom prst="rect">
            <a:avLst/>
          </a:prstGeom>
          <a:noFill/>
        </p:spPr>
        <p:txBody>
          <a:bodyPr wrap="square" rtlCol="0">
            <a:spAutoFit/>
          </a:bodyPr>
          <a:lstStyle/>
          <a:p>
            <a:pPr lvl="0" algn="ctr">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ựa chọn ý tưởng</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và đề xuất cách làm</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bình giữ nhiệt</a:t>
            </a:r>
          </a:p>
        </p:txBody>
      </p:sp>
      <p:pic>
        <p:nvPicPr>
          <p:cNvPr id="20" name="Picture 1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2642453" y="290921"/>
            <a:ext cx="6772838" cy="1077218"/>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ĐỀ XUẤT Ý TƯỞNG VÀ CÁCH </a:t>
            </a: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lang="vi-VN" altLang="zh-CN" sz="3200" b="1">
                <a:solidFill>
                  <a:srgbClr val="002060"/>
                </a:solidFill>
                <a:latin typeface="Roboto" panose="02000000000000000000" pitchFamily="2" charset="0"/>
                <a:ea typeface="Roboto" panose="02000000000000000000" pitchFamily="2" charset="0"/>
              </a:rPr>
              <a:t>BÌNH GIỮ NHIỆT</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1" name="Picture 10"/>
          <p:cNvPicPr>
            <a:picLocks noChangeAspect="1"/>
          </p:cNvPicPr>
          <p:nvPr/>
        </p:nvPicPr>
        <p:blipFill>
          <a:blip r:embed="rId4">
            <a:extLst>
              <a:ext uri="{BEBA8EAE-BF5A-486C-A8C5-ECC9F3942E4B}">
                <a14:imgProps xmlns:a14="http://schemas.microsoft.com/office/drawing/2010/main">
                  <a14:imgLayer r:embed="rId5">
                    <a14:imgEffect>
                      <a14:backgroundRemoval t="7330" b="100000" l="9763" r="89941">
                        <a14:foregroundMark x1="61391" y1="63613" x2="58728" y2="88743"/>
                        <a14:foregroundMark x1="37130" y1="71597" x2="39793" y2="86649"/>
                        <a14:foregroundMark x1="37130" y1="80366" x2="37130" y2="82723"/>
                        <a14:foregroundMark x1="35207" y1="60864" x2="35947" y2="63874"/>
                        <a14:foregroundMark x1="61686" y1="48822" x2="61686" y2="60602"/>
                        <a14:foregroundMark x1="61686" y1="47513" x2="61686" y2="55236"/>
                        <a14:foregroundMark x1="60947" y1="45812" x2="62130" y2="50131"/>
                        <a14:foregroundMark x1="62130" y1="24084" x2="62130" y2="32068"/>
                        <a14:foregroundMark x1="63166" y1="79974" x2="64793" y2="88089"/>
                        <a14:foregroundMark x1="43491" y1="91099" x2="51036" y2="92670"/>
                        <a14:foregroundMark x1="42751" y1="93063" x2="47633" y2="93063"/>
                        <a14:foregroundMark x1="39053" y1="90314" x2="41568" y2="92670"/>
                        <a14:foregroundMark x1="37870" y1="88351" x2="40533" y2="91361"/>
                        <a14:foregroundMark x1="54882" y1="93325" x2="63609" y2="89660"/>
                        <a14:foregroundMark x1="34763" y1="87696" x2="39053" y2="90707"/>
                        <a14:foregroundMark x1="63166" y1="30759" x2="63166" y2="35079"/>
                        <a14:foregroundMark x1="63166" y1="26440" x2="63166" y2="34162"/>
                        <a14:foregroundMark x1="62870" y1="51178" x2="63609" y2="68325"/>
                        <a14:foregroundMark x1="63905" y1="41492" x2="64349" y2="61911"/>
                        <a14:foregroundMark x1="65533" y1="63874" x2="67012" y2="69241"/>
                        <a14:foregroundMark x1="62870" y1="34424" x2="63166" y2="42801"/>
                      </a14:backgroundRemoval>
                    </a14:imgEffect>
                  </a14:imgLayer>
                </a14:imgProps>
              </a:ext>
              <a:ext uri="{28A0092B-C50C-407E-A947-70E740481C1C}">
                <a14:useLocalDpi xmlns:a14="http://schemas.microsoft.com/office/drawing/2010/main" val="0"/>
              </a:ext>
            </a:extLst>
          </a:blip>
          <a:stretch>
            <a:fillRect/>
          </a:stretch>
        </p:blipFill>
        <p:spPr>
          <a:xfrm rot="1417013">
            <a:off x="7854696" y="2318879"/>
            <a:ext cx="2745568" cy="3102979"/>
          </a:xfrm>
          <a:prstGeom prst="rect">
            <a:avLst/>
          </a:prstGeom>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9827" b="88439" l="0" r="98558">
                        <a14:foregroundMark x1="93750" y1="46821" x2="73558" y2="43353"/>
                        <a14:foregroundMark x1="75721" y1="36416" x2="69712" y2="31792"/>
                        <a14:foregroundMark x1="77644" y1="36416" x2="78125" y2="33526"/>
                        <a14:foregroundMark x1="78365" y1="35260" x2="74760" y2="32370"/>
                      </a14:backgroundRemoval>
                    </a14:imgEffect>
                  </a14:imgLayer>
                </a14:imgProps>
              </a:ext>
            </a:extLst>
          </a:blip>
          <a:stretch>
            <a:fillRect/>
          </a:stretch>
        </p:blipFill>
        <p:spPr>
          <a:xfrm rot="15290449">
            <a:off x="6257405" y="3172779"/>
            <a:ext cx="2781053" cy="1156544"/>
          </a:xfrm>
          <a:prstGeom prst="rect">
            <a:avLst/>
          </a:prstGeom>
          <a:effectLst>
            <a:outerShdw blurRad="63500" sx="102000" sy="102000" algn="ctr" rotWithShape="0">
              <a:prstClr val="black">
                <a:alpha val="40000"/>
              </a:prstClr>
            </a:outerShdw>
          </a:effectLst>
        </p:spPr>
      </p:pic>
      <p:sp>
        <p:nvSpPr>
          <p:cNvPr id="14" name="TextBox 13"/>
          <p:cNvSpPr txBox="1"/>
          <p:nvPr/>
        </p:nvSpPr>
        <p:spPr>
          <a:xfrm>
            <a:off x="1158378" y="2658446"/>
            <a:ext cx="4639749" cy="2185214"/>
          </a:xfrm>
          <a:prstGeom prst="rect">
            <a:avLst/>
          </a:prstGeom>
          <a:noFill/>
        </p:spPr>
        <p:txBody>
          <a:bodyPr wrap="square" rtlCol="0">
            <a:spAutoFit/>
          </a:bodyPr>
          <a:lstStyle/>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sz="2400">
                <a:solidFill>
                  <a:srgbClr val="002060"/>
                </a:solidFill>
                <a:latin typeface="Roboto" panose="02000000000000000000" pitchFamily="2" charset="0"/>
                <a:ea typeface="Roboto" panose="02000000000000000000" pitchFamily="2" charset="0"/>
              </a:rPr>
              <a:t> Chọn sản phẩm bình giữ nhiệt. Vật liệu sử dụng làm các lớp</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bọc bình, trang trí bình</a:t>
            </a:r>
            <a:r>
              <a:rPr lang="en-US" sz="2400">
                <a:solidFill>
                  <a:srgbClr val="002060"/>
                </a:solidFill>
                <a:latin typeface="Roboto" panose="02000000000000000000" pitchFamily="2" charset="0"/>
                <a:ea typeface="Roboto" panose="02000000000000000000" pitchFamily="2" charset="0"/>
              </a:rPr>
              <a:t>.</a:t>
            </a:r>
            <a:endParaRPr lang="vi-VN" sz="2400">
              <a:solidFill>
                <a:srgbClr val="002060"/>
              </a:solidFill>
              <a:latin typeface="Roboto" panose="02000000000000000000" pitchFamily="2" charset="0"/>
              <a:ea typeface="Roboto" panose="02000000000000000000" pitchFamily="2" charset="0"/>
            </a:endParaRPr>
          </a:p>
          <a:p>
            <a:pPr lvl="0" algn="just">
              <a:defRPr/>
            </a:pPr>
            <a:r>
              <a:rPr lang="vi-VN" sz="3200">
                <a:solidFill>
                  <a:schemeClr val="accent4">
                    <a:lumMod val="50000"/>
                  </a:schemeClr>
                </a:solidFill>
                <a:latin typeface="Roboto" panose="02000000000000000000" pitchFamily="2" charset="0"/>
                <a:ea typeface="Roboto" panose="02000000000000000000" pitchFamily="2" charset="0"/>
                <a:sym typeface="Wingdings" panose="05000000000000000000" pitchFamily="2" charset="2"/>
              </a:rPr>
              <a:t></a:t>
            </a:r>
            <a:r>
              <a:rPr lang="vi-VN">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Mô tả phương án thiết kế (vẽ, viết,...) bình giữ nhiệt</a:t>
            </a:r>
            <a:r>
              <a:rPr lang="en-US" sz="2400">
                <a:solidFill>
                  <a:srgbClr val="002060"/>
                </a:solidFill>
                <a:latin typeface="Roboto" panose="02000000000000000000" pitchFamily="2" charset="0"/>
                <a:ea typeface="Roboto" panose="02000000000000000000" pitchFamily="2" charset="0"/>
              </a:rPr>
              <a:t>.</a:t>
            </a:r>
            <a:endParaRPr lang="vi-VN" sz="2400">
              <a:solidFill>
                <a:srgbClr val="002060"/>
              </a:solidFill>
              <a:latin typeface="Roboto" panose="02000000000000000000" pitchFamily="2" charset="0"/>
              <a:ea typeface="Roboto" panose="02000000000000000000" pitchFamily="2" charset="0"/>
            </a:endParaRPr>
          </a:p>
        </p:txBody>
      </p:sp>
      <p:pic>
        <p:nvPicPr>
          <p:cNvPr id="5" name="Picture 4">
            <a:extLst>
              <a:ext uri="{FF2B5EF4-FFF2-40B4-BE49-F238E27FC236}">
                <a16:creationId xmlns:a16="http://schemas.microsoft.com/office/drawing/2014/main" id="{EE2528E7-3F9F-D31C-3B9B-79DDB186746B}"/>
              </a:ext>
            </a:extLst>
          </p:cNvPr>
          <p:cNvPicPr>
            <a:picLocks noChangeAspect="1"/>
          </p:cNvPicPr>
          <p:nvPr/>
        </p:nvPicPr>
        <p:blipFill>
          <a:blip r:embed="rId8"/>
          <a:stretch>
            <a:fillRect/>
          </a:stretch>
        </p:blipFill>
        <p:spPr>
          <a:xfrm rot="-720000">
            <a:off x="7145960" y="2419624"/>
            <a:ext cx="258208" cy="266737"/>
          </a:xfrm>
          <a:prstGeom prst="rect">
            <a:avLst/>
          </a:prstGeom>
        </p:spPr>
      </p:pic>
    </p:spTree>
    <p:extLst>
      <p:ext uri="{BB962C8B-B14F-4D97-AF65-F5344CB8AC3E}">
        <p14:creationId xmlns:p14="http://schemas.microsoft.com/office/powerpoint/2010/main" val="362589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500"/>
                                        <p:tgtEl>
                                          <p:spTgt spid="11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p:bldP spid="9"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862445" y="1573620"/>
            <a:ext cx="10280476" cy="4598580"/>
          </a:xfrm>
          <a:prstGeom prst="roundRect">
            <a:avLst/>
          </a:prstGeom>
          <a:solidFill>
            <a:schemeClr val="bg1">
              <a:lumMod val="9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p:cNvSpPr txBox="1"/>
          <p:nvPr/>
        </p:nvSpPr>
        <p:spPr>
          <a:xfrm>
            <a:off x="895345" y="1969124"/>
            <a:ext cx="4333237" cy="523220"/>
          </a:xfrm>
          <a:prstGeom prst="rect">
            <a:avLst/>
          </a:prstGeom>
          <a:noFill/>
        </p:spPr>
        <p:txBody>
          <a:bodyPr wrap="square" rtlCol="0">
            <a:spAutoFit/>
          </a:bodyPr>
          <a:lstStyle>
            <a:defPPr>
              <a:defRPr lang="en-US"/>
            </a:defPPr>
            <a:lvl1pPr lvl="0" algn="ctr">
              <a:defRPr sz="2800" b="1">
                <a:solidFill>
                  <a:srgbClr val="00B050"/>
                </a:solidFill>
                <a:latin typeface="Pangolin" panose="00000500000000000000" pitchFamily="2" charset="0"/>
                <a:ea typeface="Roboto" panose="02000000000000000000" pitchFamily="2"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2800" b="1" i="0" u="none" strike="noStrike" kern="1200" cap="none" spc="0" normalizeH="0" baseline="0" noProof="0">
                <a:ln>
                  <a:noFill/>
                </a:ln>
                <a:solidFill>
                  <a:srgbClr val="00B050"/>
                </a:solidFill>
                <a:effectLst/>
                <a:uLnTx/>
                <a:uFillTx/>
                <a:latin typeface="Pangolin" panose="00000500000000000000" pitchFamily="2" charset="0"/>
                <a:ea typeface="Roboto" panose="02000000000000000000" pitchFamily="2" charset="0"/>
                <a:cs typeface="+mn-cs"/>
              </a:rPr>
              <a:t>Cùng vẽ ý tưởng của nhóm</a:t>
            </a:r>
          </a:p>
        </p:txBody>
      </p:sp>
      <p:sp>
        <p:nvSpPr>
          <p:cNvPr id="13" name="TextBox 12"/>
          <p:cNvSpPr txBox="1"/>
          <p:nvPr/>
        </p:nvSpPr>
        <p:spPr>
          <a:xfrm>
            <a:off x="3700301" y="508695"/>
            <a:ext cx="407095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Pangolin" panose="00000500000000000000" pitchFamily="2" charset="0"/>
                <a:ea typeface="Roboto" panose="02000000000000000000" pitchFamily="2" charset="0"/>
                <a:cs typeface="+mn-cs"/>
              </a:rPr>
              <a:t>PHIẾU HỌC TẬP SỐ 4</a:t>
            </a:r>
            <a:endParaRPr kumimoji="0" lang="en-US" altLang="zh-CN" sz="3200" b="1" i="0" u="none" strike="noStrike" kern="1200" cap="none" spc="0" normalizeH="0" baseline="0" noProof="0" dirty="0">
              <a:ln>
                <a:noFill/>
              </a:ln>
              <a:solidFill>
                <a:srgbClr val="002060"/>
              </a:solidFill>
              <a:effectLst/>
              <a:uLnTx/>
              <a:uFillTx/>
              <a:latin typeface="Pangolin" panose="00000500000000000000" pitchFamily="2" charset="0"/>
              <a:ea typeface="Roboto" panose="02000000000000000000" pitchFamily="2" charset="0"/>
              <a:cs typeface="+mn-cs"/>
            </a:endParaRPr>
          </a:p>
        </p:txBody>
      </p:sp>
      <p:sp>
        <p:nvSpPr>
          <p:cNvPr id="14" name="TextBox 13"/>
          <p:cNvSpPr txBox="1"/>
          <p:nvPr/>
        </p:nvSpPr>
        <p:spPr>
          <a:xfrm>
            <a:off x="6002683" y="2164465"/>
            <a:ext cx="4885057" cy="378565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1. Vật sử dụng</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bình giữ nhiệt</a:t>
            </a: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2. </a:t>
            </a:r>
            <a:r>
              <a:rPr lang="en-US" altLang="zh-CN" sz="2400">
                <a:solidFill>
                  <a:srgbClr val="002060"/>
                </a:solidFill>
                <a:latin typeface="Roboto" panose="02000000000000000000" pitchFamily="2" charset="0"/>
                <a:ea typeface="Roboto" panose="02000000000000000000" pitchFamily="2" charset="0"/>
              </a:rPr>
              <a:t>Vật liệu sử dụng làm các lớp bọc bình, trang trí bình</a:t>
            </a: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lvl="0">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3. </a:t>
            </a:r>
            <a:r>
              <a:rPr lang="vi-VN" altLang="zh-CN" sz="2400">
                <a:solidFill>
                  <a:srgbClr val="002060"/>
                </a:solidFill>
                <a:latin typeface="Roboto" panose="02000000000000000000" pitchFamily="2" charset="0"/>
                <a:ea typeface="Roboto" panose="02000000000000000000" pitchFamily="2" charset="0"/>
              </a:rPr>
              <a:t>Mô tả phương án thiết kế (vẽ, viết,...) bình giữ nhiệt</a:t>
            </a:r>
            <a:endPar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a:t>
            </a:r>
          </a:p>
        </p:txBody>
      </p:sp>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495824" y="3002546"/>
            <a:ext cx="1483894" cy="2281289"/>
          </a:xfrm>
          <a:prstGeom prst="rect">
            <a:avLst/>
          </a:prstGeom>
        </p:spPr>
      </p:pic>
    </p:spTree>
    <p:extLst>
      <p:ext uri="{BB962C8B-B14F-4D97-AF65-F5344CB8AC3E}">
        <p14:creationId xmlns:p14="http://schemas.microsoft.com/office/powerpoint/2010/main" val="32647875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1971548" y="629096"/>
            <a:ext cx="7637921" cy="584775"/>
          </a:xfrm>
          <a:prstGeom prst="rect">
            <a:avLst/>
          </a:prstGeom>
          <a:noFill/>
        </p:spPr>
        <p:txBody>
          <a:bodyPr wrap="square" rtlCol="0">
            <a:spAutoFit/>
          </a:bodyPr>
          <a:lstStyle/>
          <a:p>
            <a:pPr lvl="0" algn="ctr">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TRÒ CHƠI </a:t>
            </a:r>
            <a:r>
              <a:rPr lang="vi-VN" altLang="zh-CN" sz="3200" b="1">
                <a:solidFill>
                  <a:srgbClr val="002060"/>
                </a:solidFill>
                <a:latin typeface="Roboto" panose="02000000000000000000" pitchFamily="2" charset="0"/>
                <a:ea typeface="Roboto" panose="02000000000000000000" pitchFamily="2" charset="0"/>
              </a:rPr>
              <a:t>“</a:t>
            </a:r>
            <a:r>
              <a:rPr lang="en-US" altLang="zh-CN" sz="3200" b="1">
                <a:solidFill>
                  <a:srgbClr val="002060"/>
                </a:solidFill>
                <a:latin typeface="Roboto" panose="02000000000000000000" pitchFamily="2" charset="0"/>
                <a:ea typeface="Roboto" panose="02000000000000000000" pitchFamily="2" charset="0"/>
              </a:rPr>
              <a:t>AI NHANH HƠN</a:t>
            </a:r>
            <a:r>
              <a:rPr lang="vi-VN" altLang="zh-CN" sz="3200" b="1">
                <a:solidFill>
                  <a:srgbClr val="002060"/>
                </a:solidFill>
                <a:latin typeface="Roboto" panose="02000000000000000000" pitchFamily="2" charset="0"/>
                <a:ea typeface="Roboto" panose="02000000000000000000" pitchFamily="2" charset="0"/>
              </a:rPr>
              <a: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3" name="TextBox 12"/>
          <p:cNvSpPr txBox="1"/>
          <p:nvPr/>
        </p:nvSpPr>
        <p:spPr>
          <a:xfrm>
            <a:off x="3037498" y="1741233"/>
            <a:ext cx="1816878"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1"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Cách chơi:</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5742"/>
            <a:ext cx="2246550" cy="1550366"/>
          </a:xfrm>
          <a:prstGeom prst="rect">
            <a:avLst/>
          </a:prstGeom>
        </p:spPr>
      </p:pic>
      <p:sp>
        <p:nvSpPr>
          <p:cNvPr id="16" name="TextBox 15"/>
          <p:cNvSpPr txBox="1"/>
          <p:nvPr/>
        </p:nvSpPr>
        <p:spPr>
          <a:xfrm>
            <a:off x="178676" y="2336403"/>
            <a:ext cx="4694659" cy="1569660"/>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Thành viên các nhóm lần lượt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ghi các vật giúp giữ ấm vào mùa đông</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 các vật giúp giữ mát vào mùa hè lên</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bảng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7" name="TextBox 16"/>
          <p:cNvSpPr txBox="1"/>
          <p:nvPr/>
        </p:nvSpPr>
        <p:spPr>
          <a:xfrm>
            <a:off x="178676" y="4096960"/>
            <a:ext cx="4694660" cy="830997"/>
          </a:xfrm>
          <a:prstGeom prst="rect">
            <a:avLst/>
          </a:prstGeom>
          <a:noFill/>
        </p:spPr>
        <p:txBody>
          <a:bodyPr wrap="square" rtlCol="0">
            <a:spAutoFit/>
          </a:bodyPr>
          <a:lstStyle/>
          <a:p>
            <a:pPr lvl="0" algn="just">
              <a:defRPr/>
            </a:pPr>
            <a:r>
              <a:rPr lang="vi-VN" sz="2400">
                <a:solidFill>
                  <a:srgbClr val="002060"/>
                </a:solidFill>
                <a:latin typeface="Roboto" panose="02000000000000000000" pitchFamily="2" charset="0"/>
                <a:ea typeface="Roboto" panose="02000000000000000000" pitchFamily="2" charset="0"/>
              </a:rPr>
              <a:t>Đội nào ghi được nhiều hơn sẽ</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thắng cuộc</a:t>
            </a:r>
            <a:endParaRPr lang="en-US" altLang="zh-CN" sz="2400" dirty="0">
              <a:solidFill>
                <a:srgbClr val="002060"/>
              </a:solidFill>
              <a:latin typeface="Roboto" panose="02000000000000000000" pitchFamily="2" charset="0"/>
              <a:ea typeface="Roboto" panose="02000000000000000000" pitchFamily="2" charset="0"/>
            </a:endParaRPr>
          </a:p>
        </p:txBody>
      </p:sp>
      <p:pic>
        <p:nvPicPr>
          <p:cNvPr id="3" name="Picture 2"/>
          <p:cNvPicPr>
            <a:picLocks noChangeAspect="1"/>
          </p:cNvPicPr>
          <p:nvPr/>
        </p:nvPicPr>
        <p:blipFill>
          <a:blip r:embed="rId4"/>
          <a:stretch>
            <a:fillRect/>
          </a:stretch>
        </p:blipFill>
        <p:spPr>
          <a:xfrm>
            <a:off x="4030004" y="4610897"/>
            <a:ext cx="3685714" cy="2133333"/>
          </a:xfrm>
          <a:prstGeom prst="rect">
            <a:avLst/>
          </a:prstGeom>
          <a:effectLst>
            <a:outerShdw blurRad="63500" sx="102000" sy="102000" algn="ctr" rotWithShape="0">
              <a:prstClr val="black">
                <a:alpha val="40000"/>
              </a:prstClr>
            </a:outerShdw>
          </a:effectLst>
        </p:spPr>
      </p:pic>
      <p:pic>
        <p:nvPicPr>
          <p:cNvPr id="4" name="Picture 3"/>
          <p:cNvPicPr>
            <a:picLocks noChangeAspect="1"/>
          </p:cNvPicPr>
          <p:nvPr/>
        </p:nvPicPr>
        <p:blipFill>
          <a:blip r:embed="rId5"/>
          <a:stretch>
            <a:fillRect/>
          </a:stretch>
        </p:blipFill>
        <p:spPr>
          <a:xfrm>
            <a:off x="8098513" y="4610897"/>
            <a:ext cx="3601012" cy="2133333"/>
          </a:xfrm>
          <a:prstGeom prst="rect">
            <a:avLst/>
          </a:prstGeom>
          <a:effectLst>
            <a:outerShdw blurRad="63500" sx="102000" sy="102000" algn="ctr" rotWithShape="0">
              <a:prstClr val="black">
                <a:alpha val="40000"/>
              </a:prstClr>
            </a:outerShdw>
          </a:effectLst>
        </p:spPr>
      </p:pic>
      <p:pic>
        <p:nvPicPr>
          <p:cNvPr id="6" name="Picture 5"/>
          <p:cNvPicPr>
            <a:picLocks noChangeAspect="1"/>
          </p:cNvPicPr>
          <p:nvPr/>
        </p:nvPicPr>
        <p:blipFill>
          <a:blip r:embed="rId6"/>
          <a:stretch>
            <a:fillRect/>
          </a:stretch>
        </p:blipFill>
        <p:spPr>
          <a:xfrm>
            <a:off x="6328064" y="1309391"/>
            <a:ext cx="4297919" cy="3044537"/>
          </a:xfrm>
          <a:prstGeom prst="rect">
            <a:avLst/>
          </a:prstGeom>
          <a:effectLst>
            <a:outerShdw blurRad="63500" sx="102000" sy="102000" algn="ctr" rotWithShape="0">
              <a:prstClr val="black">
                <a:alpha val="40000"/>
              </a:prstClr>
            </a:outerShdw>
          </a:effectLst>
        </p:spPr>
      </p:pic>
      <p:sp>
        <p:nvSpPr>
          <p:cNvPr id="10" name="TextBox 9"/>
          <p:cNvSpPr txBox="1"/>
          <p:nvPr/>
        </p:nvSpPr>
        <p:spPr>
          <a:xfrm>
            <a:off x="3407085" y="79739"/>
            <a:ext cx="4931552"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KHỞI ĐỘNG TIẾT HỌC</a:t>
            </a:r>
          </a:p>
        </p:txBody>
      </p:sp>
    </p:spTree>
    <p:extLst>
      <p:ext uri="{BB962C8B-B14F-4D97-AF65-F5344CB8AC3E}">
        <p14:creationId xmlns:p14="http://schemas.microsoft.com/office/powerpoint/2010/main" val="2608998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1000"/>
                                        <p:tgtEl>
                                          <p:spTgt spid="13"/>
                                        </p:tgtEl>
                                      </p:cBhvr>
                                    </p:animEffect>
                                    <p:anim calcmode="lin" valueType="num">
                                      <p:cBhvr>
                                        <p:cTn id="11" dur="1000" fill="hold"/>
                                        <p:tgtEl>
                                          <p:spTgt spid="13"/>
                                        </p:tgtEl>
                                        <p:attrNameLst>
                                          <p:attrName>ppt_x</p:attrName>
                                        </p:attrNameLst>
                                      </p:cBhvr>
                                      <p:tavLst>
                                        <p:tav tm="0">
                                          <p:val>
                                            <p:strVal val="#ppt_x"/>
                                          </p:val>
                                        </p:tav>
                                        <p:tav tm="100000">
                                          <p:val>
                                            <p:strVal val="#ppt_x"/>
                                          </p:val>
                                        </p:tav>
                                      </p:tavLst>
                                    </p:anim>
                                    <p:anim calcmode="lin" valueType="num">
                                      <p:cBhvr>
                                        <p:cTn id="12" dur="1000" fill="hold"/>
                                        <p:tgtEl>
                                          <p:spTgt spid="13"/>
                                        </p:tgtEl>
                                        <p:attrNameLst>
                                          <p:attrName>ppt_y</p:attrName>
                                        </p:attrNameLst>
                                      </p:cBhvr>
                                      <p:tavLst>
                                        <p:tav tm="0">
                                          <p:val>
                                            <p:strVal val="#ppt_y+.1"/>
                                          </p:val>
                                        </p:tav>
                                        <p:tav tm="100000">
                                          <p:val>
                                            <p:strVal val="#ppt_y"/>
                                          </p:val>
                                        </p:tav>
                                      </p:tavLst>
                                    </p:anim>
                                  </p:childTnLst>
                                </p:cTn>
                              </p:par>
                              <p:par>
                                <p:cTn id="13" presetID="42" presetClass="entr" presetSubtype="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17"/>
                                        </p:tgtEl>
                                        <p:attrNameLst>
                                          <p:attrName>style.visibility</p:attrName>
                                        </p:attrNameLst>
                                      </p:cBhvr>
                                      <p:to>
                                        <p:strVal val="visible"/>
                                      </p:to>
                                    </p:set>
                                    <p:animEffect transition="in" filter="fade">
                                      <p:cBhvr>
                                        <p:cTn id="20" dur="1000"/>
                                        <p:tgtEl>
                                          <p:spTgt spid="17"/>
                                        </p:tgtEl>
                                      </p:cBhvr>
                                    </p:animEffect>
                                    <p:anim calcmode="lin" valueType="num">
                                      <p:cBhvr>
                                        <p:cTn id="21" dur="1000" fill="hold"/>
                                        <p:tgtEl>
                                          <p:spTgt spid="17"/>
                                        </p:tgtEl>
                                        <p:attrNameLst>
                                          <p:attrName>ppt_x</p:attrName>
                                        </p:attrNameLst>
                                      </p:cBhvr>
                                      <p:tavLst>
                                        <p:tav tm="0">
                                          <p:val>
                                            <p:strVal val="#ppt_x"/>
                                          </p:val>
                                        </p:tav>
                                        <p:tav tm="100000">
                                          <p:val>
                                            <p:strVal val="#ppt_x"/>
                                          </p:val>
                                        </p:tav>
                                      </p:tavLst>
                                    </p:anim>
                                    <p:anim calcmode="lin" valueType="num">
                                      <p:cBhvr>
                                        <p:cTn id="22" dur="1000" fill="hold"/>
                                        <p:tgtEl>
                                          <p:spTgt spid="17"/>
                                        </p:tgtEl>
                                        <p:attrNameLst>
                                          <p:attrName>ppt_y</p:attrName>
                                        </p:attrNameLst>
                                      </p:cBhvr>
                                      <p:tavLst>
                                        <p:tav tm="0">
                                          <p:val>
                                            <p:strVal val="#ppt_y+.1"/>
                                          </p:val>
                                        </p:tav>
                                        <p:tav tm="100000">
                                          <p:val>
                                            <p:strVal val="#ppt_y"/>
                                          </p:val>
                                        </p:tav>
                                      </p:tavLst>
                                    </p:anim>
                                  </p:childTnLst>
                                </p:cTn>
                              </p:par>
                              <p:par>
                                <p:cTn id="23" presetID="22" presetClass="entr" presetSubtype="4"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down)">
                                      <p:cBhvr>
                                        <p:cTn id="25" dur="500"/>
                                        <p:tgtEl>
                                          <p:spTgt spid="6"/>
                                        </p:tgtEl>
                                      </p:cBhvr>
                                    </p:animEffect>
                                  </p:childTnLst>
                                </p:cTn>
                              </p:par>
                              <p:par>
                                <p:cTn id="26" presetID="22" presetClass="entr" presetSubtype="4" fill="hold"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par>
                                <p:cTn id="29" presetID="22" presetClass="entr" presetSubtype="4" fill="hold"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wipe(down)">
                                      <p:cBhvr>
                                        <p:cTn id="31" dur="500"/>
                                        <p:tgtEl>
                                          <p:spTgt spid="4"/>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13" grpId="0"/>
      <p:bldP spid="16" grpId="0"/>
      <p:bldP spid="17" grpId="0"/>
      <p:bldP spid="1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Rectangle: Rounded Corners 2">
            <a:extLst>
              <a:ext uri="{FF2B5EF4-FFF2-40B4-BE49-F238E27FC236}">
                <a16:creationId xmlns:a16="http://schemas.microsoft.com/office/drawing/2014/main" id="{8D375CCE-294A-4A06-B090-A5CB539AC2CB}"/>
              </a:ext>
            </a:extLst>
          </p:cNvPr>
          <p:cNvSpPr/>
          <p:nvPr/>
        </p:nvSpPr>
        <p:spPr>
          <a:xfrm>
            <a:off x="1464068" y="1623193"/>
            <a:ext cx="8991600" cy="4080757"/>
          </a:xfrm>
          <a:prstGeom prst="roundRect">
            <a:avLst>
              <a:gd name="adj" fmla="val 9417"/>
            </a:avLst>
          </a:prstGeom>
          <a:solidFill>
            <a:schemeClr val="bg1"/>
          </a:solidFill>
          <a:ln w="28575">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2060"/>
              </a:solidFill>
              <a:effectLst/>
              <a:uLnTx/>
              <a:uFillTx/>
              <a:latin typeface="Roboto" panose="02000000000000000000" pitchFamily="2" charset="0"/>
              <a:ea typeface="+mn-ea"/>
              <a:cs typeface="+mn-cs"/>
            </a:endParaRPr>
          </a:p>
        </p:txBody>
      </p:sp>
      <p:sp>
        <p:nvSpPr>
          <p:cNvPr id="15" name="TextBox 14">
            <a:extLst>
              <a:ext uri="{FF2B5EF4-FFF2-40B4-BE49-F238E27FC236}">
                <a16:creationId xmlns:a16="http://schemas.microsoft.com/office/drawing/2014/main" id="{F47EDC76-93E4-69B2-B3EB-FFBB9F9285CB}"/>
              </a:ext>
            </a:extLst>
          </p:cNvPr>
          <p:cNvSpPr txBox="1"/>
          <p:nvPr/>
        </p:nvSpPr>
        <p:spPr>
          <a:xfrm>
            <a:off x="3865254" y="1847811"/>
            <a:ext cx="4189228" cy="369332"/>
          </a:xfrm>
          <a:prstGeom prst="rect">
            <a:avLst/>
          </a:prstGeom>
          <a:noFill/>
        </p:spPr>
        <p:txBody>
          <a:bodyPr wrap="square" lIns="0" tIns="0" rIns="0" bIns="0"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Lựa chọn dụng cụ và vật liệu</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6" name="TextBox 25"/>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pic>
        <p:nvPicPr>
          <p:cNvPr id="16" name="Picture 15">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14" name="Picture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62545" y="2811093"/>
            <a:ext cx="8207519" cy="2149406"/>
          </a:xfrm>
          <a:prstGeom prst="rect">
            <a:avLst/>
          </a:prstGeom>
        </p:spPr>
      </p:pic>
    </p:spTree>
    <p:extLst>
      <p:ext uri="{BB962C8B-B14F-4D97-AF65-F5344CB8AC3E}">
        <p14:creationId xmlns:p14="http://schemas.microsoft.com/office/powerpoint/2010/main" val="25510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500" fill="hold"/>
                                        <p:tgtEl>
                                          <p:spTgt spid="15"/>
                                        </p:tgtEl>
                                        <p:attrNameLst>
                                          <p:attrName>ppt_w</p:attrName>
                                        </p:attrNameLst>
                                      </p:cBhvr>
                                      <p:tavLst>
                                        <p:tav tm="0">
                                          <p:val>
                                            <p:fltVal val="0"/>
                                          </p:val>
                                        </p:tav>
                                        <p:tav tm="100000">
                                          <p:val>
                                            <p:strVal val="#ppt_w"/>
                                          </p:val>
                                        </p:tav>
                                      </p:tavLst>
                                    </p:anim>
                                    <p:anim calcmode="lin" valueType="num">
                                      <p:cBhvr>
                                        <p:cTn id="8" dur="500" fill="hold"/>
                                        <p:tgtEl>
                                          <p:spTgt spid="15"/>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500"/>
                                        <p:tgtEl>
                                          <p:spTgt spid="26"/>
                                        </p:tgtEl>
                                      </p:cBhvr>
                                    </p:animEffect>
                                  </p:childTnLst>
                                </p:cTn>
                              </p:par>
                              <p:par>
                                <p:cTn id="12" presetID="14" presetClass="entr" presetSubtype="10" fill="hold"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randombar(horizontal)">
                                      <p:cBhvr>
                                        <p:cTn id="14" dur="500"/>
                                        <p:tgtEl>
                                          <p:spTgt spid="14"/>
                                        </p:tgtEl>
                                      </p:cBhvr>
                                    </p:animEffect>
                                  </p:childTnLst>
                                </p:cTn>
                              </p:par>
                              <p:par>
                                <p:cTn id="15" presetID="23" presetClass="entr" presetSubtype="16"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p:bldP spid="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F47EDC76-93E4-69B2-B3EB-FFBB9F9285CB}"/>
              </a:ext>
            </a:extLst>
          </p:cNvPr>
          <p:cNvSpPr txBox="1"/>
          <p:nvPr/>
        </p:nvSpPr>
        <p:spPr>
          <a:xfrm>
            <a:off x="1573423" y="2028440"/>
            <a:ext cx="1004777" cy="461665"/>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3000" b="0"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rPr>
              <a:t> </a:t>
            </a:r>
            <a:r>
              <a:rPr kumimoji="0" lang="pt-BR" sz="3000" b="1" i="0" u="none" strike="noStrike" kern="1200" cap="none" spc="0" normalizeH="0" baseline="0" noProof="0">
                <a:ln>
                  <a:noFill/>
                </a:ln>
                <a:solidFill>
                  <a:srgbClr val="FF0000"/>
                </a:solidFill>
                <a:effectLst/>
                <a:uLnTx/>
                <a:uFillTx/>
                <a:latin typeface="Roboto" panose="02000000000000000000" pitchFamily="2" charset="0"/>
                <a:ea typeface="Roboto" panose="02000000000000000000" pitchFamily="2" charset="0"/>
                <a:cs typeface="+mn-cs"/>
              </a:rPr>
              <a:t>Gợi ý</a:t>
            </a:r>
            <a:endParaRPr kumimoji="0" lang="en-US" sz="30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sp>
        <p:nvSpPr>
          <p:cNvPr id="11" name="TextBox 10">
            <a:extLst>
              <a:ext uri="{FF2B5EF4-FFF2-40B4-BE49-F238E27FC236}">
                <a16:creationId xmlns:a16="http://schemas.microsoft.com/office/drawing/2014/main" id="{F47EDC76-93E4-69B2-B3EB-FFBB9F9285CB}"/>
              </a:ext>
            </a:extLst>
          </p:cNvPr>
          <p:cNvSpPr txBox="1"/>
          <p:nvPr/>
        </p:nvSpPr>
        <p:spPr>
          <a:xfrm>
            <a:off x="1573423" y="3664328"/>
            <a:ext cx="1808175"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Đo, cắt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tấm xốp hơi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6" name="Oval 20"/>
          <p:cNvSpPr/>
          <p:nvPr/>
        </p:nvSpPr>
        <p:spPr>
          <a:xfrm>
            <a:off x="385215" y="3017017"/>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1</a:t>
            </a:r>
          </a:p>
        </p:txBody>
      </p:sp>
      <p:pic>
        <p:nvPicPr>
          <p:cNvPr id="10" name="Picture 9">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95594" y="2656657"/>
            <a:ext cx="5207246" cy="3717703"/>
          </a:xfrm>
          <a:prstGeom prst="rect">
            <a:avLst/>
          </a:prstGeom>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BÌNH GIỮ NHIỆT</a:t>
            </a:r>
          </a:p>
        </p:txBody>
      </p:sp>
      <p:sp>
        <p:nvSpPr>
          <p:cNvPr id="3" name="TextBox 2">
            <a:extLst>
              <a:ext uri="{FF2B5EF4-FFF2-40B4-BE49-F238E27FC236}">
                <a16:creationId xmlns:a16="http://schemas.microsoft.com/office/drawing/2014/main" id="{50B4443C-4560-7B9A-0BD4-0D58B16EF085}"/>
              </a:ext>
            </a:extLst>
          </p:cNvPr>
          <p:cNvSpPr txBox="1"/>
          <p:nvPr/>
        </p:nvSpPr>
        <p:spPr>
          <a:xfrm>
            <a:off x="1589559" y="1235287"/>
            <a:ext cx="941931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 </a:t>
            </a:r>
            <a:r>
              <a:rPr kumimoji="0" lang="en-US"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giữ nhiệt </a:t>
            </a:r>
            <a:r>
              <a:rPr kumimoji="0" lang="vi-V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theo cách của em hoặc nhóm em</a:t>
            </a:r>
            <a:endParaRPr kumimoji="0" lang="en-US" altLang="zh-CN" sz="32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8261365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 calcmode="lin" valueType="num">
                                      <p:cBhvr>
                                        <p:cTn id="10" dur="500" fill="hold"/>
                                        <p:tgtEl>
                                          <p:spTgt spid="6"/>
                                        </p:tgtEl>
                                        <p:attrNameLst>
                                          <p:attrName>ppt_w</p:attrName>
                                        </p:attrNameLst>
                                      </p:cBhvr>
                                      <p:tavLst>
                                        <p:tav tm="0">
                                          <p:val>
                                            <p:fltVal val="0"/>
                                          </p:val>
                                        </p:tav>
                                        <p:tav tm="100000">
                                          <p:val>
                                            <p:strVal val="#ppt_w"/>
                                          </p:val>
                                        </p:tav>
                                      </p:tavLst>
                                    </p:anim>
                                    <p:anim calcmode="lin" valueType="num">
                                      <p:cBhvr>
                                        <p:cTn id="11" dur="500" fill="hold"/>
                                        <p:tgtEl>
                                          <p:spTgt spid="6"/>
                                        </p:tgtEl>
                                        <p:attrNameLst>
                                          <p:attrName>ppt_h</p:attrName>
                                        </p:attrNameLst>
                                      </p:cBhvr>
                                      <p:tavLst>
                                        <p:tav tm="0">
                                          <p:val>
                                            <p:fltVal val="0"/>
                                          </p:val>
                                        </p:tav>
                                        <p:tav tm="100000">
                                          <p:val>
                                            <p:strVal val="#ppt_h"/>
                                          </p:val>
                                        </p:tav>
                                      </p:tavLst>
                                    </p:anim>
                                  </p:childTnLst>
                                </p:cTn>
                              </p:par>
                              <p:par>
                                <p:cTn id="12" presetID="23" presetClass="entr" presetSubtype="16" fill="hold" grpId="0" nodeType="with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p:cTn id="14" dur="500" fill="hold"/>
                                        <p:tgtEl>
                                          <p:spTgt spid="11"/>
                                        </p:tgtEl>
                                        <p:attrNameLst>
                                          <p:attrName>ppt_w</p:attrName>
                                        </p:attrNameLst>
                                      </p:cBhvr>
                                      <p:tavLst>
                                        <p:tav tm="0">
                                          <p:val>
                                            <p:fltVal val="0"/>
                                          </p:val>
                                        </p:tav>
                                        <p:tav tm="100000">
                                          <p:val>
                                            <p:strVal val="#ppt_w"/>
                                          </p:val>
                                        </p:tav>
                                      </p:tavLst>
                                    </p:anim>
                                    <p:anim calcmode="lin" valueType="num">
                                      <p:cBhvr>
                                        <p:cTn id="15" dur="500" fill="hold"/>
                                        <p:tgtEl>
                                          <p:spTgt spid="11"/>
                                        </p:tgtEl>
                                        <p:attrNameLst>
                                          <p:attrName>ppt_h</p:attrName>
                                        </p:attrNameLst>
                                      </p:cBhvr>
                                      <p:tavLst>
                                        <p:tav tm="0">
                                          <p:val>
                                            <p:fltVal val="0"/>
                                          </p:val>
                                        </p:tav>
                                        <p:tav tm="100000">
                                          <p:val>
                                            <p:strVal val="#ppt_h"/>
                                          </p:val>
                                        </p:tav>
                                      </p:tavLst>
                                    </p:anim>
                                  </p:childTnLst>
                                </p:cTn>
                              </p:par>
                              <p:par>
                                <p:cTn id="16" presetID="6" presetClass="entr" presetSubtype="32"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circle(out)">
                                      <p:cBhvr>
                                        <p:cTn id="18" dur="2000"/>
                                        <p:tgtEl>
                                          <p:spTgt spid="2"/>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11" grpId="0"/>
      <p:bldP spid="9"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3709525" y="1246918"/>
            <a:ext cx="6613662"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bọc quanh chai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thuỷ tinh hai vòng và bọc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5" name="Oval 20"/>
          <p:cNvSpPr/>
          <p:nvPr/>
        </p:nvSpPr>
        <p:spPr>
          <a:xfrm>
            <a:off x="2266149" y="1393723"/>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2</a:t>
            </a:r>
          </a:p>
        </p:txBody>
      </p:sp>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83899" y="2596910"/>
            <a:ext cx="4755906" cy="3298895"/>
          </a:xfrm>
          <a:prstGeom prst="roundRect">
            <a:avLst/>
          </a:prstGeom>
          <a:blipFill dpi="0" rotWithShape="1">
            <a:blip r:embed="rId4">
              <a:extLst>
                <a:ext uri="{28A0092B-C50C-407E-A947-70E740481C1C}">
                  <a14:useLocalDpi xmlns:a14="http://schemas.microsoft.com/office/drawing/2010/main" val="0"/>
                </a:ext>
              </a:extLst>
            </a:blip>
            <a:srcRect/>
            <a:stretch>
              <a:fillRect/>
            </a:stretch>
          </a:blip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pic>
      <p:sp>
        <p:nvSpPr>
          <p:cNvPr id="9" name="TextBox 8"/>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5652008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42" presetClass="entr" presetSubtype="0" fill="hold"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fade">
                                      <p:cBhvr>
                                        <p:cTn id="14" dur="1000"/>
                                        <p:tgtEl>
                                          <p:spTgt spid="8"/>
                                        </p:tgtEl>
                                      </p:cBhvr>
                                    </p:animEffect>
                                    <p:anim calcmode="lin" valueType="num">
                                      <p:cBhvr>
                                        <p:cTn id="15" dur="1000" fill="hold"/>
                                        <p:tgtEl>
                                          <p:spTgt spid="8"/>
                                        </p:tgtEl>
                                        <p:attrNameLst>
                                          <p:attrName>ppt_x</p:attrName>
                                        </p:attrNameLst>
                                      </p:cBhvr>
                                      <p:tavLst>
                                        <p:tav tm="0">
                                          <p:val>
                                            <p:strVal val="#ppt_x"/>
                                          </p:val>
                                        </p:tav>
                                        <p:tav tm="100000">
                                          <p:val>
                                            <p:strVal val="#ppt_x"/>
                                          </p:val>
                                        </p:tav>
                                      </p:tavLst>
                                    </p:anim>
                                    <p:anim calcmode="lin" valueType="num">
                                      <p:cBhvr>
                                        <p:cTn id="1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845946" y="3781497"/>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tấm xốp hơi hai vòng</a:t>
            </a:r>
          </a:p>
          <a:p>
            <a:pPr lvl="0" algn="just">
              <a:defRPr/>
            </a:pPr>
            <a:r>
              <a:rPr lang="vi-VN" sz="2400">
                <a:solidFill>
                  <a:srgbClr val="002060"/>
                </a:solidFill>
                <a:latin typeface="Roboto" panose="02000000000000000000" pitchFamily="2" charset="0"/>
                <a:ea typeface="Roboto" panose="02000000000000000000" pitchFamily="2" charset="0"/>
              </a:rPr>
              <a:t>quanh chai và bọc cố định</a:t>
            </a:r>
          </a:p>
          <a:p>
            <a:pPr lvl="0" algn="just">
              <a:defRPr/>
            </a:pPr>
            <a:r>
              <a:rPr lang="vi-VN" sz="2400">
                <a:solidFill>
                  <a:srgbClr val="002060"/>
                </a:solidFill>
                <a:latin typeface="Roboto" panose="02000000000000000000" pitchFamily="2" charset="0"/>
                <a:ea typeface="Roboto" panose="02000000000000000000" pitchFamily="2" charset="0"/>
              </a:rPr>
              <a:t>phần 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75086" y="1641497"/>
            <a:ext cx="6059458"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1898395" y="2101334"/>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3</a:t>
            </a:r>
          </a:p>
        </p:txBody>
      </p:sp>
      <p:sp>
        <p:nvSpPr>
          <p:cNvPr id="7" name="TextBox 6"/>
          <p:cNvSpPr txBox="1"/>
          <p:nvPr/>
        </p:nvSpPr>
        <p:spPr>
          <a:xfrm>
            <a:off x="3194562" y="46158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21316885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0" presetClass="entr" presetSubtype="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fade">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1107996"/>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Tiếp tục bọc và cố</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định tấm xốp bọc</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tương tự bước 2</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62209" y="1551211"/>
            <a:ext cx="4526067"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4</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1360700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6" presetClass="entr" presetSubtype="16"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circle(in)">
                                      <p:cBhvr>
                                        <p:cTn id="14" dur="2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7007286" y="3754054"/>
            <a:ext cx="3632536" cy="738664"/>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Bọc giấy nhôm hai</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vòng quanh chai và</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đáy chai</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15462" y="1551211"/>
            <a:ext cx="4419560" cy="45170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10" name="Oval 20"/>
          <p:cNvSpPr/>
          <p:nvPr/>
        </p:nvSpPr>
        <p:spPr>
          <a:xfrm>
            <a:off x="8052585" y="1799998"/>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5</a:t>
            </a:r>
          </a:p>
        </p:txBody>
      </p:sp>
      <p:sp>
        <p:nvSpPr>
          <p:cNvPr id="7" name="TextBox 6"/>
          <p:cNvSpPr txBox="1"/>
          <p:nvPr/>
        </p:nvSpPr>
        <p:spPr>
          <a:xfrm>
            <a:off x="3381598" y="483640"/>
            <a:ext cx="5670556"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LÀM BÌNH GIỮ NHIỆT</a:t>
            </a:r>
          </a:p>
        </p:txBody>
      </p:sp>
    </p:spTree>
    <p:extLst>
      <p:ext uri="{BB962C8B-B14F-4D97-AF65-F5344CB8AC3E}">
        <p14:creationId xmlns:p14="http://schemas.microsoft.com/office/powerpoint/2010/main" val="3967134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500"/>
                                        <p:tgtEl>
                                          <p:spTgt spid="7"/>
                                        </p:tgtEl>
                                      </p:cBhvr>
                                    </p:animEffect>
                                  </p:childTnLst>
                                </p:cTn>
                              </p:par>
                              <p:par>
                                <p:cTn id="12" presetID="14" presetClass="entr" presetSubtype="10"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randombar(horizont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47EDC76-93E4-69B2-B3EB-FFBB9F9285CB}"/>
              </a:ext>
            </a:extLst>
          </p:cNvPr>
          <p:cNvSpPr txBox="1"/>
          <p:nvPr/>
        </p:nvSpPr>
        <p:spPr>
          <a:xfrm>
            <a:off x="1158378" y="3938744"/>
            <a:ext cx="3632536" cy="369332"/>
          </a:xfrm>
          <a:prstGeom prst="rect">
            <a:avLst/>
          </a:prstGeom>
          <a:noFill/>
        </p:spPr>
        <p:txBody>
          <a:bodyPr wrap="square" lIns="0" tIns="0" rIns="0" bIns="0" rtlCol="0">
            <a:spAutoFit/>
          </a:bodyPr>
          <a:lstStyle/>
          <a:p>
            <a:pPr lvl="0" algn="just">
              <a:defRPr/>
            </a:pPr>
            <a:r>
              <a:rPr kumimoji="0" lang="pt-BR"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 </a:t>
            </a:r>
            <a:r>
              <a:rPr lang="vi-VN" sz="2400">
                <a:solidFill>
                  <a:srgbClr val="002060"/>
                </a:solidFill>
                <a:latin typeface="Roboto" panose="02000000000000000000" pitchFamily="2" charset="0"/>
                <a:ea typeface="Roboto" panose="02000000000000000000" pitchFamily="2" charset="0"/>
              </a:rPr>
              <a:t>Trang trí hoàn thiện</a:t>
            </a:r>
            <a:endParaRPr kumimoji="0" lang="en-US"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03994" y="1799998"/>
            <a:ext cx="4419560" cy="44003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7">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3152998" y="483640"/>
            <a:ext cx="5670556" cy="584775"/>
          </a:xfrm>
          <a:prstGeom prst="rect">
            <a:avLst/>
          </a:prstGeom>
          <a:noFill/>
        </p:spPr>
        <p:txBody>
          <a:bodyPr wrap="square" rtlCol="0">
            <a:spAutoFit/>
          </a:bodyPr>
          <a:lstStyle/>
          <a:p>
            <a:pPr lvl="0" algn="ctr">
              <a:defRPr/>
            </a:pPr>
            <a:r>
              <a:rPr lang="vi-VN" altLang="zh-CN" sz="3200" b="1" dirty="0">
                <a:solidFill>
                  <a:srgbClr val="002060"/>
                </a:solidFill>
                <a:latin typeface="Roboto" panose="02000000000000000000" pitchFamily="2" charset="0"/>
                <a:ea typeface="Roboto" panose="02000000000000000000" pitchFamily="2" charset="0"/>
              </a:rPr>
              <a:t>LÀM BÌNH GIỮ NHIỆT</a:t>
            </a:r>
          </a:p>
        </p:txBody>
      </p:sp>
      <p:sp>
        <p:nvSpPr>
          <p:cNvPr id="10" name="Oval 20"/>
          <p:cNvSpPr/>
          <p:nvPr/>
        </p:nvSpPr>
        <p:spPr>
          <a:xfrm>
            <a:off x="1943436" y="2516970"/>
            <a:ext cx="1031210" cy="1074654"/>
          </a:xfrm>
          <a:custGeom>
            <a:avLst/>
            <a:gdLst>
              <a:gd name="connsiteX0" fmla="*/ 0 w 1011423"/>
              <a:gd name="connsiteY0" fmla="*/ 505712 h 1011423"/>
              <a:gd name="connsiteX1" fmla="*/ 505712 w 1011423"/>
              <a:gd name="connsiteY1" fmla="*/ 0 h 1011423"/>
              <a:gd name="connsiteX2" fmla="*/ 1011424 w 1011423"/>
              <a:gd name="connsiteY2" fmla="*/ 505712 h 1011423"/>
              <a:gd name="connsiteX3" fmla="*/ 505712 w 1011423"/>
              <a:gd name="connsiteY3" fmla="*/ 1011424 h 1011423"/>
              <a:gd name="connsiteX4" fmla="*/ 0 w 1011423"/>
              <a:gd name="connsiteY4" fmla="*/ 505712 h 1011423"/>
              <a:gd name="connsiteX0" fmla="*/ 0 w 1011424"/>
              <a:gd name="connsiteY0" fmla="*/ 558109 h 1063821"/>
              <a:gd name="connsiteX1" fmla="*/ 505712 w 1011424"/>
              <a:gd name="connsiteY1" fmla="*/ 52397 h 1063821"/>
              <a:gd name="connsiteX2" fmla="*/ 1011424 w 1011424"/>
              <a:gd name="connsiteY2" fmla="*/ 558109 h 1063821"/>
              <a:gd name="connsiteX3" fmla="*/ 505712 w 1011424"/>
              <a:gd name="connsiteY3" fmla="*/ 1063821 h 1063821"/>
              <a:gd name="connsiteX4" fmla="*/ 0 w 1011424"/>
              <a:gd name="connsiteY4" fmla="*/ 558109 h 1063821"/>
              <a:gd name="connsiteX0" fmla="*/ 0 w 1011424"/>
              <a:gd name="connsiteY0" fmla="*/ 558109 h 1099303"/>
              <a:gd name="connsiteX1" fmla="*/ 505712 w 1011424"/>
              <a:gd name="connsiteY1" fmla="*/ 52397 h 1099303"/>
              <a:gd name="connsiteX2" fmla="*/ 1011424 w 1011424"/>
              <a:gd name="connsiteY2" fmla="*/ 558109 h 1099303"/>
              <a:gd name="connsiteX3" fmla="*/ 505712 w 1011424"/>
              <a:gd name="connsiteY3" fmla="*/ 1063821 h 1099303"/>
              <a:gd name="connsiteX4" fmla="*/ 0 w 1011424"/>
              <a:gd name="connsiteY4" fmla="*/ 558109 h 1099303"/>
              <a:gd name="connsiteX0" fmla="*/ 0 w 1027150"/>
              <a:gd name="connsiteY0" fmla="*/ 558109 h 1099303"/>
              <a:gd name="connsiteX1" fmla="*/ 505712 w 1027150"/>
              <a:gd name="connsiteY1" fmla="*/ 52397 h 1099303"/>
              <a:gd name="connsiteX2" fmla="*/ 1011424 w 1027150"/>
              <a:gd name="connsiteY2" fmla="*/ 558109 h 1099303"/>
              <a:gd name="connsiteX3" fmla="*/ 505712 w 1027150"/>
              <a:gd name="connsiteY3" fmla="*/ 1063821 h 1099303"/>
              <a:gd name="connsiteX4" fmla="*/ 0 w 1027150"/>
              <a:gd name="connsiteY4" fmla="*/ 558109 h 1099303"/>
              <a:gd name="connsiteX0" fmla="*/ 142 w 1027292"/>
              <a:gd name="connsiteY0" fmla="*/ 529246 h 1070440"/>
              <a:gd name="connsiteX1" fmla="*/ 505854 w 1027292"/>
              <a:gd name="connsiteY1" fmla="*/ 23534 h 1070440"/>
              <a:gd name="connsiteX2" fmla="*/ 1011566 w 1027292"/>
              <a:gd name="connsiteY2" fmla="*/ 529246 h 1070440"/>
              <a:gd name="connsiteX3" fmla="*/ 505854 w 1027292"/>
              <a:gd name="connsiteY3" fmla="*/ 1034958 h 1070440"/>
              <a:gd name="connsiteX4" fmla="*/ 142 w 1027292"/>
              <a:gd name="connsiteY4" fmla="*/ 529246 h 1070440"/>
              <a:gd name="connsiteX0" fmla="*/ 1983 w 1031210"/>
              <a:gd name="connsiteY0" fmla="*/ 529246 h 1074654"/>
              <a:gd name="connsiteX1" fmla="*/ 507695 w 1031210"/>
              <a:gd name="connsiteY1" fmla="*/ 23534 h 1074654"/>
              <a:gd name="connsiteX2" fmla="*/ 1013407 w 1031210"/>
              <a:gd name="connsiteY2" fmla="*/ 529246 h 1074654"/>
              <a:gd name="connsiteX3" fmla="*/ 550225 w 1031210"/>
              <a:gd name="connsiteY3" fmla="*/ 1045590 h 1074654"/>
              <a:gd name="connsiteX4" fmla="*/ 1983 w 1031210"/>
              <a:gd name="connsiteY4" fmla="*/ 529246 h 10746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31210" h="1074654">
                <a:moveTo>
                  <a:pt x="1983" y="529246"/>
                </a:moveTo>
                <a:cubicBezTo>
                  <a:pt x="-5105" y="358903"/>
                  <a:pt x="-20740" y="140604"/>
                  <a:pt x="507695" y="23534"/>
                </a:cubicBezTo>
                <a:cubicBezTo>
                  <a:pt x="1036130" y="-93536"/>
                  <a:pt x="1013407" y="249949"/>
                  <a:pt x="1013407" y="529246"/>
                </a:cubicBezTo>
                <a:cubicBezTo>
                  <a:pt x="1098467" y="968031"/>
                  <a:pt x="868023" y="891586"/>
                  <a:pt x="550225" y="1045590"/>
                </a:cubicBezTo>
                <a:cubicBezTo>
                  <a:pt x="232427" y="1199594"/>
                  <a:pt x="9071" y="699589"/>
                  <a:pt x="1983" y="529246"/>
                </a:cubicBezTo>
                <a:close/>
              </a:path>
            </a:pathLst>
          </a:custGeom>
          <a:solidFill>
            <a:srgbClr val="CB6CE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a:ln>
                  <a:noFill/>
                </a:ln>
                <a:solidFill>
                  <a:prstClr val="white"/>
                </a:solidFill>
                <a:effectLst/>
                <a:uLnTx/>
                <a:uFillTx/>
                <a:latin typeface="Roboto Black" panose="02000000000000000000" pitchFamily="2" charset="0"/>
                <a:ea typeface="Roboto Black" panose="02000000000000000000" pitchFamily="2" charset="0"/>
                <a:cs typeface="+mn-cs"/>
              </a:rPr>
              <a:t>6</a:t>
            </a:r>
          </a:p>
        </p:txBody>
      </p:sp>
    </p:spTree>
    <p:extLst>
      <p:ext uri="{BB962C8B-B14F-4D97-AF65-F5344CB8AC3E}">
        <p14:creationId xmlns:p14="http://schemas.microsoft.com/office/powerpoint/2010/main" val="20862368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par>
                                <p:cTn id="9" presetID="10"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6" presetClass="entr" presetSubtype="21" fill="hold"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barn(inVertical)">
                                      <p:cBhvr>
                                        <p:cTn id="14"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396262" y="611120"/>
            <a:ext cx="7786829"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0"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rPr>
              <a:t>KIỂM TRA VÀ ĐIỀU CHỈNH SẢN PHẨM</a:t>
            </a: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8" name="TextBox 7"/>
          <p:cNvSpPr txBox="1"/>
          <p:nvPr/>
        </p:nvSpPr>
        <p:spPr>
          <a:xfrm>
            <a:off x="1158378" y="2036799"/>
            <a:ext cx="5362299" cy="830997"/>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a:t>
            </a:r>
            <a:r>
              <a:rPr lang="en-US" altLang="zh-CN" sz="2400">
                <a:solidFill>
                  <a:srgbClr val="002060"/>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nắp chắc chắn, chứa được</a:t>
            </a:r>
          </a:p>
          <a:p>
            <a:pPr lvl="0">
              <a:defRPr/>
            </a:pPr>
            <a:r>
              <a:rPr lang="vi-VN" altLang="zh-CN" sz="2400">
                <a:solidFill>
                  <a:srgbClr val="002060"/>
                </a:solidFill>
                <a:latin typeface="Roboto" panose="02000000000000000000" pitchFamily="2" charset="0"/>
                <a:ea typeface="Roboto" panose="02000000000000000000" pitchFamily="2" charset="0"/>
              </a:rPr>
              <a:t>khoảng 300 ml đến 1</a:t>
            </a:r>
            <a:r>
              <a:rPr lang="vi-VN" altLang="zh-CN" sz="2400" i="1">
                <a:solidFill>
                  <a:srgbClr val="002060"/>
                </a:solidFill>
                <a:latin typeface="+mj-lt"/>
                <a:ea typeface="Roboto" panose="02000000000000000000" pitchFamily="2" charset="0"/>
              </a:rPr>
              <a:t>l</a:t>
            </a:r>
            <a:r>
              <a:rPr lang="vi-VN" altLang="zh-CN" sz="2400">
                <a:solidFill>
                  <a:srgbClr val="002060"/>
                </a:solidFill>
                <a:latin typeface="Roboto" panose="02000000000000000000" pitchFamily="2" charset="0"/>
                <a:ea typeface="Roboto" panose="02000000000000000000" pitchFamily="2" charset="0"/>
              </a:rPr>
              <a:t> nước</a:t>
            </a:r>
          </a:p>
        </p:txBody>
      </p:sp>
      <p:sp>
        <p:nvSpPr>
          <p:cNvPr id="9" name="TextBox 8"/>
          <p:cNvSpPr txBox="1"/>
          <p:nvPr/>
        </p:nvSpPr>
        <p:spPr>
          <a:xfrm>
            <a:off x="1137398" y="4166207"/>
            <a:ext cx="4933507" cy="461665"/>
          </a:xfrm>
          <a:prstGeom prst="rect">
            <a:avLst/>
          </a:prstGeom>
          <a:noFill/>
        </p:spPr>
        <p:txBody>
          <a:bodyPr wrap="square" rtlCol="0">
            <a:spAutoFit/>
          </a:bodyPr>
          <a:lstStyle/>
          <a:p>
            <a:pPr lvl="0">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Màu sắc tươi sáng, hài hoà</a:t>
            </a:r>
          </a:p>
        </p:txBody>
      </p:sp>
      <p:sp>
        <p:nvSpPr>
          <p:cNvPr id="10" name="TextBox 9"/>
          <p:cNvSpPr txBox="1"/>
          <p:nvPr/>
        </p:nvSpPr>
        <p:spPr>
          <a:xfrm>
            <a:off x="1158377" y="3124563"/>
            <a:ext cx="5180078" cy="830997"/>
          </a:xfrm>
          <a:prstGeom prst="rect">
            <a:avLst/>
          </a:prstGeom>
          <a:noFill/>
        </p:spPr>
        <p:txBody>
          <a:bodyPr wrap="square" rtlCol="0">
            <a:spAutoFit/>
          </a:bodyPr>
          <a:lstStyle/>
          <a:p>
            <a:pPr lvl="0" algn="just">
              <a:defRPr/>
            </a:pPr>
            <a:r>
              <a:rPr lang="vi-VN" altLang="zh-CN" sz="2400">
                <a:solidFill>
                  <a:schemeClr val="accent2">
                    <a:lumMod val="50000"/>
                  </a:schemeClr>
                </a:solidFill>
                <a:latin typeface="Roboto" panose="02000000000000000000" pitchFamily="2" charset="0"/>
                <a:ea typeface="Roboto" panose="02000000000000000000" pitchFamily="2" charset="0"/>
                <a:sym typeface="Wingdings" panose="05000000000000000000" pitchFamily="2" charset="2"/>
              </a:rPr>
              <a:t> </a:t>
            </a:r>
            <a:r>
              <a:rPr lang="vi-VN" altLang="zh-CN" sz="2400">
                <a:solidFill>
                  <a:srgbClr val="002060"/>
                </a:solidFill>
                <a:latin typeface="Roboto" panose="02000000000000000000" pitchFamily="2" charset="0"/>
                <a:ea typeface="Roboto" panose="02000000000000000000" pitchFamily="2" charset="0"/>
              </a:rPr>
              <a:t>Bình có thể giữ nóng hoặc giữ</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lạnh</a:t>
            </a:r>
            <a:r>
              <a:rPr lang="en-US" altLang="zh-CN" sz="2400">
                <a:solidFill>
                  <a:srgbClr val="002060"/>
                </a:solidFill>
                <a:latin typeface="Roboto" panose="02000000000000000000" pitchFamily="2" charset="0"/>
                <a:ea typeface="Roboto" panose="02000000000000000000" pitchFamily="2" charset="0"/>
              </a:rPr>
              <a:t> </a:t>
            </a:r>
            <a:r>
              <a:rPr lang="vi-VN" altLang="zh-CN" sz="2400">
                <a:solidFill>
                  <a:srgbClr val="002060"/>
                </a:solidFill>
                <a:latin typeface="Roboto" panose="02000000000000000000" pitchFamily="2" charset="0"/>
                <a:ea typeface="Roboto" panose="02000000000000000000" pitchFamily="2" charset="0"/>
              </a:rPr>
              <a:t>thức uống chứa trong nó</a:t>
            </a:r>
            <a:endParaRPr kumimoji="0" lang="vi-VN"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2" name="Picture 11"/>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7144454" y="2161501"/>
            <a:ext cx="2467138" cy="2897908"/>
          </a:xfrm>
          <a:prstGeom prst="rect">
            <a:avLst/>
          </a:prstGeom>
          <a:effectLst>
            <a:outerShdw blurRad="63500" sx="102000" sy="102000" algn="ctr" rotWithShape="0">
              <a:prstClr val="black">
                <a:alpha val="40000"/>
              </a:prstClr>
            </a:outerShdw>
          </a:effectLst>
        </p:spPr>
      </p:pic>
      <p:pic>
        <p:nvPicPr>
          <p:cNvPr id="13" name="Picture 12"/>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8252474" y="1856921"/>
            <a:ext cx="2769956" cy="3102980"/>
          </a:xfrm>
          <a:prstGeom prst="rect">
            <a:avLst/>
          </a:prstGeom>
        </p:spPr>
      </p:pic>
    </p:spTree>
    <p:extLst>
      <p:ext uri="{BB962C8B-B14F-4D97-AF65-F5344CB8AC3E}">
        <p14:creationId xmlns:p14="http://schemas.microsoft.com/office/powerpoint/2010/main" val="3961580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wipe(down)">
                                      <p:cBhvr>
                                        <p:cTn id="16" dur="500"/>
                                        <p:tgtEl>
                                          <p:spTgt spid="9"/>
                                        </p:tgtEl>
                                      </p:cBhvr>
                                    </p:animEffect>
                                  </p:childTnLst>
                                </p:cTn>
                              </p:par>
                              <p:par>
                                <p:cTn id="17" presetID="53" presetClass="entr" presetSubtype="16" fill="hold"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p:cTn id="19" dur="500" fill="hold"/>
                                        <p:tgtEl>
                                          <p:spTgt spid="12"/>
                                        </p:tgtEl>
                                        <p:attrNameLst>
                                          <p:attrName>ppt_w</p:attrName>
                                        </p:attrNameLst>
                                      </p:cBhvr>
                                      <p:tavLst>
                                        <p:tav tm="0">
                                          <p:val>
                                            <p:fltVal val="0"/>
                                          </p:val>
                                        </p:tav>
                                        <p:tav tm="100000">
                                          <p:val>
                                            <p:strVal val="#ppt_w"/>
                                          </p:val>
                                        </p:tav>
                                      </p:tavLst>
                                    </p:anim>
                                    <p:anim calcmode="lin" valueType="num">
                                      <p:cBhvr>
                                        <p:cTn id="20" dur="500" fill="hold"/>
                                        <p:tgtEl>
                                          <p:spTgt spid="12"/>
                                        </p:tgtEl>
                                        <p:attrNameLst>
                                          <p:attrName>ppt_h</p:attrName>
                                        </p:attrNameLst>
                                      </p:cBhvr>
                                      <p:tavLst>
                                        <p:tav tm="0">
                                          <p:val>
                                            <p:fltVal val="0"/>
                                          </p:val>
                                        </p:tav>
                                        <p:tav tm="100000">
                                          <p:val>
                                            <p:strVal val="#ppt_h"/>
                                          </p:val>
                                        </p:tav>
                                      </p:tavLst>
                                    </p:anim>
                                    <p:animEffect transition="in" filter="fade">
                                      <p:cBhvr>
                                        <p:cTn id="21" dur="500"/>
                                        <p:tgtEl>
                                          <p:spTgt spid="12"/>
                                        </p:tgtEl>
                                      </p:cBhvr>
                                    </p:animEffect>
                                  </p:childTnLst>
                                </p:cTn>
                              </p:par>
                              <p:par>
                                <p:cTn id="22" presetID="53" presetClass="entr" presetSubtype="16"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p:cTn id="24" dur="500" fill="hold"/>
                                        <p:tgtEl>
                                          <p:spTgt spid="13"/>
                                        </p:tgtEl>
                                        <p:attrNameLst>
                                          <p:attrName>ppt_w</p:attrName>
                                        </p:attrNameLst>
                                      </p:cBhvr>
                                      <p:tavLst>
                                        <p:tav tm="0">
                                          <p:val>
                                            <p:fltVal val="0"/>
                                          </p:val>
                                        </p:tav>
                                        <p:tav tm="100000">
                                          <p:val>
                                            <p:strVal val="#ppt_w"/>
                                          </p:val>
                                        </p:tav>
                                      </p:tavLst>
                                    </p:anim>
                                    <p:anim calcmode="lin" valueType="num">
                                      <p:cBhvr>
                                        <p:cTn id="25" dur="500" fill="hold"/>
                                        <p:tgtEl>
                                          <p:spTgt spid="13"/>
                                        </p:tgtEl>
                                        <p:attrNameLst>
                                          <p:attrName>ppt_h</p:attrName>
                                        </p:attrNameLst>
                                      </p:cBhvr>
                                      <p:tavLst>
                                        <p:tav tm="0">
                                          <p:val>
                                            <p:fltVal val="0"/>
                                          </p:val>
                                        </p:tav>
                                        <p:tav tm="100000">
                                          <p:val>
                                            <p:strVal val="#ppt_h"/>
                                          </p:val>
                                        </p:tav>
                                      </p:tavLst>
                                    </p:anim>
                                    <p:animEffect transition="in" filter="fade">
                                      <p:cBhvr>
                                        <p:cTn id="2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8" grpId="0"/>
      <p:bldP spid="9" grpId="0"/>
      <p:bldP spid="10"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103" y="845"/>
            <a:ext cx="2246550" cy="1550366"/>
          </a:xfrm>
          <a:prstGeom prst="rect">
            <a:avLst/>
          </a:prstGeom>
        </p:spPr>
      </p:pic>
      <p:sp>
        <p:nvSpPr>
          <p:cNvPr id="9" name="TextBox 8"/>
          <p:cNvSpPr txBox="1"/>
          <p:nvPr/>
        </p:nvSpPr>
        <p:spPr>
          <a:xfrm>
            <a:off x="1903238" y="478488"/>
            <a:ext cx="980780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GIỚI THIỆU VÀ </a:t>
            </a: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TRƯNG</a:t>
            </a:r>
            <a:r>
              <a:rPr kumimoji="0" lang="en-US" altLang="zh-CN" sz="3200" b="1"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BÀY SẢN PHẨM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p:cNvPicPr>
            <a:picLocks noChangeAspect="1"/>
          </p:cNvPicPr>
          <p:nvPr/>
        </p:nvPicPr>
        <p:blipFill rotWithShape="1">
          <a:blip r:embed="rId4">
            <a:extLst>
              <a:ext uri="{BEBA8EAE-BF5A-486C-A8C5-ECC9F3942E4B}">
                <a14:imgProps xmlns:a14="http://schemas.microsoft.com/office/drawing/2010/main">
                  <a14:imgLayer r:embed="rId5">
                    <a14:imgEffect>
                      <a14:backgroundRemoval t="27598" b="72808" l="25566" r="83709">
                        <a14:foregroundMark x1="44208" y1="67762" x2="51064" y2="71831"/>
                        <a14:foregroundMark x1="43499" y1="67293" x2="45626" y2="69014"/>
                        <a14:foregroundMark x1="65721" y1="45853" x2="65248" y2="56808"/>
                        <a14:backgroundMark x1="72340" y1="45853" x2="76596" y2="64006"/>
                      </a14:backgroundRemoval>
                    </a14:imgEffect>
                  </a14:imgLayer>
                </a14:imgProps>
              </a:ext>
              <a:ext uri="{28A0092B-C50C-407E-A947-70E740481C1C}">
                <a14:useLocalDpi xmlns:a14="http://schemas.microsoft.com/office/drawing/2010/main" val="0"/>
              </a:ext>
            </a:extLst>
          </a:blip>
          <a:srcRect l="18298" t="21947" r="9023" b="21541"/>
          <a:stretch/>
        </p:blipFill>
        <p:spPr>
          <a:xfrm>
            <a:off x="8074144" y="1826632"/>
            <a:ext cx="2467138" cy="2897908"/>
          </a:xfrm>
          <a:prstGeom prst="rect">
            <a:avLst/>
          </a:prstGeom>
          <a:effectLst>
            <a:outerShdw blurRad="63500" sx="102000" sy="102000" algn="ctr" rotWithShape="0">
              <a:prstClr val="black">
                <a:alpha val="40000"/>
              </a:prstClr>
            </a:outerShdw>
          </a:effectLst>
        </p:spPr>
      </p:pic>
      <p:pic>
        <p:nvPicPr>
          <p:cNvPr id="8" name="Picture 7"/>
          <p:cNvPicPr>
            <a:picLocks noChangeAspect="1"/>
          </p:cNvPicPr>
          <p:nvPr/>
        </p:nvPicPr>
        <p:blipFill>
          <a:blip r:embed="rId6">
            <a:extLst>
              <a:ext uri="{BEBA8EAE-BF5A-486C-A8C5-ECC9F3942E4B}">
                <a14:imgProps xmlns:a14="http://schemas.microsoft.com/office/drawing/2010/main">
                  <a14:imgLayer r:embed="rId7">
                    <a14:imgEffect>
                      <a14:backgroundRemoval t="0" b="100000" l="9916" r="89451"/>
                    </a14:imgEffect>
                  </a14:imgLayer>
                </a14:imgProps>
              </a:ext>
              <a:ext uri="{28A0092B-C50C-407E-A947-70E740481C1C}">
                <a14:useLocalDpi xmlns:a14="http://schemas.microsoft.com/office/drawing/2010/main" val="0"/>
              </a:ext>
            </a:extLst>
          </a:blip>
          <a:stretch>
            <a:fillRect/>
          </a:stretch>
        </p:blipFill>
        <p:spPr>
          <a:xfrm rot="1391499">
            <a:off x="4845618" y="2159453"/>
            <a:ext cx="2769956" cy="3102980"/>
          </a:xfrm>
          <a:prstGeom prst="rect">
            <a:avLst/>
          </a:prstGeom>
        </p:spPr>
      </p:pic>
      <p:pic>
        <p:nvPicPr>
          <p:cNvPr id="4" name="Picture 3">
            <a:extLst>
              <a:ext uri="{FF2B5EF4-FFF2-40B4-BE49-F238E27FC236}">
                <a16:creationId xmlns:a16="http://schemas.microsoft.com/office/drawing/2014/main" id="{881E726C-019E-2E12-51DA-6BF73C5EEF34}"/>
              </a:ext>
            </a:extLst>
          </p:cNvPr>
          <p:cNvPicPr>
            <a:picLocks noChangeAspect="1"/>
          </p:cNvPicPr>
          <p:nvPr/>
        </p:nvPicPr>
        <p:blipFill>
          <a:blip r:embed="rId8"/>
          <a:stretch>
            <a:fillRect/>
          </a:stretch>
        </p:blipFill>
        <p:spPr>
          <a:xfrm>
            <a:off x="2494249" y="2086704"/>
            <a:ext cx="1381318" cy="3248478"/>
          </a:xfrm>
          <a:prstGeom prst="rect">
            <a:avLst/>
          </a:prstGeom>
        </p:spPr>
      </p:pic>
    </p:spTree>
    <p:extLst>
      <p:ext uri="{BB962C8B-B14F-4D97-AF65-F5344CB8AC3E}">
        <p14:creationId xmlns:p14="http://schemas.microsoft.com/office/powerpoint/2010/main" val="233700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par>
                                <p:cTn id="16" presetID="31"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p:cTn id="18" dur="1000" fill="hold"/>
                                        <p:tgtEl>
                                          <p:spTgt spid="4"/>
                                        </p:tgtEl>
                                        <p:attrNameLst>
                                          <p:attrName>ppt_w</p:attrName>
                                        </p:attrNameLst>
                                      </p:cBhvr>
                                      <p:tavLst>
                                        <p:tav tm="0">
                                          <p:val>
                                            <p:fltVal val="0"/>
                                          </p:val>
                                        </p:tav>
                                        <p:tav tm="100000">
                                          <p:val>
                                            <p:strVal val="#ppt_w"/>
                                          </p:val>
                                        </p:tav>
                                      </p:tavLst>
                                    </p:anim>
                                    <p:anim calcmode="lin" valueType="num">
                                      <p:cBhvr>
                                        <p:cTn id="19" dur="1000" fill="hold"/>
                                        <p:tgtEl>
                                          <p:spTgt spid="4"/>
                                        </p:tgtEl>
                                        <p:attrNameLst>
                                          <p:attrName>ppt_h</p:attrName>
                                        </p:attrNameLst>
                                      </p:cBhvr>
                                      <p:tavLst>
                                        <p:tav tm="0">
                                          <p:val>
                                            <p:fltVal val="0"/>
                                          </p:val>
                                        </p:tav>
                                        <p:tav tm="100000">
                                          <p:val>
                                            <p:strVal val="#ppt_h"/>
                                          </p:val>
                                        </p:tav>
                                      </p:tavLst>
                                    </p:anim>
                                    <p:anim calcmode="lin" valueType="num">
                                      <p:cBhvr>
                                        <p:cTn id="20" dur="1000" fill="hold"/>
                                        <p:tgtEl>
                                          <p:spTgt spid="4"/>
                                        </p:tgtEl>
                                        <p:attrNameLst>
                                          <p:attrName>style.rotation</p:attrName>
                                        </p:attrNameLst>
                                      </p:cBhvr>
                                      <p:tavLst>
                                        <p:tav tm="0">
                                          <p:val>
                                            <p:fltVal val="90"/>
                                          </p:val>
                                        </p:tav>
                                        <p:tav tm="100000">
                                          <p:val>
                                            <p:fltVal val="0"/>
                                          </p:val>
                                        </p:tav>
                                      </p:tavLst>
                                    </p:anim>
                                    <p:animEffect transition="in" filter="fade">
                                      <p:cBhvr>
                                        <p:cTn id="21" dur="1000"/>
                                        <p:tgtEl>
                                          <p:spTgt spid="4"/>
                                        </p:tgtEl>
                                      </p:cBhvr>
                                    </p:animEffect>
                                  </p:childTnLst>
                                </p:cTn>
                              </p:par>
                              <p:par>
                                <p:cTn id="22" presetID="31" presetClass="entr" presetSubtype="0"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1000" fill="hold"/>
                                        <p:tgtEl>
                                          <p:spTgt spid="8"/>
                                        </p:tgtEl>
                                        <p:attrNameLst>
                                          <p:attrName>ppt_w</p:attrName>
                                        </p:attrNameLst>
                                      </p:cBhvr>
                                      <p:tavLst>
                                        <p:tav tm="0">
                                          <p:val>
                                            <p:fltVal val="0"/>
                                          </p:val>
                                        </p:tav>
                                        <p:tav tm="100000">
                                          <p:val>
                                            <p:strVal val="#ppt_w"/>
                                          </p:val>
                                        </p:tav>
                                      </p:tavLst>
                                    </p:anim>
                                    <p:anim calcmode="lin" valueType="num">
                                      <p:cBhvr>
                                        <p:cTn id="25" dur="1000" fill="hold"/>
                                        <p:tgtEl>
                                          <p:spTgt spid="8"/>
                                        </p:tgtEl>
                                        <p:attrNameLst>
                                          <p:attrName>ppt_h</p:attrName>
                                        </p:attrNameLst>
                                      </p:cBhvr>
                                      <p:tavLst>
                                        <p:tav tm="0">
                                          <p:val>
                                            <p:fltVal val="0"/>
                                          </p:val>
                                        </p:tav>
                                        <p:tav tm="100000">
                                          <p:val>
                                            <p:strVal val="#ppt_h"/>
                                          </p:val>
                                        </p:tav>
                                      </p:tavLst>
                                    </p:anim>
                                    <p:anim calcmode="lin" valueType="num">
                                      <p:cBhvr>
                                        <p:cTn id="26" dur="1000" fill="hold"/>
                                        <p:tgtEl>
                                          <p:spTgt spid="8"/>
                                        </p:tgtEl>
                                        <p:attrNameLst>
                                          <p:attrName>style.rotation</p:attrName>
                                        </p:attrNameLst>
                                      </p:cBhvr>
                                      <p:tavLst>
                                        <p:tav tm="0">
                                          <p:val>
                                            <p:fltVal val="90"/>
                                          </p:val>
                                        </p:tav>
                                        <p:tav tm="100000">
                                          <p:val>
                                            <p:fltVal val="0"/>
                                          </p:val>
                                        </p:tav>
                                      </p:tavLst>
                                    </p:anim>
                                    <p:animEffect transition="in" filter="fade">
                                      <p:cBhvr>
                                        <p:cTn id="27"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644929" y="624225"/>
            <a:ext cx="4656590"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ĐÁNH GIÁ SẢN PHẨM</a:t>
            </a:r>
            <a:endParaRPr kumimoji="0" lang="vi-VN" altLang="zh-CN" sz="3200" b="1"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18" name="Picture 17">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2246550" cy="1550366"/>
          </a:xfrm>
          <a:prstGeom prst="rect">
            <a:avLst/>
          </a:prstGeom>
        </p:spPr>
      </p:pic>
      <p:pic>
        <p:nvPicPr>
          <p:cNvPr id="19" name="Picture 18">
            <a:extLst>
              <a:ext uri="{FF2B5EF4-FFF2-40B4-BE49-F238E27FC236}">
                <a16:creationId xmlns:a16="http://schemas.microsoft.com/office/drawing/2014/main" id="{571028BF-4394-59CC-577D-5A0DC1AF07B2}"/>
              </a:ext>
            </a:extLst>
          </p:cNvPr>
          <p:cNvPicPr>
            <a:picLocks noChangeAspect="1"/>
          </p:cNvPicPr>
          <p:nvPr/>
        </p:nvPicPr>
        <p:blipFill>
          <a:blip r:embed="rId4"/>
          <a:stretch>
            <a:fillRect/>
          </a:stretch>
        </p:blipFill>
        <p:spPr>
          <a:xfrm>
            <a:off x="1937997" y="1401348"/>
            <a:ext cx="9064948" cy="5269785"/>
          </a:xfrm>
          <a:prstGeom prst="rect">
            <a:avLst/>
          </a:prstGeom>
          <a:effectLst>
            <a:outerShdw blurRad="63500" sx="102000" sy="102000" algn="ctr" rotWithShape="0">
              <a:prstClr val="black">
                <a:alpha val="40000"/>
              </a:prstClr>
            </a:outerShdw>
          </a:effectLst>
        </p:spPr>
      </p:pic>
      <p:sp>
        <p:nvSpPr>
          <p:cNvPr id="20" name="TextBox 19">
            <a:extLst>
              <a:ext uri="{FF2B5EF4-FFF2-40B4-BE49-F238E27FC236}">
                <a16:creationId xmlns:a16="http://schemas.microsoft.com/office/drawing/2014/main" id="{F47EDC76-93E4-69B2-B3EB-FFBB9F9285CB}"/>
              </a:ext>
            </a:extLst>
          </p:cNvPr>
          <p:cNvSpPr txBox="1"/>
          <p:nvPr/>
        </p:nvSpPr>
        <p:spPr>
          <a:xfrm>
            <a:off x="7028657" y="1524756"/>
            <a:ext cx="2545723" cy="738664"/>
          </a:xfrm>
          <a:prstGeom prst="rect">
            <a:avLst/>
          </a:prstGeom>
          <a:noFill/>
        </p:spPr>
        <p:txBody>
          <a:bodyPr wrap="square" lIns="0" tIns="0" rIns="0" bIns="0"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pt-BR"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 </a:t>
            </a:r>
            <a:r>
              <a:rPr kumimoji="0" lang="de-DE"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rPr>
              <a:t>Thực hiện đánh giá bằng hình dán</a:t>
            </a:r>
            <a:endParaRPr kumimoji="0" lang="en-US" sz="2800" b="1" i="0" u="none" strike="noStrike" kern="1200" cap="none" spc="0" normalizeH="0" baseline="0" noProof="0" dirty="0">
              <a:ln>
                <a:noFill/>
              </a:ln>
              <a:solidFill>
                <a:srgbClr val="FF0000"/>
              </a:solidFill>
              <a:effectLst/>
              <a:uLnTx/>
              <a:uFillTx/>
              <a:latin typeface="Roboto" panose="02000000000000000000" pitchFamily="2" charset="0"/>
              <a:ea typeface="Roboto" panose="02000000000000000000" pitchFamily="2" charset="0"/>
              <a:cs typeface="+mn-cs"/>
            </a:endParaRPr>
          </a:p>
        </p:txBody>
      </p:sp>
      <p:pic>
        <p:nvPicPr>
          <p:cNvPr id="21" name="Picture 20"/>
          <p:cNvPicPr>
            <a:picLocks noChangeAspect="1"/>
          </p:cNvPicPr>
          <p:nvPr/>
        </p:nvPicPr>
        <p:blipFill rotWithShape="1">
          <a:blip r:embed="rId5"/>
          <a:srcRect l="6827" t="7035" r="5654" b="3542"/>
          <a:stretch/>
        </p:blipFill>
        <p:spPr>
          <a:xfrm>
            <a:off x="6858973" y="3445277"/>
            <a:ext cx="868595" cy="868595"/>
          </a:xfrm>
          <a:prstGeom prst="ellipse">
            <a:avLst/>
          </a:prstGeom>
        </p:spPr>
      </p:pic>
      <p:pic>
        <p:nvPicPr>
          <p:cNvPr id="22" name="Picture 21"/>
          <p:cNvPicPr>
            <a:picLocks noChangeAspect="1"/>
          </p:cNvPicPr>
          <p:nvPr/>
        </p:nvPicPr>
        <p:blipFill rotWithShape="1">
          <a:blip r:embed="rId6"/>
          <a:srcRect l="9571" t="6413" r="10420" b="6660"/>
          <a:stretch/>
        </p:blipFill>
        <p:spPr>
          <a:xfrm>
            <a:off x="8213906" y="4503727"/>
            <a:ext cx="848933" cy="848933"/>
          </a:xfrm>
          <a:prstGeom prst="ellipse">
            <a:avLst/>
          </a:prstGeom>
        </p:spPr>
      </p:pic>
      <p:pic>
        <p:nvPicPr>
          <p:cNvPr id="23" name="Picture 22"/>
          <p:cNvPicPr>
            <a:picLocks noChangeAspect="1"/>
          </p:cNvPicPr>
          <p:nvPr/>
        </p:nvPicPr>
        <p:blipFill rotWithShape="1">
          <a:blip r:embed="rId7"/>
          <a:srcRect l="5642" t="6399" r="6278" b="6897"/>
          <a:stretch/>
        </p:blipFill>
        <p:spPr>
          <a:xfrm>
            <a:off x="9568303" y="5496743"/>
            <a:ext cx="878797" cy="878797"/>
          </a:xfrm>
          <a:prstGeom prst="ellipse">
            <a:avLst/>
          </a:prstGeom>
        </p:spPr>
      </p:pic>
      <p:sp>
        <p:nvSpPr>
          <p:cNvPr id="12" name="TextBox 11"/>
          <p:cNvSpPr txBox="1"/>
          <p:nvPr/>
        </p:nvSpPr>
        <p:spPr>
          <a:xfrm>
            <a:off x="2687044" y="3605986"/>
            <a:ext cx="4105642" cy="707886"/>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Bình có nắp chắc chắn, chứa</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được</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khoảng 300 ml đến 1</a:t>
            </a:r>
            <a:r>
              <a:rPr lang="vi-VN" altLang="zh-CN" sz="2000" i="1">
                <a:solidFill>
                  <a:srgbClr val="002060"/>
                </a:solidFill>
                <a:latin typeface="+mj-lt"/>
                <a:ea typeface="Roboto" panose="02000000000000000000" pitchFamily="2" charset="0"/>
              </a:rPr>
              <a:t>l</a:t>
            </a:r>
            <a:r>
              <a:rPr lang="vi-VN" altLang="zh-CN" sz="2000">
                <a:solidFill>
                  <a:srgbClr val="002060"/>
                </a:solidFill>
                <a:latin typeface="Roboto" panose="02000000000000000000" pitchFamily="2" charset="0"/>
                <a:ea typeface="Roboto" panose="02000000000000000000" pitchFamily="2" charset="0"/>
              </a:rPr>
              <a:t> nước</a:t>
            </a:r>
          </a:p>
        </p:txBody>
      </p:sp>
      <p:sp>
        <p:nvSpPr>
          <p:cNvPr id="13" name="TextBox 12"/>
          <p:cNvSpPr txBox="1"/>
          <p:nvPr/>
        </p:nvSpPr>
        <p:spPr>
          <a:xfrm>
            <a:off x="2776834" y="5688177"/>
            <a:ext cx="3593159" cy="400110"/>
          </a:xfrm>
          <a:prstGeom prst="rect">
            <a:avLst/>
          </a:prstGeom>
          <a:noFill/>
        </p:spPr>
        <p:txBody>
          <a:bodyPr wrap="square" rtlCol="0">
            <a:spAutoFit/>
          </a:bodyPr>
          <a:lstStyle/>
          <a:p>
            <a:pPr lvl="0">
              <a:defRPr/>
            </a:pPr>
            <a:r>
              <a:rPr lang="vi-VN" altLang="zh-CN" sz="2000">
                <a:solidFill>
                  <a:srgbClr val="002060"/>
                </a:solidFill>
                <a:latin typeface="Roboto" panose="02000000000000000000" pitchFamily="2" charset="0"/>
                <a:ea typeface="Roboto" panose="02000000000000000000" pitchFamily="2" charset="0"/>
              </a:rPr>
              <a:t>Màu sắc tươi sáng, hài hoà</a:t>
            </a:r>
          </a:p>
        </p:txBody>
      </p:sp>
      <p:sp>
        <p:nvSpPr>
          <p:cNvPr id="14" name="TextBox 13"/>
          <p:cNvSpPr txBox="1"/>
          <p:nvPr/>
        </p:nvSpPr>
        <p:spPr>
          <a:xfrm>
            <a:off x="2687044" y="4527654"/>
            <a:ext cx="3772740" cy="707886"/>
          </a:xfrm>
          <a:prstGeom prst="rect">
            <a:avLst/>
          </a:prstGeom>
          <a:noFill/>
        </p:spPr>
        <p:txBody>
          <a:bodyPr wrap="square" rtlCol="0">
            <a:spAutoFit/>
          </a:bodyPr>
          <a:lstStyle/>
          <a:p>
            <a:pPr lvl="0" algn="just">
              <a:defRPr/>
            </a:pPr>
            <a:r>
              <a:rPr lang="vi-VN" altLang="zh-CN" sz="2000">
                <a:solidFill>
                  <a:srgbClr val="002060"/>
                </a:solidFill>
                <a:latin typeface="Roboto" panose="02000000000000000000" pitchFamily="2" charset="0"/>
                <a:ea typeface="Roboto" panose="02000000000000000000" pitchFamily="2" charset="0"/>
              </a:rPr>
              <a:t>Bình có thể giữ nóng hoặc giữ</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lạnh</a:t>
            </a:r>
            <a:r>
              <a:rPr lang="en-US" altLang="zh-CN" sz="2000">
                <a:solidFill>
                  <a:srgbClr val="002060"/>
                </a:solidFill>
                <a:latin typeface="Roboto" panose="02000000000000000000" pitchFamily="2" charset="0"/>
                <a:ea typeface="Roboto" panose="02000000000000000000" pitchFamily="2" charset="0"/>
              </a:rPr>
              <a:t> </a:t>
            </a:r>
            <a:r>
              <a:rPr lang="vi-VN" altLang="zh-CN" sz="2000">
                <a:solidFill>
                  <a:srgbClr val="002060"/>
                </a:solidFill>
                <a:latin typeface="Roboto" panose="02000000000000000000" pitchFamily="2" charset="0"/>
                <a:ea typeface="Roboto" panose="02000000000000000000" pitchFamily="2" charset="0"/>
              </a:rPr>
              <a:t>thức uống chứa trong nó</a:t>
            </a:r>
            <a:endParaRPr kumimoji="0" lang="vi-VN" altLang="zh-CN" sz="20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4677168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20"/>
                                        </p:tgtEl>
                                        <p:attrNameLst>
                                          <p:attrName>style.visibility</p:attrName>
                                        </p:attrNameLst>
                                      </p:cBhvr>
                                      <p:to>
                                        <p:strVal val="visible"/>
                                      </p:to>
                                    </p:set>
                                    <p:anim calcmode="lin" valueType="num">
                                      <p:cBhvr>
                                        <p:cTn id="10" dur="500" fill="hold"/>
                                        <p:tgtEl>
                                          <p:spTgt spid="20"/>
                                        </p:tgtEl>
                                        <p:attrNameLst>
                                          <p:attrName>ppt_w</p:attrName>
                                        </p:attrNameLst>
                                      </p:cBhvr>
                                      <p:tavLst>
                                        <p:tav tm="0">
                                          <p:val>
                                            <p:fltVal val="0"/>
                                          </p:val>
                                        </p:tav>
                                        <p:tav tm="100000">
                                          <p:val>
                                            <p:strVal val="#ppt_w"/>
                                          </p:val>
                                        </p:tav>
                                      </p:tavLst>
                                    </p:anim>
                                    <p:anim calcmode="lin" valueType="num">
                                      <p:cBhvr>
                                        <p:cTn id="11" dur="500" fill="hold"/>
                                        <p:tgtEl>
                                          <p:spTgt spid="20"/>
                                        </p:tgtEl>
                                        <p:attrNameLst>
                                          <p:attrName>ppt_h</p:attrName>
                                        </p:attrNameLst>
                                      </p:cBhvr>
                                      <p:tavLst>
                                        <p:tav tm="0">
                                          <p:val>
                                            <p:fltVal val="0"/>
                                          </p:val>
                                        </p:tav>
                                        <p:tav tm="100000">
                                          <p:val>
                                            <p:strVal val="#ppt_h"/>
                                          </p:val>
                                        </p:tav>
                                      </p:tavLst>
                                    </p:anim>
                                  </p:childTnLst>
                                </p:cTn>
                              </p:par>
                              <p:par>
                                <p:cTn id="12" presetID="14" presetClass="entr" presetSubtype="10" fill="hold" nodeType="withEffect">
                                  <p:stCondLst>
                                    <p:cond delay="0"/>
                                  </p:stCondLst>
                                  <p:childTnLst>
                                    <p:set>
                                      <p:cBhvr>
                                        <p:cTn id="13" dur="1" fill="hold">
                                          <p:stCondLst>
                                            <p:cond delay="0"/>
                                          </p:stCondLst>
                                        </p:cTn>
                                        <p:tgtEl>
                                          <p:spTgt spid="19"/>
                                        </p:tgtEl>
                                        <p:attrNameLst>
                                          <p:attrName>style.visibility</p:attrName>
                                        </p:attrNameLst>
                                      </p:cBhvr>
                                      <p:to>
                                        <p:strVal val="visible"/>
                                      </p:to>
                                    </p:set>
                                    <p:animEffect transition="in" filter="randombar(horizontal)">
                                      <p:cBhvr>
                                        <p:cTn id="14" dur="500"/>
                                        <p:tgtEl>
                                          <p:spTgt spid="19"/>
                                        </p:tgtEl>
                                      </p:cBhvr>
                                    </p:animEffect>
                                  </p:childTnLst>
                                </p:cTn>
                              </p:par>
                              <p:par>
                                <p:cTn id="15" presetID="6" presetClass="entr" presetSubtype="16" fill="hold" nodeType="withEffect">
                                  <p:stCondLst>
                                    <p:cond delay="0"/>
                                  </p:stCondLst>
                                  <p:childTnLst>
                                    <p:set>
                                      <p:cBhvr>
                                        <p:cTn id="16" dur="1" fill="hold">
                                          <p:stCondLst>
                                            <p:cond delay="0"/>
                                          </p:stCondLst>
                                        </p:cTn>
                                        <p:tgtEl>
                                          <p:spTgt spid="21"/>
                                        </p:tgtEl>
                                        <p:attrNameLst>
                                          <p:attrName>style.visibility</p:attrName>
                                        </p:attrNameLst>
                                      </p:cBhvr>
                                      <p:to>
                                        <p:strVal val="visible"/>
                                      </p:to>
                                    </p:set>
                                    <p:animEffect transition="in" filter="circle(in)">
                                      <p:cBhvr>
                                        <p:cTn id="17" dur="2000"/>
                                        <p:tgtEl>
                                          <p:spTgt spid="21"/>
                                        </p:tgtEl>
                                      </p:cBhvr>
                                    </p:animEffect>
                                  </p:childTnLst>
                                </p:cTn>
                              </p:par>
                              <p:par>
                                <p:cTn id="18" presetID="6" presetClass="entr" presetSubtype="16" fill="hold" nodeType="withEffect">
                                  <p:stCondLst>
                                    <p:cond delay="0"/>
                                  </p:stCondLst>
                                  <p:childTnLst>
                                    <p:set>
                                      <p:cBhvr>
                                        <p:cTn id="19" dur="1" fill="hold">
                                          <p:stCondLst>
                                            <p:cond delay="0"/>
                                          </p:stCondLst>
                                        </p:cTn>
                                        <p:tgtEl>
                                          <p:spTgt spid="22"/>
                                        </p:tgtEl>
                                        <p:attrNameLst>
                                          <p:attrName>style.visibility</p:attrName>
                                        </p:attrNameLst>
                                      </p:cBhvr>
                                      <p:to>
                                        <p:strVal val="visible"/>
                                      </p:to>
                                    </p:set>
                                    <p:animEffect transition="in" filter="circle(in)">
                                      <p:cBhvr>
                                        <p:cTn id="20" dur="2000"/>
                                        <p:tgtEl>
                                          <p:spTgt spid="22"/>
                                        </p:tgtEl>
                                      </p:cBhvr>
                                    </p:animEffect>
                                  </p:childTnLst>
                                </p:cTn>
                              </p:par>
                              <p:par>
                                <p:cTn id="21" presetID="6" presetClass="entr" presetSubtype="16"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circle(in)">
                                      <p:cBhvr>
                                        <p:cTn id="23" dur="2000"/>
                                        <p:tgtEl>
                                          <p:spTgt spid="23"/>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down)">
                                      <p:cBhvr>
                                        <p:cTn id="26" dur="500"/>
                                        <p:tgtEl>
                                          <p:spTgt spid="12"/>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down)">
                                      <p:cBhvr>
                                        <p:cTn id="29" dur="500"/>
                                        <p:tgtEl>
                                          <p:spTgt spid="14"/>
                                        </p:tgtEl>
                                      </p:cBhvr>
                                    </p:animEffect>
                                  </p:childTnLst>
                                </p:cTn>
                              </p:par>
                              <p:par>
                                <p:cTn id="30" presetID="22" presetClass="entr" presetSubtype="4"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wipe(down)">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0" grpId="0"/>
      <p:bldP spid="12" grpId="0"/>
      <p:bldP spid="13" grpId="0"/>
      <p:bldP spid="1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Freeform 32"/>
          <p:cNvSpPr/>
          <p:nvPr/>
        </p:nvSpPr>
        <p:spPr>
          <a:xfrm rot="8775061" flipH="1">
            <a:off x="5966571" y="1831680"/>
            <a:ext cx="4084462" cy="3947650"/>
          </a:xfrm>
          <a:custGeom>
            <a:avLst/>
            <a:gdLst>
              <a:gd name="connsiteX0" fmla="*/ 1236798 w 2039952"/>
              <a:gd name="connsiteY0" fmla="*/ 2439794 h 2659195"/>
              <a:gd name="connsiteX1" fmla="*/ 1097262 w 2039952"/>
              <a:gd name="connsiteY1" fmla="*/ 2517306 h 2659195"/>
              <a:gd name="connsiteX2" fmla="*/ 1074188 w 2039952"/>
              <a:gd name="connsiteY2" fmla="*/ 2520004 h 2659195"/>
              <a:gd name="connsiteX3" fmla="*/ 1037869 w 2039952"/>
              <a:gd name="connsiteY3" fmla="*/ 2565617 h 2659195"/>
              <a:gd name="connsiteX4" fmla="*/ 611503 w 2039952"/>
              <a:gd name="connsiteY4" fmla="*/ 2575940 h 2659195"/>
              <a:gd name="connsiteX5" fmla="*/ 544816 w 2039952"/>
              <a:gd name="connsiteY5" fmla="*/ 2477783 h 2659195"/>
              <a:gd name="connsiteX6" fmla="*/ 537760 w 2039952"/>
              <a:gd name="connsiteY6" fmla="*/ 2454499 h 2659195"/>
              <a:gd name="connsiteX7" fmla="*/ 493226 w 2039952"/>
              <a:gd name="connsiteY7" fmla="*/ 2478977 h 2659195"/>
              <a:gd name="connsiteX8" fmla="*/ 198638 w 2039952"/>
              <a:gd name="connsiteY8" fmla="*/ 2425523 h 2659195"/>
              <a:gd name="connsiteX9" fmla="*/ 136718 w 2039952"/>
              <a:gd name="connsiteY9" fmla="*/ 2132597 h 2659195"/>
              <a:gd name="connsiteX10" fmla="*/ 147460 w 2039952"/>
              <a:gd name="connsiteY10" fmla="*/ 2111647 h 2659195"/>
              <a:gd name="connsiteX11" fmla="*/ 91367 w 2039952"/>
              <a:gd name="connsiteY11" fmla="*/ 2038555 h 2659195"/>
              <a:gd name="connsiteX12" fmla="*/ 151258 w 2039952"/>
              <a:gd name="connsiteY12" fmla="*/ 1108317 h 2659195"/>
              <a:gd name="connsiteX13" fmla="*/ 629114 w 2039952"/>
              <a:gd name="connsiteY13" fmla="*/ 631499 h 2659195"/>
              <a:gd name="connsiteX14" fmla="*/ 704284 w 2039952"/>
              <a:gd name="connsiteY14" fmla="*/ 603116 h 2659195"/>
              <a:gd name="connsiteX15" fmla="*/ 702716 w 2039952"/>
              <a:gd name="connsiteY15" fmla="*/ 593060 h 2659195"/>
              <a:gd name="connsiteX16" fmla="*/ 787161 w 2039952"/>
              <a:gd name="connsiteY16" fmla="*/ 401725 h 2659195"/>
              <a:gd name="connsiteX17" fmla="*/ 1158573 w 2039952"/>
              <a:gd name="connsiteY17" fmla="*/ 375967 h 2659195"/>
              <a:gd name="connsiteX18" fmla="*/ 1212745 w 2039952"/>
              <a:gd name="connsiteY18" fmla="*/ 458983 h 2659195"/>
              <a:gd name="connsiteX19" fmla="*/ 1221567 w 2039952"/>
              <a:gd name="connsiteY19" fmla="*/ 515557 h 2659195"/>
              <a:gd name="connsiteX20" fmla="*/ 1222346 w 2039952"/>
              <a:gd name="connsiteY20" fmla="*/ 514596 h 2659195"/>
              <a:gd name="connsiteX21" fmla="*/ 1593759 w 2039952"/>
              <a:gd name="connsiteY21" fmla="*/ 488838 h 2659195"/>
              <a:gd name="connsiteX22" fmla="*/ 1616533 w 2039952"/>
              <a:gd name="connsiteY22" fmla="*/ 523738 h 2659195"/>
              <a:gd name="connsiteX23" fmla="*/ 1620542 w 2039952"/>
              <a:gd name="connsiteY23" fmla="*/ 514539 h 2659195"/>
              <a:gd name="connsiteX24" fmla="*/ 1676086 w 2039952"/>
              <a:gd name="connsiteY24" fmla="*/ 0 h 2659195"/>
              <a:gd name="connsiteX25" fmla="*/ 1840699 w 2039952"/>
              <a:gd name="connsiteY25" fmla="*/ 735010 h 2659195"/>
              <a:gd name="connsiteX26" fmla="*/ 1844097 w 2039952"/>
              <a:gd name="connsiteY26" fmla="*/ 768350 h 2659195"/>
              <a:gd name="connsiteX27" fmla="*/ 1885357 w 2039952"/>
              <a:gd name="connsiteY27" fmla="*/ 785607 h 2659195"/>
              <a:gd name="connsiteX28" fmla="*/ 1947025 w 2039952"/>
              <a:gd name="connsiteY28" fmla="*/ 832069 h 2659195"/>
              <a:gd name="connsiteX29" fmla="*/ 1953272 w 2039952"/>
              <a:gd name="connsiteY29" fmla="*/ 1265525 h 2659195"/>
              <a:gd name="connsiteX30" fmla="*/ 1906472 w 2039952"/>
              <a:gd name="connsiteY30" fmla="*/ 1304891 h 2659195"/>
              <a:gd name="connsiteX31" fmla="*/ 1904020 w 2039952"/>
              <a:gd name="connsiteY31" fmla="*/ 1361574 h 2659195"/>
              <a:gd name="connsiteX32" fmla="*/ 1590433 w 2039952"/>
              <a:gd name="connsiteY32" fmla="*/ 1970676 h 2659195"/>
              <a:gd name="connsiteX33" fmla="*/ 1450340 w 2039952"/>
              <a:gd name="connsiteY33" fmla="*/ 2095003 h 2659195"/>
              <a:gd name="connsiteX34" fmla="*/ 1303480 w 2039952"/>
              <a:gd name="connsiteY34" fmla="*/ 2190276 h 2659195"/>
              <a:gd name="connsiteX35" fmla="*/ 1314823 w 2039952"/>
              <a:gd name="connsiteY35" fmla="*/ 2246117 h 2659195"/>
              <a:gd name="connsiteX36" fmla="*/ 1236798 w 2039952"/>
              <a:gd name="connsiteY36" fmla="*/ 2439794 h 2659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2039952" h="2659195">
                <a:moveTo>
                  <a:pt x="1236798" y="2439794"/>
                </a:moveTo>
                <a:cubicBezTo>
                  <a:pt x="1197349" y="2480397"/>
                  <a:pt x="1148522" y="2506282"/>
                  <a:pt x="1097262" y="2517306"/>
                </a:cubicBezTo>
                <a:lnTo>
                  <a:pt x="1074188" y="2520004"/>
                </a:lnTo>
                <a:lnTo>
                  <a:pt x="1037869" y="2565617"/>
                </a:lnTo>
                <a:cubicBezTo>
                  <a:pt x="920674" y="2686238"/>
                  <a:pt x="729783" y="2690860"/>
                  <a:pt x="611503" y="2575940"/>
                </a:cubicBezTo>
                <a:cubicBezTo>
                  <a:pt x="581932" y="2547210"/>
                  <a:pt x="559700" y="2513729"/>
                  <a:pt x="544816" y="2477783"/>
                </a:cubicBezTo>
                <a:lnTo>
                  <a:pt x="537760" y="2454499"/>
                </a:lnTo>
                <a:lnTo>
                  <a:pt x="493226" y="2478977"/>
                </a:lnTo>
                <a:cubicBezTo>
                  <a:pt x="395493" y="2520806"/>
                  <a:pt x="278771" y="2503379"/>
                  <a:pt x="198638" y="2425523"/>
                </a:cubicBezTo>
                <a:cubicBezTo>
                  <a:pt x="118506" y="2347667"/>
                  <a:pt x="97722" y="2231496"/>
                  <a:pt x="136718" y="2132597"/>
                </a:cubicBezTo>
                <a:lnTo>
                  <a:pt x="147460" y="2111647"/>
                </a:lnTo>
                <a:lnTo>
                  <a:pt x="91367" y="2038555"/>
                </a:lnTo>
                <a:cubicBezTo>
                  <a:pt x="-45240" y="1804896"/>
                  <a:pt x="-31366" y="1441036"/>
                  <a:pt x="151258" y="1108317"/>
                </a:cubicBezTo>
                <a:cubicBezTo>
                  <a:pt x="273007" y="886505"/>
                  <a:pt x="446704" y="720531"/>
                  <a:pt x="629114" y="631499"/>
                </a:cubicBezTo>
                <a:lnTo>
                  <a:pt x="704284" y="603116"/>
                </a:lnTo>
                <a:lnTo>
                  <a:pt x="702716" y="593060"/>
                </a:lnTo>
                <a:cubicBezTo>
                  <a:pt x="705438" y="525741"/>
                  <a:pt x="733802" y="456644"/>
                  <a:pt x="787161" y="401725"/>
                </a:cubicBezTo>
                <a:cubicBezTo>
                  <a:pt x="893878" y="291887"/>
                  <a:pt x="1060166" y="280355"/>
                  <a:pt x="1158573" y="375967"/>
                </a:cubicBezTo>
                <a:cubicBezTo>
                  <a:pt x="1183175" y="399870"/>
                  <a:pt x="1201206" y="428207"/>
                  <a:pt x="1212745" y="458983"/>
                </a:cubicBezTo>
                <a:lnTo>
                  <a:pt x="1221567" y="515557"/>
                </a:lnTo>
                <a:lnTo>
                  <a:pt x="1222346" y="514596"/>
                </a:lnTo>
                <a:cubicBezTo>
                  <a:pt x="1329064" y="404758"/>
                  <a:pt x="1495351" y="393226"/>
                  <a:pt x="1593759" y="488838"/>
                </a:cubicBezTo>
                <a:lnTo>
                  <a:pt x="1616533" y="523738"/>
                </a:lnTo>
                <a:lnTo>
                  <a:pt x="1620542" y="514539"/>
                </a:lnTo>
                <a:cubicBezTo>
                  <a:pt x="1661302" y="409947"/>
                  <a:pt x="1690940" y="271894"/>
                  <a:pt x="1676086" y="0"/>
                </a:cubicBezTo>
                <a:cubicBezTo>
                  <a:pt x="1920292" y="459911"/>
                  <a:pt x="1827903" y="537763"/>
                  <a:pt x="1840699" y="735010"/>
                </a:cubicBezTo>
                <a:lnTo>
                  <a:pt x="1844097" y="768350"/>
                </a:lnTo>
                <a:lnTo>
                  <a:pt x="1885357" y="785607"/>
                </a:lnTo>
                <a:cubicBezTo>
                  <a:pt x="1907308" y="798151"/>
                  <a:pt x="1928054" y="813636"/>
                  <a:pt x="1947025" y="832069"/>
                </a:cubicBezTo>
                <a:cubicBezTo>
                  <a:pt x="2068446" y="950040"/>
                  <a:pt x="2071243" y="1144105"/>
                  <a:pt x="1953272" y="1265525"/>
                </a:cubicBezTo>
                <a:lnTo>
                  <a:pt x="1906472" y="1304891"/>
                </a:lnTo>
                <a:lnTo>
                  <a:pt x="1904020" y="1361574"/>
                </a:lnTo>
                <a:cubicBezTo>
                  <a:pt x="1875563" y="1567782"/>
                  <a:pt x="1768785" y="1787108"/>
                  <a:pt x="1590433" y="1970676"/>
                </a:cubicBezTo>
                <a:cubicBezTo>
                  <a:pt x="1545845" y="2016568"/>
                  <a:pt x="1498894" y="2058053"/>
                  <a:pt x="1450340" y="2095003"/>
                </a:cubicBezTo>
                <a:lnTo>
                  <a:pt x="1303480" y="2190276"/>
                </a:lnTo>
                <a:lnTo>
                  <a:pt x="1314823" y="2246117"/>
                </a:lnTo>
                <a:cubicBezTo>
                  <a:pt x="1315363" y="2315608"/>
                  <a:pt x="1289397" y="2385658"/>
                  <a:pt x="1236798" y="2439794"/>
                </a:cubicBezTo>
                <a:close/>
              </a:path>
            </a:pathLst>
          </a:custGeom>
          <a:solidFill>
            <a:srgbClr val="DFCEBC"/>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7" name="TextBox 116"/>
          <p:cNvSpPr txBox="1"/>
          <p:nvPr/>
        </p:nvSpPr>
        <p:spPr>
          <a:xfrm>
            <a:off x="3332840" y="373791"/>
            <a:ext cx="4842767" cy="584775"/>
          </a:xfrm>
          <a:prstGeom prst="rect">
            <a:avLst/>
          </a:prstGeom>
          <a:noFill/>
        </p:spPr>
        <p:txBody>
          <a:bodyPr wrap="square" rtlCol="0">
            <a:spAutoFit/>
          </a:bodyPr>
          <a:lstStyle/>
          <a:p>
            <a:pPr lvl="0" algn="ctr">
              <a:defRPr/>
            </a:pPr>
            <a:r>
              <a:rPr lang="en-US" altLang="zh-CN" sz="3200" b="1">
                <a:solidFill>
                  <a:srgbClr val="002060"/>
                </a:solidFill>
                <a:latin typeface="Roboto" panose="02000000000000000000" pitchFamily="2" charset="0"/>
                <a:ea typeface="Roboto" panose="02000000000000000000" pitchFamily="2" charset="0"/>
              </a:rPr>
              <a:t>THẢO LUẬN</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6130636" y="2735533"/>
            <a:ext cx="3419346" cy="1938992"/>
          </a:xfrm>
          <a:prstGeom prst="rect">
            <a:avLst/>
          </a:prstGeom>
          <a:noFill/>
        </p:spPr>
        <p:txBody>
          <a:bodyPr wrap="square" rtlCol="0">
            <a:spAutoFit/>
          </a:bodyPr>
          <a:lstStyle/>
          <a:p>
            <a:pPr lvl="0" algn="ctr">
              <a:defRPr/>
            </a:pPr>
            <a:r>
              <a:rPr lang="vi-VN" sz="2400">
                <a:solidFill>
                  <a:srgbClr val="002060"/>
                </a:solidFill>
                <a:latin typeface="Roboto" panose="02000000000000000000" pitchFamily="2" charset="0"/>
                <a:ea typeface="Roboto" panose="02000000000000000000" pitchFamily="2" charset="0"/>
              </a:rPr>
              <a:t>Chúng mình cùng làm một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chiếc bình giữ nước ấm vào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mùa đông và giữ nước mát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vào mùa hè nhé!</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9" name="Picture 8">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0773" y="0"/>
            <a:ext cx="2246550" cy="1550366"/>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101425" y="4419737"/>
            <a:ext cx="1436365" cy="2039707"/>
          </a:xfrm>
          <a:prstGeom prst="rect">
            <a:avLst/>
          </a:prstGeom>
        </p:spPr>
      </p:pic>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82889" y="1791370"/>
            <a:ext cx="2373032" cy="364822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492781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ircle(in)">
                                      <p:cBhvr>
                                        <p:cTn id="12" dur="2000"/>
                                        <p:tgtEl>
                                          <p:spTgt spid="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33"/>
                                        </p:tgtEl>
                                        <p:attrNameLst>
                                          <p:attrName>style.visibility</p:attrName>
                                        </p:attrNameLst>
                                      </p:cBhvr>
                                      <p:to>
                                        <p:strVal val="visible"/>
                                      </p:to>
                                    </p:set>
                                    <p:animEffect transition="in" filter="wipe(down)">
                                      <p:cBhvr>
                                        <p:cTn id="20" dur="500"/>
                                        <p:tgtEl>
                                          <p:spTgt spid="33"/>
                                        </p:tgtEl>
                                      </p:cBhvr>
                                    </p:animEffect>
                                  </p:childTnLst>
                                </p:cTn>
                              </p:par>
                              <p:par>
                                <p:cTn id="21" presetID="10" presetClass="entr" presetSubtype="0"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17"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p:cNvSpPr/>
          <p:nvPr/>
        </p:nvSpPr>
        <p:spPr>
          <a:xfrm flipH="1" flipV="1">
            <a:off x="1449651" y="1416789"/>
            <a:ext cx="9201819" cy="4952839"/>
          </a:xfrm>
          <a:prstGeom prst="roundRect">
            <a:avLst/>
          </a:prstGeom>
          <a:noFill/>
          <a:ln w="28575">
            <a:solidFill>
              <a:srgbClr val="9562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B725248E-A0D6-AD5A-5800-9A78FC7887FD}"/>
              </a:ext>
            </a:extLst>
          </p:cNvPr>
          <p:cNvSpPr txBox="1"/>
          <p:nvPr/>
        </p:nvSpPr>
        <p:spPr>
          <a:xfrm>
            <a:off x="3923212" y="3563689"/>
            <a:ext cx="5856197" cy="830997"/>
          </a:xfrm>
          <a:prstGeom prst="rect">
            <a:avLst/>
          </a:prstGeom>
          <a:noFill/>
        </p:spPr>
        <p:txBody>
          <a:bodyPr wrap="square" rtlCol="0">
            <a:spAutoFit/>
          </a:bodyPr>
          <a:lstStyle>
            <a:defPPr>
              <a:defRPr lang="vi-VN"/>
            </a:defPPr>
            <a:lvl1pPr>
              <a:defRPr sz="2400" b="1">
                <a:solidFill>
                  <a:srgbClr val="00A77D"/>
                </a:solidFill>
                <a:latin typeface="Muli" panose="00000500000000000000" pitchFamily="2"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a:ln>
                  <a:noFill/>
                </a:ln>
                <a:solidFill>
                  <a:srgbClr val="002060"/>
                </a:solidFill>
                <a:effectLst/>
                <a:uLnTx/>
                <a:uFillTx/>
                <a:latin typeface="Roboto Black" panose="02000000000000000000" pitchFamily="2" charset="0"/>
                <a:ea typeface="Roboto Black" panose="02000000000000000000" pitchFamily="2" charset="0"/>
                <a:cs typeface="+mn-cs"/>
              </a:rPr>
              <a:t>TẠM BIỆT CÁC EM</a:t>
            </a:r>
            <a:endParaRPr kumimoji="0" lang="en-US" sz="4800" b="1" i="0" u="none" strike="noStrike" kern="1200" cap="none" spc="0" normalizeH="0" baseline="0" noProof="0" dirty="0">
              <a:ln>
                <a:noFill/>
              </a:ln>
              <a:solidFill>
                <a:srgbClr val="002060"/>
              </a:solidFill>
              <a:effectLst/>
              <a:uLnTx/>
              <a:uFillTx/>
              <a:latin typeface="Roboto Black" panose="02000000000000000000" pitchFamily="2" charset="0"/>
              <a:ea typeface="Roboto Black" panose="02000000000000000000" pitchFamily="2" charset="0"/>
              <a:cs typeface="+mn-cs"/>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792552" y="2700015"/>
            <a:ext cx="1588399" cy="2602531"/>
          </a:xfrm>
          <a:prstGeom prst="rect">
            <a:avLst/>
          </a:prstGeom>
        </p:spPr>
      </p:pic>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80951" y="1451587"/>
            <a:ext cx="2246550" cy="1550366"/>
          </a:xfrm>
          <a:prstGeom prst="rect">
            <a:avLst/>
          </a:prstGeom>
        </p:spPr>
      </p:pic>
    </p:spTree>
    <p:extLst>
      <p:ext uri="{BB962C8B-B14F-4D97-AF65-F5344CB8AC3E}">
        <p14:creationId xmlns:p14="http://schemas.microsoft.com/office/powerpoint/2010/main" val="171061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iterate type="lt">
                                    <p:tmPct val="0"/>
                                  </p:iterate>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0-#ppt_h/2"/>
                                          </p:val>
                                        </p:tav>
                                        <p:tav tm="100000">
                                          <p:val>
                                            <p:strVal val="#ppt_y"/>
                                          </p:val>
                                        </p:tav>
                                      </p:tavLst>
                                    </p:anim>
                                  </p:childTnLst>
                                </p:cTn>
                              </p:par>
                              <p:par>
                                <p:cTn id="9" presetID="34" presetClass="emph" presetSubtype="0" fill="hold" grpId="1" nodeType="withEffect">
                                  <p:stCondLst>
                                    <p:cond delay="0"/>
                                  </p:stCondLst>
                                  <p:iterate type="lt">
                                    <p:tmPct val="10000"/>
                                  </p:iterate>
                                  <p:childTnLst>
                                    <p:animMotion origin="layout" path="M 1.04167E-6 -2.59259E-6 L 1.04167E-6 -0.07222 " pathEditMode="relative" rAng="0" ptsTypes="AA">
                                      <p:cBhvr>
                                        <p:cTn id="10" dur="250" accel="50000" decel="50000" autoRev="1" fill="hold">
                                          <p:stCondLst>
                                            <p:cond delay="0"/>
                                          </p:stCondLst>
                                        </p:cTn>
                                        <p:tgtEl>
                                          <p:spTgt spid="12"/>
                                        </p:tgtEl>
                                        <p:attrNameLst>
                                          <p:attrName>ppt_x</p:attrName>
                                          <p:attrName>ppt_y</p:attrName>
                                        </p:attrNameLst>
                                      </p:cBhvr>
                                      <p:rCtr x="0" y="-3611"/>
                                    </p:animMotion>
                                    <p:animRot by="1500000">
                                      <p:cBhvr>
                                        <p:cTn id="11" dur="125" fill="hold">
                                          <p:stCondLst>
                                            <p:cond delay="0"/>
                                          </p:stCondLst>
                                        </p:cTn>
                                        <p:tgtEl>
                                          <p:spTgt spid="12"/>
                                        </p:tgtEl>
                                        <p:attrNameLst>
                                          <p:attrName>r</p:attrName>
                                        </p:attrNameLst>
                                      </p:cBhvr>
                                    </p:animRot>
                                    <p:animRot by="-1500000">
                                      <p:cBhvr>
                                        <p:cTn id="12" dur="125" fill="hold">
                                          <p:stCondLst>
                                            <p:cond delay="125"/>
                                          </p:stCondLst>
                                        </p:cTn>
                                        <p:tgtEl>
                                          <p:spTgt spid="12"/>
                                        </p:tgtEl>
                                        <p:attrNameLst>
                                          <p:attrName>r</p:attrName>
                                        </p:attrNameLst>
                                      </p:cBhvr>
                                    </p:animRot>
                                    <p:animRot by="-1500000">
                                      <p:cBhvr>
                                        <p:cTn id="13" dur="125" fill="hold">
                                          <p:stCondLst>
                                            <p:cond delay="250"/>
                                          </p:stCondLst>
                                        </p:cTn>
                                        <p:tgtEl>
                                          <p:spTgt spid="12"/>
                                        </p:tgtEl>
                                        <p:attrNameLst>
                                          <p:attrName>r</p:attrName>
                                        </p:attrNameLst>
                                      </p:cBhvr>
                                    </p:animRot>
                                    <p:animRot by="1500000">
                                      <p:cBhvr>
                                        <p:cTn id="14" dur="125" fill="hold">
                                          <p:stCondLst>
                                            <p:cond delay="375"/>
                                          </p:stCondLst>
                                        </p:cTn>
                                        <p:tgtEl>
                                          <p:spTgt spid="12"/>
                                        </p:tgtEl>
                                        <p:attrNameLst>
                                          <p:attrName>r</p:attrName>
                                        </p:attrNameLst>
                                      </p:cBhvr>
                                    </p:animRot>
                                  </p:childTnLst>
                                </p:cTn>
                              </p:par>
                              <p:par>
                                <p:cTn id="15" presetID="10" presetClass="entr" presetSubtype="0" fill="hold" nodeType="with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500"/>
                                        <p:tgtEl>
                                          <p:spTgt spid="13"/>
                                        </p:tgtEl>
                                      </p:cBhvr>
                                    </p:animEffect>
                                  </p:childTnLst>
                                </p:cTn>
                              </p:par>
                              <p:par>
                                <p:cTn id="18" presetID="32" presetClass="emph" presetSubtype="0" repeatCount="indefinite" fill="hold" nodeType="withEffect">
                                  <p:stCondLst>
                                    <p:cond delay="0"/>
                                  </p:stCondLst>
                                  <p:childTnLst>
                                    <p:animRot by="120000">
                                      <p:cBhvr>
                                        <p:cTn id="19" dur="100" fill="hold">
                                          <p:stCondLst>
                                            <p:cond delay="0"/>
                                          </p:stCondLst>
                                        </p:cTn>
                                        <p:tgtEl>
                                          <p:spTgt spid="13"/>
                                        </p:tgtEl>
                                        <p:attrNameLst>
                                          <p:attrName>r</p:attrName>
                                        </p:attrNameLst>
                                      </p:cBhvr>
                                    </p:animRot>
                                    <p:animRot by="-240000">
                                      <p:cBhvr>
                                        <p:cTn id="20" dur="200" fill="hold">
                                          <p:stCondLst>
                                            <p:cond delay="200"/>
                                          </p:stCondLst>
                                        </p:cTn>
                                        <p:tgtEl>
                                          <p:spTgt spid="13"/>
                                        </p:tgtEl>
                                        <p:attrNameLst>
                                          <p:attrName>r</p:attrName>
                                        </p:attrNameLst>
                                      </p:cBhvr>
                                    </p:animRot>
                                    <p:animRot by="240000">
                                      <p:cBhvr>
                                        <p:cTn id="21" dur="200" fill="hold">
                                          <p:stCondLst>
                                            <p:cond delay="400"/>
                                          </p:stCondLst>
                                        </p:cTn>
                                        <p:tgtEl>
                                          <p:spTgt spid="13"/>
                                        </p:tgtEl>
                                        <p:attrNameLst>
                                          <p:attrName>r</p:attrName>
                                        </p:attrNameLst>
                                      </p:cBhvr>
                                    </p:animRot>
                                    <p:animRot by="-240000">
                                      <p:cBhvr>
                                        <p:cTn id="22" dur="200" fill="hold">
                                          <p:stCondLst>
                                            <p:cond delay="600"/>
                                          </p:stCondLst>
                                        </p:cTn>
                                        <p:tgtEl>
                                          <p:spTgt spid="13"/>
                                        </p:tgtEl>
                                        <p:attrNameLst>
                                          <p:attrName>r</p:attrName>
                                        </p:attrNameLst>
                                      </p:cBhvr>
                                    </p:animRot>
                                    <p:animRot by="120000">
                                      <p:cBhvr>
                                        <p:cTn id="23" dur="200" fill="hold">
                                          <p:stCondLst>
                                            <p:cond delay="800"/>
                                          </p:stCondLst>
                                        </p:cTn>
                                        <p:tgtEl>
                                          <p:spTgt spid="13"/>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2" grpId="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073494" y="2026228"/>
            <a:ext cx="4959179" cy="2607254"/>
          </a:xfrm>
          <a:custGeom>
            <a:avLst/>
            <a:gdLst>
              <a:gd name="connsiteX0" fmla="*/ 0 w 4959179"/>
              <a:gd name="connsiteY0" fmla="*/ 321981 h 1931845"/>
              <a:gd name="connsiteX1" fmla="*/ 321981 w 4959179"/>
              <a:gd name="connsiteY1" fmla="*/ 0 h 1931845"/>
              <a:gd name="connsiteX2" fmla="*/ 4637198 w 4959179"/>
              <a:gd name="connsiteY2" fmla="*/ 0 h 1931845"/>
              <a:gd name="connsiteX3" fmla="*/ 4959179 w 4959179"/>
              <a:gd name="connsiteY3" fmla="*/ 321981 h 1931845"/>
              <a:gd name="connsiteX4" fmla="*/ 4959179 w 4959179"/>
              <a:gd name="connsiteY4" fmla="*/ 1609864 h 1931845"/>
              <a:gd name="connsiteX5" fmla="*/ 4637198 w 4959179"/>
              <a:gd name="connsiteY5" fmla="*/ 1931845 h 1931845"/>
              <a:gd name="connsiteX6" fmla="*/ 321981 w 4959179"/>
              <a:gd name="connsiteY6" fmla="*/ 1931845 h 1931845"/>
              <a:gd name="connsiteX7" fmla="*/ 0 w 4959179"/>
              <a:gd name="connsiteY7" fmla="*/ 1609864 h 1931845"/>
              <a:gd name="connsiteX8" fmla="*/ 0 w 4959179"/>
              <a:gd name="connsiteY8" fmla="*/ 321981 h 1931845"/>
              <a:gd name="connsiteX0" fmla="*/ 0 w 4959179"/>
              <a:gd name="connsiteY0" fmla="*/ 321981 h 2305918"/>
              <a:gd name="connsiteX1" fmla="*/ 321981 w 4959179"/>
              <a:gd name="connsiteY1" fmla="*/ 0 h 2305918"/>
              <a:gd name="connsiteX2" fmla="*/ 4637198 w 4959179"/>
              <a:gd name="connsiteY2" fmla="*/ 0 h 2305918"/>
              <a:gd name="connsiteX3" fmla="*/ 4959179 w 4959179"/>
              <a:gd name="connsiteY3" fmla="*/ 321981 h 2305918"/>
              <a:gd name="connsiteX4" fmla="*/ 4959179 w 4959179"/>
              <a:gd name="connsiteY4" fmla="*/ 1609864 h 2305918"/>
              <a:gd name="connsiteX5" fmla="*/ 4637198 w 4959179"/>
              <a:gd name="connsiteY5" fmla="*/ 1931845 h 2305918"/>
              <a:gd name="connsiteX6" fmla="*/ 3366518 w 4959179"/>
              <a:gd name="connsiteY6" fmla="*/ 2305918 h 2305918"/>
              <a:gd name="connsiteX7" fmla="*/ 0 w 4959179"/>
              <a:gd name="connsiteY7" fmla="*/ 1609864 h 2305918"/>
              <a:gd name="connsiteX8" fmla="*/ 0 w 4959179"/>
              <a:gd name="connsiteY8" fmla="*/ 321981 h 2305918"/>
              <a:gd name="connsiteX0" fmla="*/ 0 w 4959179"/>
              <a:gd name="connsiteY0" fmla="*/ 321981 h 2326700"/>
              <a:gd name="connsiteX1" fmla="*/ 321981 w 4959179"/>
              <a:gd name="connsiteY1" fmla="*/ 0 h 2326700"/>
              <a:gd name="connsiteX2" fmla="*/ 4637198 w 4959179"/>
              <a:gd name="connsiteY2" fmla="*/ 0 h 2326700"/>
              <a:gd name="connsiteX3" fmla="*/ 4959179 w 4959179"/>
              <a:gd name="connsiteY3" fmla="*/ 321981 h 2326700"/>
              <a:gd name="connsiteX4" fmla="*/ 4959179 w 4959179"/>
              <a:gd name="connsiteY4" fmla="*/ 1609864 h 2326700"/>
              <a:gd name="connsiteX5" fmla="*/ 3307162 w 4959179"/>
              <a:gd name="connsiteY5" fmla="*/ 2326700 h 2326700"/>
              <a:gd name="connsiteX6" fmla="*/ 3366518 w 4959179"/>
              <a:gd name="connsiteY6" fmla="*/ 2305918 h 2326700"/>
              <a:gd name="connsiteX7" fmla="*/ 0 w 4959179"/>
              <a:gd name="connsiteY7" fmla="*/ 1609864 h 2326700"/>
              <a:gd name="connsiteX8" fmla="*/ 0 w 4959179"/>
              <a:gd name="connsiteY8" fmla="*/ 321981 h 2326700"/>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 name="connsiteX0" fmla="*/ 0 w 4959179"/>
              <a:gd name="connsiteY0" fmla="*/ 321981 h 2607254"/>
              <a:gd name="connsiteX1" fmla="*/ 321981 w 4959179"/>
              <a:gd name="connsiteY1" fmla="*/ 0 h 2607254"/>
              <a:gd name="connsiteX2" fmla="*/ 4637198 w 4959179"/>
              <a:gd name="connsiteY2" fmla="*/ 0 h 2607254"/>
              <a:gd name="connsiteX3" fmla="*/ 4959179 w 4959179"/>
              <a:gd name="connsiteY3" fmla="*/ 321981 h 2607254"/>
              <a:gd name="connsiteX4" fmla="*/ 4959179 w 4959179"/>
              <a:gd name="connsiteY4" fmla="*/ 1609864 h 2607254"/>
              <a:gd name="connsiteX5" fmla="*/ 3307162 w 4959179"/>
              <a:gd name="connsiteY5" fmla="*/ 2326700 h 2607254"/>
              <a:gd name="connsiteX6" fmla="*/ 3428863 w 4959179"/>
              <a:gd name="connsiteY6" fmla="*/ 2607254 h 2607254"/>
              <a:gd name="connsiteX7" fmla="*/ 0 w 4959179"/>
              <a:gd name="connsiteY7" fmla="*/ 1609864 h 2607254"/>
              <a:gd name="connsiteX8" fmla="*/ 0 w 4959179"/>
              <a:gd name="connsiteY8" fmla="*/ 321981 h 26072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959179" h="2607254">
                <a:moveTo>
                  <a:pt x="0" y="321981"/>
                </a:moveTo>
                <a:cubicBezTo>
                  <a:pt x="0" y="144156"/>
                  <a:pt x="144156" y="0"/>
                  <a:pt x="321981" y="0"/>
                </a:cubicBezTo>
                <a:lnTo>
                  <a:pt x="4637198" y="0"/>
                </a:lnTo>
                <a:cubicBezTo>
                  <a:pt x="4815023" y="0"/>
                  <a:pt x="4959179" y="144156"/>
                  <a:pt x="4959179" y="321981"/>
                </a:cubicBezTo>
                <a:lnTo>
                  <a:pt x="4959179" y="1609864"/>
                </a:lnTo>
                <a:cubicBezTo>
                  <a:pt x="4959179" y="2039158"/>
                  <a:pt x="3562215" y="2160468"/>
                  <a:pt x="3307162" y="2326700"/>
                </a:cubicBezTo>
                <a:cubicBezTo>
                  <a:pt x="1868756" y="2326700"/>
                  <a:pt x="4867269" y="2607254"/>
                  <a:pt x="3428863" y="2607254"/>
                </a:cubicBezTo>
                <a:cubicBezTo>
                  <a:pt x="3251038" y="2607254"/>
                  <a:pt x="0" y="2039158"/>
                  <a:pt x="0" y="1609864"/>
                </a:cubicBezTo>
                <a:lnTo>
                  <a:pt x="0" y="321981"/>
                </a:lnTo>
                <a:close/>
              </a:path>
            </a:pathLst>
          </a:custGeom>
          <a:solidFill>
            <a:srgbClr val="DFCE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7223702" y="2225718"/>
            <a:ext cx="4556443" cy="1569660"/>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Đ</a:t>
            </a:r>
            <a:r>
              <a:rPr lang="vi-VN" sz="2400">
                <a:solidFill>
                  <a:srgbClr val="002060"/>
                </a:solidFill>
                <a:latin typeface="Roboto" panose="02000000000000000000" pitchFamily="2" charset="0"/>
                <a:ea typeface="Roboto" panose="02000000000000000000" pitchFamily="2" charset="0"/>
              </a:rPr>
              <a:t>ề xuất</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cách làm thí nghiệm kiểm tra xem loại thìa nào dẫn nhiệt tốt, loại thìa nào</a:t>
            </a:r>
            <a:r>
              <a:rPr lang="en-US" sz="2400">
                <a:solidFill>
                  <a:srgbClr val="002060"/>
                </a:solidFill>
                <a:latin typeface="Roboto" panose="02000000000000000000" pitchFamily="2" charset="0"/>
                <a:ea typeface="Roboto" panose="02000000000000000000" pitchFamily="2" charset="0"/>
              </a:rPr>
              <a:t> </a:t>
            </a:r>
            <a:r>
              <a:rPr lang="vi-VN" sz="2400">
                <a:solidFill>
                  <a:srgbClr val="002060"/>
                </a:solidFill>
                <a:latin typeface="Roboto" panose="02000000000000000000" pitchFamily="2" charset="0"/>
                <a:ea typeface="Roboto" panose="02000000000000000000" pitchFamily="2" charset="0"/>
              </a:rPr>
              <a:t>dẫn nhiệt kém</a:t>
            </a:r>
            <a:r>
              <a:rPr lang="en-US" sz="2400">
                <a:solidFill>
                  <a:srgbClr val="002060"/>
                </a:solidFill>
                <a:latin typeface="Roboto" panose="02000000000000000000" pitchFamily="2" charset="0"/>
                <a:ea typeface="Roboto" panose="02000000000000000000" pitchFamily="2" charset="0"/>
              </a:rPr>
              <a:t> với các vật sau</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1" name="Picture 3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417643" y="4237987"/>
            <a:ext cx="1436365" cy="2039707"/>
          </a:xfrm>
          <a:prstGeom prst="rect">
            <a:avLst/>
          </a:prstGeom>
        </p:spPr>
      </p:pic>
      <p:pic>
        <p:nvPicPr>
          <p:cNvPr id="2" name="Picture 1"/>
          <p:cNvPicPr>
            <a:picLocks noChangeAspect="1"/>
          </p:cNvPicPr>
          <p:nvPr/>
        </p:nvPicPr>
        <p:blipFill rotWithShape="1">
          <a:blip r:embed="rId5">
            <a:extLst>
              <a:ext uri="{28A0092B-C50C-407E-A947-70E740481C1C}">
                <a14:useLocalDpi xmlns:a14="http://schemas.microsoft.com/office/drawing/2010/main" val="0"/>
              </a:ext>
            </a:extLst>
          </a:blip>
          <a:srcRect l="17541" t="4722" r="21801" b="7047"/>
          <a:stretch/>
        </p:blipFill>
        <p:spPr>
          <a:xfrm>
            <a:off x="2164215" y="1927462"/>
            <a:ext cx="4499265" cy="3512127"/>
          </a:xfrm>
          <a:prstGeom prst="rect">
            <a:avLst/>
          </a:prstGeom>
        </p:spPr>
      </p:pic>
      <p:sp>
        <p:nvSpPr>
          <p:cNvPr id="33" name="TextBox 32"/>
          <p:cNvSpPr txBox="1"/>
          <p:nvPr/>
        </p:nvSpPr>
        <p:spPr>
          <a:xfrm>
            <a:off x="536877" y="276039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Cốc nước đá</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8" name="TextBox 47"/>
          <p:cNvSpPr txBox="1"/>
          <p:nvPr/>
        </p:nvSpPr>
        <p:spPr>
          <a:xfrm>
            <a:off x="1028699" y="3958072"/>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1943665" y="4835452"/>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5132764" y="3195668"/>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5912279" y="4471730"/>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5" name="Straight Connector 4"/>
          <p:cNvCxnSpPr/>
          <p:nvPr/>
        </p:nvCxnSpPr>
        <p:spPr>
          <a:xfrm flipH="1" flipV="1">
            <a:off x="3231573" y="4933395"/>
            <a:ext cx="862990" cy="119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64076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fade">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3"/>
                                        </p:tgtEl>
                                        <p:attrNameLst>
                                          <p:attrName>style.visibility</p:attrName>
                                        </p:attrNameLst>
                                      </p:cBhvr>
                                      <p:to>
                                        <p:strVal val="visible"/>
                                      </p:to>
                                    </p:set>
                                    <p:animEffect transition="in" filter="wipe(down)">
                                      <p:cBhvr>
                                        <p:cTn id="16" dur="500"/>
                                        <p:tgtEl>
                                          <p:spTgt spid="3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48"/>
                                        </p:tgtEl>
                                        <p:attrNameLst>
                                          <p:attrName>style.visibility</p:attrName>
                                        </p:attrNameLst>
                                      </p:cBhvr>
                                      <p:to>
                                        <p:strVal val="visible"/>
                                      </p:to>
                                    </p:set>
                                    <p:animEffect transition="in" filter="wipe(down)">
                                      <p:cBhvr>
                                        <p:cTn id="19" dur="500"/>
                                        <p:tgtEl>
                                          <p:spTgt spid="48"/>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9"/>
                                        </p:tgtEl>
                                        <p:attrNameLst>
                                          <p:attrName>style.visibility</p:attrName>
                                        </p:attrNameLst>
                                      </p:cBhvr>
                                      <p:to>
                                        <p:strVal val="visible"/>
                                      </p:to>
                                    </p:set>
                                    <p:animEffect transition="in" filter="wipe(down)">
                                      <p:cBhvr>
                                        <p:cTn id="22" dur="500"/>
                                        <p:tgtEl>
                                          <p:spTgt spid="4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0"/>
                                        </p:tgtEl>
                                        <p:attrNameLst>
                                          <p:attrName>style.visibility</p:attrName>
                                        </p:attrNameLst>
                                      </p:cBhvr>
                                      <p:to>
                                        <p:strVal val="visible"/>
                                      </p:to>
                                    </p:set>
                                    <p:animEffect transition="in" filter="wipe(down)">
                                      <p:cBhvr>
                                        <p:cTn id="25" dur="500"/>
                                        <p:tgtEl>
                                          <p:spTgt spid="50"/>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500"/>
                                        <p:tgtEl>
                                          <p:spTgt spid="3"/>
                                        </p:tgtEl>
                                      </p:cBhvr>
                                    </p:animEffect>
                                  </p:childTnLst>
                                </p:cTn>
                              </p:par>
                              <p:par>
                                <p:cTn id="32" presetID="10" presetClass="entr" presetSubtype="0" fill="hold" nodeType="withEffect">
                                  <p:stCondLst>
                                    <p:cond delay="0"/>
                                  </p:stCondLst>
                                  <p:childTnLst>
                                    <p:set>
                                      <p:cBhvr>
                                        <p:cTn id="33" dur="1" fill="hold">
                                          <p:stCondLst>
                                            <p:cond delay="0"/>
                                          </p:stCondLst>
                                        </p:cTn>
                                        <p:tgtEl>
                                          <p:spTgt spid="2"/>
                                        </p:tgtEl>
                                        <p:attrNameLst>
                                          <p:attrName>style.visibility</p:attrName>
                                        </p:attrNameLst>
                                      </p:cBhvr>
                                      <p:to>
                                        <p:strVal val="visible"/>
                                      </p:to>
                                    </p:set>
                                    <p:animEffect transition="in" filter="fade">
                                      <p:cBhvr>
                                        <p:cTn id="34"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17" grpId="0"/>
      <p:bldP spid="30" grpId="0"/>
      <p:bldP spid="33" grpId="0"/>
      <p:bldP spid="48" grpId="0"/>
      <p:bldP spid="49" grpId="0"/>
      <p:bldP spid="50" grpId="0"/>
      <p:bldP spid="5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1600200" y="1956433"/>
            <a:ext cx="8634845" cy="4506712"/>
          </a:xfrm>
          <a:prstGeom prst="rect">
            <a:avLst/>
          </a:prstGeom>
        </p:spPr>
      </p:pic>
      <p:graphicFrame>
        <p:nvGraphicFramePr>
          <p:cNvPr id="4" name="Table 3"/>
          <p:cNvGraphicFramePr>
            <a:graphicFrameLocks noGrp="1"/>
          </p:cNvGraphicFramePr>
          <p:nvPr>
            <p:extLst>
              <p:ext uri="{D42A27DB-BD31-4B8C-83A1-F6EECF244321}">
                <p14:modId xmlns:p14="http://schemas.microsoft.com/office/powerpoint/2010/main" val="3204620456"/>
              </p:ext>
            </p:extLst>
          </p:nvPr>
        </p:nvGraphicFramePr>
        <p:xfrm>
          <a:off x="1884494" y="2175660"/>
          <a:ext cx="8127999" cy="4093840"/>
        </p:xfrm>
        <a:graphic>
          <a:graphicData uri="http://schemas.openxmlformats.org/drawingml/2006/table">
            <a:tbl>
              <a:tblPr firstRow="1" bandRow="1">
                <a:tableStyleId>{5C22544A-7EE6-4342-B048-85BDC9FD1C3A}</a:tableStyleId>
              </a:tblPr>
              <a:tblGrid>
                <a:gridCol w="673295">
                  <a:extLst>
                    <a:ext uri="{9D8B030D-6E8A-4147-A177-3AD203B41FA5}">
                      <a16:colId xmlns:a16="http://schemas.microsoft.com/office/drawing/2014/main" val="1071461646"/>
                    </a:ext>
                  </a:extLst>
                </a:gridCol>
                <a:gridCol w="2180466">
                  <a:extLst>
                    <a:ext uri="{9D8B030D-6E8A-4147-A177-3AD203B41FA5}">
                      <a16:colId xmlns:a16="http://schemas.microsoft.com/office/drawing/2014/main" val="1807741493"/>
                    </a:ext>
                  </a:extLst>
                </a:gridCol>
                <a:gridCol w="5274238">
                  <a:extLst>
                    <a:ext uri="{9D8B030D-6E8A-4147-A177-3AD203B41FA5}">
                      <a16:colId xmlns:a16="http://schemas.microsoft.com/office/drawing/2014/main" val="2725783321"/>
                    </a:ext>
                  </a:extLst>
                </a:gridCol>
              </a:tblGrid>
              <a:tr h="818768">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tc>
                  <a:txBody>
                    <a:bodyPr/>
                    <a:lstStyle/>
                    <a:p>
                      <a:endParaRPr lang="en-US"/>
                    </a:p>
                  </a:txBody>
                  <a:tcPr>
                    <a:solidFill>
                      <a:schemeClr val="accent1">
                        <a:lumMod val="75000"/>
                      </a:schemeClr>
                    </a:solidFill>
                  </a:tcPr>
                </a:tc>
                <a:extLst>
                  <a:ext uri="{0D108BD9-81ED-4DB2-BD59-A6C34878D82A}">
                    <a16:rowId xmlns:a16="http://schemas.microsoft.com/office/drawing/2014/main" val="1101915577"/>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658914873"/>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2376126362"/>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1433137038"/>
                  </a:ext>
                </a:extLst>
              </a:tr>
              <a:tr h="818768">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tc>
                  <a:txBody>
                    <a:bodyPr/>
                    <a:lstStyle/>
                    <a:p>
                      <a:endParaRPr lang="en-US"/>
                    </a:p>
                  </a:txBody>
                  <a:tcPr>
                    <a:solidFill>
                      <a:schemeClr val="accent1">
                        <a:lumMod val="40000"/>
                        <a:lumOff val="60000"/>
                      </a:schemeClr>
                    </a:solidFill>
                  </a:tcPr>
                </a:tc>
                <a:extLst>
                  <a:ext uri="{0D108BD9-81ED-4DB2-BD59-A6C34878D82A}">
                    <a16:rowId xmlns:a16="http://schemas.microsoft.com/office/drawing/2014/main" val="3266035546"/>
                  </a:ext>
                </a:extLst>
              </a:tr>
            </a:tbl>
          </a:graphicData>
        </a:graphic>
      </p:graphicFrame>
      <p:sp>
        <p:nvSpPr>
          <p:cNvPr id="117" name="TextBox 116"/>
          <p:cNvSpPr txBox="1"/>
          <p:nvPr/>
        </p:nvSpPr>
        <p:spPr>
          <a:xfrm>
            <a:off x="2524388" y="324651"/>
            <a:ext cx="6848212" cy="1077218"/>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TÌM HIỂU VỀ VẬT DẪN NHIỆT TỐT VÀ VẬT DẪN NHIỆT KÉM</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2448069" y="1383963"/>
            <a:ext cx="69016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Thực hiện thí nghiệm và báo cáo kết quả </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3" name="TextBox 32"/>
          <p:cNvSpPr txBox="1"/>
          <p:nvPr/>
        </p:nvSpPr>
        <p:spPr>
          <a:xfrm>
            <a:off x="4627642" y="2183408"/>
            <a:ext cx="4951936" cy="830997"/>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Kết quả</a:t>
            </a:r>
          </a:p>
          <a:p>
            <a:pPr lvl="0" algn="ctr">
              <a:defRPr/>
            </a:pPr>
            <a:r>
              <a:rPr lang="en-US" sz="2400">
                <a:solidFill>
                  <a:schemeClr val="bg1"/>
                </a:solidFill>
                <a:latin typeface="Roboto" panose="02000000000000000000" pitchFamily="2" charset="0"/>
                <a:ea typeface="Roboto" panose="02000000000000000000" pitchFamily="2" charset="0"/>
              </a:rPr>
              <a:t>(nhanh lạnh/ lạnh chậm/ lâu lạnh)</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48" name="TextBox 47"/>
          <p:cNvSpPr txBox="1"/>
          <p:nvPr/>
        </p:nvSpPr>
        <p:spPr>
          <a:xfrm>
            <a:off x="2552693" y="4012737"/>
            <a:ext cx="166254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nhựa</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9" name="TextBox 48"/>
          <p:cNvSpPr txBox="1"/>
          <p:nvPr/>
        </p:nvSpPr>
        <p:spPr>
          <a:xfrm>
            <a:off x="2487402" y="5600686"/>
            <a:ext cx="1440301"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gỗ</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0" name="TextBox 49"/>
          <p:cNvSpPr txBox="1"/>
          <p:nvPr/>
        </p:nvSpPr>
        <p:spPr>
          <a:xfrm>
            <a:off x="2578092" y="3151978"/>
            <a:ext cx="1517418"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51" name="TextBox 50"/>
          <p:cNvSpPr txBox="1"/>
          <p:nvPr/>
        </p:nvSpPr>
        <p:spPr>
          <a:xfrm>
            <a:off x="2466620" y="4792107"/>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Thìa thủy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5" name="TextBox 14"/>
          <p:cNvSpPr txBox="1"/>
          <p:nvPr/>
        </p:nvSpPr>
        <p:spPr>
          <a:xfrm>
            <a:off x="1836128" y="2336592"/>
            <a:ext cx="754240"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STT</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6" name="TextBox 15"/>
          <p:cNvSpPr txBox="1"/>
          <p:nvPr/>
        </p:nvSpPr>
        <p:spPr>
          <a:xfrm>
            <a:off x="3023283" y="2325603"/>
            <a:ext cx="1359949" cy="461665"/>
          </a:xfrm>
          <a:prstGeom prst="rect">
            <a:avLst/>
          </a:prstGeom>
          <a:noFill/>
        </p:spPr>
        <p:txBody>
          <a:bodyPr wrap="square" rtlCol="0">
            <a:spAutoFit/>
          </a:bodyPr>
          <a:lstStyle/>
          <a:p>
            <a:pPr lvl="0" algn="ctr">
              <a:defRPr/>
            </a:pPr>
            <a:r>
              <a:rPr lang="en-US" sz="2400">
                <a:solidFill>
                  <a:schemeClr val="bg1"/>
                </a:solidFill>
                <a:latin typeface="Roboto" panose="02000000000000000000" pitchFamily="2" charset="0"/>
                <a:ea typeface="Roboto" panose="02000000000000000000" pitchFamily="2" charset="0"/>
              </a:rPr>
              <a:t>Vật liệu</a:t>
            </a:r>
            <a:endParaRPr kumimoji="0" lang="en-US" altLang="zh-CN" sz="2400" b="0" i="0" u="none" strike="noStrike" kern="1200" cap="none" spc="0" normalizeH="0" baseline="0" noProof="0" dirty="0">
              <a:ln>
                <a:noFill/>
              </a:ln>
              <a:solidFill>
                <a:schemeClr val="bg1"/>
              </a:solidFill>
              <a:effectLst/>
              <a:uLnTx/>
              <a:uFillTx/>
              <a:latin typeface="Roboto" panose="02000000000000000000" pitchFamily="2" charset="0"/>
              <a:ea typeface="Roboto" panose="02000000000000000000" pitchFamily="2" charset="0"/>
            </a:endParaRPr>
          </a:p>
        </p:txBody>
      </p:sp>
      <p:sp>
        <p:nvSpPr>
          <p:cNvPr id="17" name="TextBox 16"/>
          <p:cNvSpPr txBox="1"/>
          <p:nvPr/>
        </p:nvSpPr>
        <p:spPr>
          <a:xfrm>
            <a:off x="1985575" y="3181008"/>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1</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8" name="TextBox 17"/>
          <p:cNvSpPr txBox="1"/>
          <p:nvPr/>
        </p:nvSpPr>
        <p:spPr>
          <a:xfrm>
            <a:off x="1995636" y="3998601"/>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2</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19" name="TextBox 18"/>
          <p:cNvSpPr txBox="1"/>
          <p:nvPr/>
        </p:nvSpPr>
        <p:spPr>
          <a:xfrm>
            <a:off x="2006137" y="4792275"/>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3</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0" name="TextBox 19"/>
          <p:cNvSpPr txBox="1"/>
          <p:nvPr/>
        </p:nvSpPr>
        <p:spPr>
          <a:xfrm>
            <a:off x="1981343" y="5600686"/>
            <a:ext cx="501827"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4</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2" name="TextBox 21"/>
          <p:cNvSpPr txBox="1"/>
          <p:nvPr/>
        </p:nvSpPr>
        <p:spPr>
          <a:xfrm>
            <a:off x="5898885" y="3190022"/>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Nhanh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3" name="TextBox 22"/>
          <p:cNvSpPr txBox="1"/>
          <p:nvPr/>
        </p:nvSpPr>
        <p:spPr>
          <a:xfrm>
            <a:off x="5898885" y="392868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4" name="TextBox 23"/>
          <p:cNvSpPr txBox="1"/>
          <p:nvPr/>
        </p:nvSpPr>
        <p:spPr>
          <a:xfrm>
            <a:off x="5898885" y="4729761"/>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Lạnh chậm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5" name="TextBox 24"/>
          <p:cNvSpPr txBox="1"/>
          <p:nvPr/>
        </p:nvSpPr>
        <p:spPr>
          <a:xfrm>
            <a:off x="5898885" y="5529846"/>
            <a:ext cx="2310232"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Lâu lạnh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6" name="Rectangle 5"/>
          <p:cNvSpPr/>
          <p:nvPr/>
        </p:nvSpPr>
        <p:spPr>
          <a:xfrm>
            <a:off x="4841656" y="3038312"/>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6" name="Rectangle 25"/>
          <p:cNvSpPr/>
          <p:nvPr/>
        </p:nvSpPr>
        <p:spPr>
          <a:xfrm>
            <a:off x="4806598" y="3861566"/>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7" name="Rectangle 26"/>
          <p:cNvSpPr/>
          <p:nvPr/>
        </p:nvSpPr>
        <p:spPr>
          <a:xfrm>
            <a:off x="4776852" y="4728771"/>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
        <p:nvSpPr>
          <p:cNvPr id="28" name="Rectangle 27"/>
          <p:cNvSpPr/>
          <p:nvPr/>
        </p:nvSpPr>
        <p:spPr>
          <a:xfrm>
            <a:off x="4776852" y="5488833"/>
            <a:ext cx="5118882" cy="654675"/>
          </a:xfrm>
          <a:prstGeom prst="rect">
            <a:avLst/>
          </a:prstGeom>
          <a:solidFill>
            <a:srgbClr val="BDD7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rgbClr val="002060"/>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36519727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grpId="1"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fade">
                                      <p:cBhvr>
                                        <p:cTn id="13" dur="500"/>
                                        <p:tgtEl>
                                          <p:spTgt spid="33"/>
                                        </p:tgtEl>
                                      </p:cBhvr>
                                    </p:animEffect>
                                  </p:childTnLst>
                                </p:cTn>
                              </p:par>
                              <p:par>
                                <p:cTn id="14" presetID="10" presetClass="entr" presetSubtype="0" fill="hold" grpId="1" nodeType="withEffect">
                                  <p:stCondLst>
                                    <p:cond delay="0"/>
                                  </p:stCondLst>
                                  <p:childTnLst>
                                    <p:set>
                                      <p:cBhvr>
                                        <p:cTn id="15" dur="1" fill="hold">
                                          <p:stCondLst>
                                            <p:cond delay="0"/>
                                          </p:stCondLst>
                                        </p:cTn>
                                        <p:tgtEl>
                                          <p:spTgt spid="48"/>
                                        </p:tgtEl>
                                        <p:attrNameLst>
                                          <p:attrName>style.visibility</p:attrName>
                                        </p:attrNameLst>
                                      </p:cBhvr>
                                      <p:to>
                                        <p:strVal val="visible"/>
                                      </p:to>
                                    </p:set>
                                    <p:animEffect transition="in" filter="fade">
                                      <p:cBhvr>
                                        <p:cTn id="16" dur="500"/>
                                        <p:tgtEl>
                                          <p:spTgt spid="48"/>
                                        </p:tgtEl>
                                      </p:cBhvr>
                                    </p:animEffect>
                                  </p:childTnLst>
                                </p:cTn>
                              </p:par>
                              <p:par>
                                <p:cTn id="17" presetID="10" presetClass="entr" presetSubtype="0" fill="hold" grpId="1" nodeType="withEffect">
                                  <p:stCondLst>
                                    <p:cond delay="0"/>
                                  </p:stCondLst>
                                  <p:childTnLst>
                                    <p:set>
                                      <p:cBhvr>
                                        <p:cTn id="18" dur="1" fill="hold">
                                          <p:stCondLst>
                                            <p:cond delay="0"/>
                                          </p:stCondLst>
                                        </p:cTn>
                                        <p:tgtEl>
                                          <p:spTgt spid="49"/>
                                        </p:tgtEl>
                                        <p:attrNameLst>
                                          <p:attrName>style.visibility</p:attrName>
                                        </p:attrNameLst>
                                      </p:cBhvr>
                                      <p:to>
                                        <p:strVal val="visible"/>
                                      </p:to>
                                    </p:set>
                                    <p:animEffect transition="in" filter="fade">
                                      <p:cBhvr>
                                        <p:cTn id="19" dur="500"/>
                                        <p:tgtEl>
                                          <p:spTgt spid="49"/>
                                        </p:tgtEl>
                                      </p:cBhvr>
                                    </p:animEffect>
                                  </p:childTnLst>
                                </p:cTn>
                              </p:par>
                              <p:par>
                                <p:cTn id="20" presetID="10" presetClass="entr" presetSubtype="0" fill="hold" grpId="1" nodeType="with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fade">
                                      <p:cBhvr>
                                        <p:cTn id="22" dur="500"/>
                                        <p:tgtEl>
                                          <p:spTgt spid="50"/>
                                        </p:tgtEl>
                                      </p:cBhvr>
                                    </p:animEffect>
                                  </p:childTnLst>
                                </p:cTn>
                              </p:par>
                              <p:par>
                                <p:cTn id="23" presetID="10" presetClass="entr" presetSubtype="0" fill="hold" grpId="1" nodeType="withEffect">
                                  <p:stCondLst>
                                    <p:cond delay="0"/>
                                  </p:stCondLst>
                                  <p:childTnLst>
                                    <p:set>
                                      <p:cBhvr>
                                        <p:cTn id="24" dur="1" fill="hold">
                                          <p:stCondLst>
                                            <p:cond delay="0"/>
                                          </p:stCondLst>
                                        </p:cTn>
                                        <p:tgtEl>
                                          <p:spTgt spid="51"/>
                                        </p:tgtEl>
                                        <p:attrNameLst>
                                          <p:attrName>style.visibility</p:attrName>
                                        </p:attrNameLst>
                                      </p:cBhvr>
                                      <p:to>
                                        <p:strVal val="visible"/>
                                      </p:to>
                                    </p:set>
                                    <p:animEffect transition="in" filter="fade">
                                      <p:cBhvr>
                                        <p:cTn id="25" dur="500"/>
                                        <p:tgtEl>
                                          <p:spTgt spid="51"/>
                                        </p:tgtEl>
                                      </p:cBhvr>
                                    </p:animEffect>
                                  </p:childTnLst>
                                </p:cTn>
                              </p:par>
                              <p:par>
                                <p:cTn id="26" presetID="10" presetClass="entr" presetSubtype="0" fill="hold" grpId="1" nodeType="with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500"/>
                                        <p:tgtEl>
                                          <p:spTgt spid="15"/>
                                        </p:tgtEl>
                                      </p:cBhvr>
                                    </p:animEffect>
                                  </p:childTnLst>
                                </p:cTn>
                              </p:par>
                              <p:par>
                                <p:cTn id="29" presetID="10" presetClass="entr" presetSubtype="0" fill="hold" grpId="1" nodeType="with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500"/>
                                        <p:tgtEl>
                                          <p:spTgt spid="16"/>
                                        </p:tgtEl>
                                      </p:cBhvr>
                                    </p:animEffect>
                                  </p:childTnLst>
                                </p:cTn>
                              </p:par>
                              <p:par>
                                <p:cTn id="32" presetID="10" presetClass="entr" presetSubtype="0" fill="hold" grpId="1" nodeType="with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fade">
                                      <p:cBhvr>
                                        <p:cTn id="34" dur="500"/>
                                        <p:tgtEl>
                                          <p:spTgt spid="17"/>
                                        </p:tgtEl>
                                      </p:cBhvr>
                                    </p:animEffect>
                                  </p:childTnLst>
                                </p:cTn>
                              </p:par>
                              <p:par>
                                <p:cTn id="35" presetID="10" presetClass="entr"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500"/>
                                        <p:tgtEl>
                                          <p:spTgt spid="18"/>
                                        </p:tgtEl>
                                      </p:cBhvr>
                                    </p:animEffect>
                                  </p:childTnLst>
                                </p:cTn>
                              </p:par>
                              <p:par>
                                <p:cTn id="38" presetID="10" presetClass="entr" presetSubtype="0" fill="hold" grpId="1" nodeType="with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500"/>
                                        <p:tgtEl>
                                          <p:spTgt spid="19"/>
                                        </p:tgtEl>
                                      </p:cBhvr>
                                    </p:animEffect>
                                  </p:childTnLst>
                                </p:cTn>
                              </p:par>
                              <p:par>
                                <p:cTn id="41" presetID="10" presetClass="entr" presetSubtype="0" fill="hold" grpId="1" nodeType="with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500"/>
                                        <p:tgtEl>
                                          <p:spTgt spid="20"/>
                                        </p:tgtEl>
                                      </p:cBhvr>
                                    </p:animEffect>
                                  </p:childTnLst>
                                </p:cTn>
                              </p:par>
                              <p:par>
                                <p:cTn id="44" presetID="10" presetClass="entr" presetSubtype="0" fill="hold" grpId="1" nodeType="with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fade">
                                      <p:cBhvr>
                                        <p:cTn id="46" dur="500"/>
                                        <p:tgtEl>
                                          <p:spTgt spid="22"/>
                                        </p:tgtEl>
                                      </p:cBhvr>
                                    </p:animEffect>
                                  </p:childTnLst>
                                </p:cTn>
                              </p:par>
                              <p:par>
                                <p:cTn id="47" presetID="10" presetClass="entr" presetSubtype="0" fill="hold" grpId="1"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fade">
                                      <p:cBhvr>
                                        <p:cTn id="49" dur="500"/>
                                        <p:tgtEl>
                                          <p:spTgt spid="23"/>
                                        </p:tgtEl>
                                      </p:cBhvr>
                                    </p:animEffect>
                                  </p:childTnLst>
                                </p:cTn>
                              </p:par>
                              <p:par>
                                <p:cTn id="50" presetID="10" presetClass="entr" presetSubtype="0" fill="hold" grpId="1" nodeType="with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fade">
                                      <p:cBhvr>
                                        <p:cTn id="52" dur="500"/>
                                        <p:tgtEl>
                                          <p:spTgt spid="24"/>
                                        </p:tgtEl>
                                      </p:cBhvr>
                                    </p:animEffect>
                                  </p:childTnLst>
                                </p:cTn>
                              </p:par>
                              <p:par>
                                <p:cTn id="53" presetID="10" presetClass="entr" presetSubtype="0" fill="hold" grpId="1" nodeType="with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500"/>
                                        <p:tgtEl>
                                          <p:spTgt spid="25"/>
                                        </p:tgtEl>
                                      </p:cBhvr>
                                    </p:animEffect>
                                  </p:childTnLst>
                                </p:cTn>
                              </p:par>
                              <p:par>
                                <p:cTn id="56" presetID="10" presetClass="entr" presetSubtype="0" fill="hold" nodeType="with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fade">
                                      <p:cBhvr>
                                        <p:cTn id="58" dur="500"/>
                                        <p:tgtEl>
                                          <p:spTgt spid="4"/>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500"/>
                                        <p:tgtEl>
                                          <p:spTgt spid="6"/>
                                        </p:tgtEl>
                                      </p:cBhvr>
                                    </p:animEffect>
                                  </p:childTnLst>
                                </p:cTn>
                              </p:par>
                              <p:par>
                                <p:cTn id="62" presetID="10" presetClass="entr" presetSubtype="0" fill="hold" grpId="0" nodeType="with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500"/>
                                        <p:tgtEl>
                                          <p:spTgt spid="26"/>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fade">
                                      <p:cBhvr>
                                        <p:cTn id="67" dur="500"/>
                                        <p:tgtEl>
                                          <p:spTgt spid="27"/>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71" restart="whenNotActive" fill="hold" evtFilter="cancelBubble" nodeType="interactiveSeq">
                <p:stCondLst>
                  <p:cond evt="onClick" delay="0">
                    <p:tgtEl>
                      <p:spTgt spid="6"/>
                    </p:tgtEl>
                  </p:cond>
                </p:stCondLst>
                <p:endSync evt="end" delay="0">
                  <p:rtn val="all"/>
                </p:endSync>
                <p:childTnLst>
                  <p:par>
                    <p:cTn id="72" fill="hold">
                      <p:stCondLst>
                        <p:cond delay="0"/>
                      </p:stCondLst>
                      <p:childTnLst>
                        <p:par>
                          <p:cTn id="73" fill="hold">
                            <p:stCondLst>
                              <p:cond delay="0"/>
                            </p:stCondLst>
                            <p:childTnLst>
                              <p:par>
                                <p:cTn id="74" presetID="1" presetClass="exit" presetSubtype="0" fill="hold" grpId="1" nodeType="withEffect">
                                  <p:stCondLst>
                                    <p:cond delay="0"/>
                                  </p:stCondLst>
                                  <p:childTnLst>
                                    <p:set>
                                      <p:cBhvr>
                                        <p:cTn id="75" dur="1" fill="hold">
                                          <p:stCondLst>
                                            <p:cond delay="0"/>
                                          </p:stCondLst>
                                        </p:cTn>
                                        <p:tgtEl>
                                          <p:spTgt spid="6"/>
                                        </p:tgtEl>
                                        <p:attrNameLst>
                                          <p:attrName>style.visibility</p:attrName>
                                        </p:attrNameLst>
                                      </p:cBhvr>
                                      <p:to>
                                        <p:strVal val="hidden"/>
                                      </p:to>
                                    </p:set>
                                  </p:childTnLst>
                                </p:cTn>
                              </p:par>
                            </p:childTnLst>
                          </p:cTn>
                        </p:par>
                      </p:childTnLst>
                    </p:cTn>
                  </p:par>
                </p:childTnLst>
              </p:cTn>
              <p:nextCondLst>
                <p:cond evt="onClick" delay="0">
                  <p:tgtEl>
                    <p:spTgt spid="6"/>
                  </p:tgtEl>
                </p:cond>
              </p:nextCondLst>
            </p:seq>
            <p:seq concurrent="1" nextAc="seek">
              <p:cTn id="76" restart="whenNotActive" fill="hold" evtFilter="cancelBubble" nodeType="interactiveSeq">
                <p:stCondLst>
                  <p:cond evt="onClick" delay="0">
                    <p:tgtEl>
                      <p:spTgt spid="26"/>
                    </p:tgtEl>
                  </p:cond>
                </p:stCondLst>
                <p:endSync evt="end" delay="0">
                  <p:rtn val="all"/>
                </p:endSync>
                <p:childTnLst>
                  <p:par>
                    <p:cTn id="77" fill="hold">
                      <p:stCondLst>
                        <p:cond delay="0"/>
                      </p:stCondLst>
                      <p:childTnLst>
                        <p:par>
                          <p:cTn id="78" fill="hold">
                            <p:stCondLst>
                              <p:cond delay="0"/>
                            </p:stCondLst>
                            <p:childTnLst>
                              <p:par>
                                <p:cTn id="79" presetID="1" presetClass="exit" presetSubtype="0" fill="hold" grpId="1" nodeType="withEffect">
                                  <p:stCondLst>
                                    <p:cond delay="0"/>
                                  </p:stCondLst>
                                  <p:childTnLst>
                                    <p:set>
                                      <p:cBhvr>
                                        <p:cTn id="80" dur="1" fill="hold">
                                          <p:stCondLst>
                                            <p:cond delay="0"/>
                                          </p:stCondLst>
                                        </p:cTn>
                                        <p:tgtEl>
                                          <p:spTgt spid="26"/>
                                        </p:tgtEl>
                                        <p:attrNameLst>
                                          <p:attrName>style.visibility</p:attrName>
                                        </p:attrNameLst>
                                      </p:cBhvr>
                                      <p:to>
                                        <p:strVal val="hidden"/>
                                      </p:to>
                                    </p:set>
                                  </p:childTnLst>
                                </p:cTn>
                              </p:par>
                            </p:childTnLst>
                          </p:cTn>
                        </p:par>
                      </p:childTnLst>
                    </p:cTn>
                  </p:par>
                </p:childTnLst>
              </p:cTn>
              <p:nextCondLst>
                <p:cond evt="onClick" delay="0">
                  <p:tgtEl>
                    <p:spTgt spid="26"/>
                  </p:tgtEl>
                </p:cond>
              </p:nextCondLst>
            </p:seq>
            <p:seq concurrent="1" nextAc="seek">
              <p:cTn id="81" restart="whenNotActive" fill="hold" evtFilter="cancelBubble" nodeType="interactiveSeq">
                <p:stCondLst>
                  <p:cond evt="onClick" delay="0">
                    <p:tgtEl>
                      <p:spTgt spid="27"/>
                    </p:tgtEl>
                  </p:cond>
                </p:stCondLst>
                <p:endSync evt="end" delay="0">
                  <p:rtn val="all"/>
                </p:endSync>
                <p:childTnLst>
                  <p:par>
                    <p:cTn id="82" fill="hold">
                      <p:stCondLst>
                        <p:cond delay="0"/>
                      </p:stCondLst>
                      <p:childTnLst>
                        <p:par>
                          <p:cTn id="83" fill="hold">
                            <p:stCondLst>
                              <p:cond delay="0"/>
                            </p:stCondLst>
                            <p:childTnLst>
                              <p:par>
                                <p:cTn id="84" presetID="1" presetClass="exit" presetSubtype="0" fill="hold" grpId="1" nodeType="withEffect">
                                  <p:stCondLst>
                                    <p:cond delay="0"/>
                                  </p:stCondLst>
                                  <p:childTnLst>
                                    <p:set>
                                      <p:cBhvr>
                                        <p:cTn id="85" dur="1" fill="hold">
                                          <p:stCondLst>
                                            <p:cond delay="0"/>
                                          </p:stCondLst>
                                        </p:cTn>
                                        <p:tgtEl>
                                          <p:spTgt spid="27"/>
                                        </p:tgtEl>
                                        <p:attrNameLst>
                                          <p:attrName>style.visibility</p:attrName>
                                        </p:attrNameLst>
                                      </p:cBhvr>
                                      <p:to>
                                        <p:strVal val="hidden"/>
                                      </p:to>
                                    </p:set>
                                  </p:childTnLst>
                                </p:cTn>
                              </p:par>
                            </p:childTnLst>
                          </p:cTn>
                        </p:par>
                      </p:childTnLst>
                    </p:cTn>
                  </p:par>
                </p:childTnLst>
              </p:cTn>
              <p:nextCondLst>
                <p:cond evt="onClick" delay="0">
                  <p:tgtEl>
                    <p:spTgt spid="27"/>
                  </p:tgtEl>
                </p:cond>
              </p:nextCondLst>
            </p:seq>
            <p:seq concurrent="1" nextAc="seek">
              <p:cTn id="86" restart="whenNotActive" fill="hold" evtFilter="cancelBubble" nodeType="interactiveSeq">
                <p:stCondLst>
                  <p:cond evt="onClick" delay="0">
                    <p:tgtEl>
                      <p:spTgt spid="28"/>
                    </p:tgtEl>
                  </p:cond>
                </p:stCondLst>
                <p:endSync evt="end" delay="0">
                  <p:rtn val="all"/>
                </p:endSync>
                <p:childTnLst>
                  <p:par>
                    <p:cTn id="87" fill="hold">
                      <p:stCondLst>
                        <p:cond delay="0"/>
                      </p:stCondLst>
                      <p:childTnLst>
                        <p:par>
                          <p:cTn id="88" fill="hold">
                            <p:stCondLst>
                              <p:cond delay="0"/>
                            </p:stCondLst>
                            <p:childTnLst>
                              <p:par>
                                <p:cTn id="89" presetID="1" presetClass="exit" presetSubtype="0" fill="hold" grpId="1" nodeType="withEffect">
                                  <p:stCondLst>
                                    <p:cond delay="0"/>
                                  </p:stCondLst>
                                  <p:childTnLst>
                                    <p:set>
                                      <p:cBhvr>
                                        <p:cTn id="90" dur="1" fill="hold">
                                          <p:stCondLst>
                                            <p:cond delay="0"/>
                                          </p:stCondLst>
                                        </p:cTn>
                                        <p:tgtEl>
                                          <p:spTgt spid="28"/>
                                        </p:tgtEl>
                                        <p:attrNameLst>
                                          <p:attrName>style.visibility</p:attrName>
                                        </p:attrNameLst>
                                      </p:cBhvr>
                                      <p:to>
                                        <p:strVal val="hidden"/>
                                      </p:to>
                                    </p:set>
                                  </p:childTnLst>
                                </p:cTn>
                              </p:par>
                            </p:childTnLst>
                          </p:cTn>
                        </p:par>
                      </p:childTnLst>
                    </p:cTn>
                  </p:par>
                </p:childTnLst>
              </p:cTn>
              <p:nextCondLst>
                <p:cond evt="onClick" delay="0">
                  <p:tgtEl>
                    <p:spTgt spid="28"/>
                  </p:tgtEl>
                </p:cond>
              </p:nextCondLst>
            </p:seq>
          </p:childTnLst>
        </p:cTn>
      </p:par>
    </p:tnLst>
    <p:bldLst>
      <p:bldP spid="117" grpId="0"/>
      <p:bldP spid="30" grpId="0"/>
      <p:bldP spid="33" grpId="1"/>
      <p:bldP spid="48" grpId="1"/>
      <p:bldP spid="49" grpId="1"/>
      <p:bldP spid="50" grpId="1"/>
      <p:bldP spid="51" grpId="1"/>
      <p:bldP spid="15" grpId="1"/>
      <p:bldP spid="16" grpId="1"/>
      <p:bldP spid="17" grpId="1"/>
      <p:bldP spid="18" grpId="1"/>
      <p:bldP spid="19" grpId="1"/>
      <p:bldP spid="20" grpId="1"/>
      <p:bldP spid="22" grpId="1"/>
      <p:bldP spid="23" grpId="1"/>
      <p:bldP spid="24" grpId="1"/>
      <p:bldP spid="25" grpId="1"/>
      <p:bldP spid="6" grpId="0" animBg="1"/>
      <p:bldP spid="6" grpId="1" animBg="1"/>
      <p:bldP spid="26" grpId="0" animBg="1"/>
      <p:bldP spid="26" grpId="1" animBg="1"/>
      <p:bldP spid="27" grpId="0" animBg="1"/>
      <p:bldP spid="27" grpId="1" animBg="1"/>
      <p:bldP spid="28" grpId="0" animBg="1"/>
      <p:bldP spid="28"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40588" y="395324"/>
            <a:ext cx="5636133"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3200" b="1" i="0" u="none" strike="noStrike" kern="1200" cap="none" spc="0" normalizeH="0" baseline="0" noProof="0">
                <a:ln>
                  <a:noFill/>
                </a:ln>
                <a:solidFill>
                  <a:srgbClr val="FFFF00"/>
                </a:solidFill>
                <a:effectLst/>
                <a:uLnTx/>
                <a:uFillTx/>
                <a:latin typeface="Pangolin" panose="00000500000000000000" pitchFamily="2" charset="0"/>
                <a:ea typeface="Roboto" panose="02000000000000000000" pitchFamily="2" charset="0"/>
                <a:cs typeface="+mn-cs"/>
              </a:rPr>
              <a:t>PHIẾU HỌC TẬP SỐ 1 VÀ</a:t>
            </a:r>
            <a:r>
              <a:rPr kumimoji="0" lang="en-US" altLang="zh-CN" sz="3200" b="1" i="0" u="none" strike="noStrike" kern="1200" cap="none" spc="0" normalizeH="0" noProof="0">
                <a:ln>
                  <a:noFill/>
                </a:ln>
                <a:solidFill>
                  <a:srgbClr val="FFFF00"/>
                </a:solidFill>
                <a:effectLst/>
                <a:uLnTx/>
                <a:uFillTx/>
                <a:latin typeface="Pangolin" panose="00000500000000000000" pitchFamily="2" charset="0"/>
                <a:ea typeface="Roboto" panose="02000000000000000000" pitchFamily="2" charset="0"/>
                <a:cs typeface="+mn-cs"/>
              </a:rPr>
              <a:t> SỐ 2</a:t>
            </a:r>
            <a:endParaRPr kumimoji="0" lang="en-US" altLang="zh-CN" sz="3200" b="1" i="0" u="none" strike="noStrike" kern="1200" cap="none" spc="0" normalizeH="0" baseline="0" noProof="0" dirty="0">
              <a:ln>
                <a:noFill/>
              </a:ln>
              <a:solidFill>
                <a:srgbClr val="FFFF00"/>
              </a:solidFill>
              <a:effectLst/>
              <a:uLnTx/>
              <a:uFillTx/>
              <a:latin typeface="Pangolin" panose="00000500000000000000" pitchFamily="2" charset="0"/>
              <a:ea typeface="Roboto" panose="02000000000000000000" pitchFamily="2" charset="0"/>
              <a:cs typeface="+mn-cs"/>
            </a:endParaRPr>
          </a:p>
        </p:txBody>
      </p:sp>
      <p:pic>
        <p:nvPicPr>
          <p:cNvPr id="11" name="Picture 10">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045066" y="-34304"/>
            <a:ext cx="2246550" cy="1550366"/>
          </a:xfrm>
          <a:prstGeom prst="rect">
            <a:avLst/>
          </a:prstGeom>
        </p:spPr>
      </p:pic>
      <p:sp>
        <p:nvSpPr>
          <p:cNvPr id="12" name="TextBox 11"/>
          <p:cNvSpPr txBox="1"/>
          <p:nvPr/>
        </p:nvSpPr>
        <p:spPr>
          <a:xfrm>
            <a:off x="1254642" y="2015969"/>
            <a:ext cx="10001693" cy="4031873"/>
          </a:xfrm>
          <a:prstGeom prst="rect">
            <a:avLst/>
          </a:prstGeom>
          <a:noFill/>
        </p:spPr>
        <p:txBody>
          <a:bodyPr wrap="square" rtlCol="0">
            <a:spAutoFit/>
          </a:bodyPr>
          <a:lstStyle/>
          <a:p>
            <a:pPr>
              <a:spcBef>
                <a:spcPts val="300"/>
              </a:spcBef>
              <a:spcAft>
                <a:spcPts val="300"/>
              </a:spcAft>
            </a:pPr>
            <a:r>
              <a:rPr lang="vi-VN" sz="2400" b="1" kern="1500">
                <a:latin typeface="Roboto" panose="02000000000000000000" pitchFamily="2" charset="0"/>
                <a:ea typeface="Roboto" panose="02000000000000000000" pitchFamily="2" charset="0"/>
              </a:rPr>
              <a:t>1. Kể tên các loại sản phẩm dùng để giữ nhiệt cả mùa đông và mùa hè?</a:t>
            </a:r>
          </a:p>
          <a:p>
            <a:pPr>
              <a:spcBef>
                <a:spcPts val="300"/>
              </a:spcBef>
              <a:spcAft>
                <a:spcPts val="300"/>
              </a:spcAft>
            </a:pP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2. Kể tên </a:t>
            </a:r>
            <a:r>
              <a:rPr lang="en-US" sz="2400" b="1" kern="1500">
                <a:latin typeface="Roboto" panose="02000000000000000000" pitchFamily="2" charset="0"/>
                <a:ea typeface="Roboto" panose="02000000000000000000" pitchFamily="2" charset="0"/>
              </a:rPr>
              <a:t>một số</a:t>
            </a:r>
            <a:r>
              <a:rPr lang="vi-VN" sz="2400" b="1" kern="1500">
                <a:latin typeface="Roboto" panose="02000000000000000000" pitchFamily="2" charset="0"/>
                <a:ea typeface="Roboto" panose="02000000000000000000" pitchFamily="2" charset="0"/>
              </a:rPr>
              <a:t> vật dẫn nhiệt, vật cách nhiệt.</a:t>
            </a:r>
          </a:p>
          <a:p>
            <a:pPr>
              <a:spcBef>
                <a:spcPts val="300"/>
              </a:spcBef>
              <a:spcAft>
                <a:spcPts val="300"/>
              </a:spcAft>
            </a:pPr>
            <a:r>
              <a:rPr lang="vi-VN" sz="2400" b="1" kern="1500">
                <a:latin typeface="Roboto" panose="02000000000000000000" pitchFamily="2" charset="0"/>
                <a:ea typeface="Roboto" panose="02000000000000000000" pitchFamily="2" charset="0"/>
              </a:rPr>
              <a:t>Vật dẫn </a:t>
            </a:r>
            <a:r>
              <a:rPr lang="en-US" sz="2400" b="1" kern="1500">
                <a:latin typeface="Roboto" panose="02000000000000000000" pitchFamily="2" charset="0"/>
                <a:ea typeface="Roboto" panose="02000000000000000000" pitchFamily="2" charset="0"/>
              </a:rPr>
              <a:t>n</a:t>
            </a:r>
            <a:r>
              <a:rPr lang="vi-VN" sz="2400" b="1" kern="1500">
                <a:latin typeface="Roboto" panose="02000000000000000000" pitchFamily="2" charset="0"/>
                <a:ea typeface="Roboto" panose="02000000000000000000" pitchFamily="2" charset="0"/>
              </a:rPr>
              <a:t>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Vật cách nhiệt</a:t>
            </a:r>
            <a:r>
              <a:rPr lang="vi-VN" sz="2400" kern="1500">
                <a:latin typeface="Roboto" panose="02000000000000000000" pitchFamily="2" charset="0"/>
                <a:ea typeface="Roboto" panose="02000000000000000000" pitchFamily="2" charset="0"/>
              </a:rPr>
              <a:t>…………………………..……………………………………………………………..</a:t>
            </a:r>
          </a:p>
          <a:p>
            <a:pPr>
              <a:spcBef>
                <a:spcPts val="300"/>
              </a:spcBef>
              <a:spcAft>
                <a:spcPts val="300"/>
              </a:spcAft>
            </a:pPr>
            <a:r>
              <a:rPr lang="vi-VN" sz="2400" b="1" kern="1500">
                <a:latin typeface="Roboto" panose="02000000000000000000" pitchFamily="2" charset="0"/>
                <a:ea typeface="Roboto" panose="02000000000000000000" pitchFamily="2" charset="0"/>
              </a:rPr>
              <a:t>3. Chọn những từ hay cụm từ thích hợp điền vào chỗ trống </a:t>
            </a:r>
          </a:p>
          <a:p>
            <a:pPr>
              <a:spcBef>
                <a:spcPts val="300"/>
              </a:spcBef>
              <a:spcAft>
                <a:spcPts val="300"/>
              </a:spcAft>
            </a:pPr>
            <a:r>
              <a:rPr lang="vi-VN" sz="2400" kern="1500">
                <a:latin typeface="Roboto" panose="02000000000000000000" pitchFamily="2" charset="0"/>
                <a:ea typeface="Roboto" panose="02000000000000000000" pitchFamily="2" charset="0"/>
              </a:rPr>
              <a:t>Kim loại có khả năng………..……………………………tốt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a:p>
            <a:pPr>
              <a:spcBef>
                <a:spcPts val="300"/>
              </a:spcBef>
              <a:spcAft>
                <a:spcPts val="300"/>
              </a:spcAft>
            </a:pPr>
            <a:r>
              <a:rPr lang="vi-VN" sz="2400" kern="1500">
                <a:latin typeface="Roboto" panose="02000000000000000000" pitchFamily="2" charset="0"/>
                <a:ea typeface="Roboto" panose="02000000000000000000" pitchFamily="2" charset="0"/>
              </a:rPr>
              <a:t>Gỗ có khả năng dẫn nhiệt………..…………</a:t>
            </a:r>
          </a:p>
          <a:p>
            <a:pPr>
              <a:spcBef>
                <a:spcPts val="300"/>
              </a:spcBef>
              <a:spcAft>
                <a:spcPts val="300"/>
              </a:spcAft>
            </a:pPr>
            <a:r>
              <a:rPr lang="vi-VN" sz="2400" kern="1500">
                <a:latin typeface="Roboto" panose="02000000000000000000" pitchFamily="2" charset="0"/>
                <a:ea typeface="Roboto" panose="02000000000000000000" pitchFamily="2" charset="0"/>
              </a:rPr>
              <a:t>Người ta thường sử dụng ………………..………………………</a:t>
            </a:r>
            <a:r>
              <a:rPr lang="en-US" sz="2400" kern="1500">
                <a:latin typeface="Roboto" panose="02000000000000000000" pitchFamily="2" charset="0"/>
                <a:ea typeface="Roboto" panose="02000000000000000000" pitchFamily="2" charset="0"/>
              </a:rPr>
              <a:t> để </a:t>
            </a:r>
            <a:r>
              <a:rPr lang="vi-VN" sz="2400" kern="1500">
                <a:latin typeface="Roboto" panose="02000000000000000000" pitchFamily="2" charset="0"/>
                <a:ea typeface="Roboto" panose="02000000000000000000" pitchFamily="2" charset="0"/>
              </a:rPr>
              <a:t>làm vật cách nhiệt</a:t>
            </a:r>
            <a:r>
              <a:rPr lang="en-US" sz="2400" kern="1500">
                <a:latin typeface="Roboto" panose="02000000000000000000" pitchFamily="2" charset="0"/>
                <a:ea typeface="Roboto" panose="02000000000000000000" pitchFamily="2" charset="0"/>
              </a:rPr>
              <a:t>.</a:t>
            </a:r>
            <a:endParaRPr lang="vi-VN" sz="2400" kern="1500">
              <a:latin typeface="Roboto" panose="02000000000000000000" pitchFamily="2" charset="0"/>
              <a:ea typeface="Roboto" panose="02000000000000000000" pitchFamily="2" charset="0"/>
            </a:endParaRPr>
          </a:p>
        </p:txBody>
      </p:sp>
      <p:sp>
        <p:nvSpPr>
          <p:cNvPr id="3" name="Rounded Rectangle 2"/>
          <p:cNvSpPr/>
          <p:nvPr/>
        </p:nvSpPr>
        <p:spPr>
          <a:xfrm>
            <a:off x="935665" y="1669312"/>
            <a:ext cx="10418972" cy="4476307"/>
          </a:xfrm>
          <a:prstGeom prst="round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 name="TextBox 6"/>
          <p:cNvSpPr txBox="1"/>
          <p:nvPr/>
        </p:nvSpPr>
        <p:spPr>
          <a:xfrm>
            <a:off x="2017637" y="2378757"/>
            <a:ext cx="702485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Bình</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giữ nhiệt, giỏ giữ nhiệt ấm trà,…</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
        <p:nvSpPr>
          <p:cNvPr id="8" name="TextBox 7"/>
          <p:cNvSpPr txBox="1"/>
          <p:nvPr/>
        </p:nvSpPr>
        <p:spPr>
          <a:xfrm>
            <a:off x="3289538" y="3308372"/>
            <a:ext cx="6262448"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Các kim loại: đồng, nhôm, sắt, inox…</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9" name="TextBox 8"/>
          <p:cNvSpPr txBox="1"/>
          <p:nvPr/>
        </p:nvSpPr>
        <p:spPr>
          <a:xfrm>
            <a:off x="4983694" y="4630133"/>
            <a:ext cx="2180411"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dẫn nhiệt</a:t>
            </a:r>
          </a:p>
        </p:txBody>
      </p:sp>
      <p:sp>
        <p:nvSpPr>
          <p:cNvPr id="10" name="TextBox 9"/>
          <p:cNvSpPr txBox="1"/>
          <p:nvPr/>
        </p:nvSpPr>
        <p:spPr>
          <a:xfrm>
            <a:off x="3518110" y="3738420"/>
            <a:ext cx="3226241" cy="461665"/>
          </a:xfrm>
          <a:prstGeom prst="rect">
            <a:avLst/>
          </a:prstGeom>
          <a:noFill/>
        </p:spPr>
        <p:txBody>
          <a:bodyPr wrap="square" rtlCol="0">
            <a:spAutoFit/>
          </a:bodyPr>
          <a:lstStyle/>
          <a:p>
            <a:pPr lvl="0" algn="just">
              <a:defRPr/>
            </a:pPr>
            <a:r>
              <a:rPr lang="en-US" sz="2400">
                <a:solidFill>
                  <a:schemeClr val="bg1"/>
                </a:solidFill>
                <a:latin typeface="Roboto" panose="02000000000000000000" pitchFamily="2" charset="0"/>
                <a:ea typeface="Roboto" panose="02000000000000000000" pitchFamily="2" charset="0"/>
              </a:rPr>
              <a:t>Gỗ, nhựa, len, bông…</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endParaRPr>
          </a:p>
        </p:txBody>
      </p:sp>
      <p:sp>
        <p:nvSpPr>
          <p:cNvPr id="21" name="TextBox 20"/>
          <p:cNvSpPr txBox="1"/>
          <p:nvPr/>
        </p:nvSpPr>
        <p:spPr>
          <a:xfrm>
            <a:off x="5323639" y="5048744"/>
            <a:ext cx="1242928"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kém</a:t>
            </a:r>
          </a:p>
        </p:txBody>
      </p:sp>
      <p:sp>
        <p:nvSpPr>
          <p:cNvPr id="22" name="TextBox 21"/>
          <p:cNvSpPr txBox="1"/>
          <p:nvPr/>
        </p:nvSpPr>
        <p:spPr>
          <a:xfrm>
            <a:off x="4983694" y="5495054"/>
            <a:ext cx="3293027" cy="46166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rPr>
              <a:t>nhựa, gỗ,</a:t>
            </a:r>
            <a:r>
              <a:rPr kumimoji="0" lang="en-US" sz="2400" b="0" i="0" u="none" strike="noStrike" kern="1200" cap="none" spc="0" normalizeH="0" noProof="0">
                <a:ln>
                  <a:noFill/>
                </a:ln>
                <a:solidFill>
                  <a:schemeClr val="bg1"/>
                </a:solidFill>
                <a:effectLst/>
                <a:uLnTx/>
                <a:uFillTx/>
                <a:latin typeface="Roboto" panose="02000000000000000000" pitchFamily="2" charset="0"/>
                <a:ea typeface="Roboto" panose="02000000000000000000" pitchFamily="2" charset="0"/>
                <a:cs typeface="+mn-cs"/>
              </a:rPr>
              <a:t> cao su, len…</a:t>
            </a:r>
            <a:endParaRPr kumimoji="0" lang="en-US" sz="2400" b="0" i="0" u="none" strike="noStrike" kern="1200" cap="none" spc="0" normalizeH="0" baseline="0" noProof="0">
              <a:ln>
                <a:noFill/>
              </a:ln>
              <a:solidFill>
                <a:schemeClr val="bg1"/>
              </a:solidFill>
              <a:effectLst/>
              <a:uLnTx/>
              <a:uFillTx/>
              <a:latin typeface="Roboto" panose="02000000000000000000" pitchFamily="2" charset="0"/>
              <a:ea typeface="Roboto" panose="02000000000000000000" pitchFamily="2" charset="0"/>
              <a:cs typeface="+mn-cs"/>
            </a:endParaRPr>
          </a:p>
        </p:txBody>
      </p:sp>
    </p:spTree>
    <p:extLst>
      <p:ext uri="{BB962C8B-B14F-4D97-AF65-F5344CB8AC3E}">
        <p14:creationId xmlns:p14="http://schemas.microsoft.com/office/powerpoint/2010/main" val="1568932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1000"/>
                                        <p:tgtEl>
                                          <p:spTgt spid="8"/>
                                        </p:tgtEl>
                                      </p:cBhvr>
                                    </p:animEffect>
                                    <p:anim calcmode="lin" valueType="num">
                                      <p:cBhvr>
                                        <p:cTn id="22" dur="1000" fill="hold"/>
                                        <p:tgtEl>
                                          <p:spTgt spid="8"/>
                                        </p:tgtEl>
                                        <p:attrNameLst>
                                          <p:attrName>ppt_x</p:attrName>
                                        </p:attrNameLst>
                                      </p:cBhvr>
                                      <p:tavLst>
                                        <p:tav tm="0">
                                          <p:val>
                                            <p:strVal val="#ppt_x"/>
                                          </p:val>
                                        </p:tav>
                                        <p:tav tm="100000">
                                          <p:val>
                                            <p:strVal val="#ppt_x"/>
                                          </p:val>
                                        </p:tav>
                                      </p:tavLst>
                                    </p:anim>
                                    <p:anim calcmode="lin" valueType="num">
                                      <p:cBhvr>
                                        <p:cTn id="23" dur="1000" fill="hold"/>
                                        <p:tgtEl>
                                          <p:spTgt spid="8"/>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grpId="0" nodeType="click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anim calcmode="lin" valueType="num">
                                      <p:cBhvr>
                                        <p:cTn id="34" dur="1000" fill="hold"/>
                                        <p:tgtEl>
                                          <p:spTgt spid="9"/>
                                        </p:tgtEl>
                                        <p:attrNameLst>
                                          <p:attrName>ppt_x</p:attrName>
                                        </p:attrNameLst>
                                      </p:cBhvr>
                                      <p:tavLst>
                                        <p:tav tm="0">
                                          <p:val>
                                            <p:strVal val="#ppt_x"/>
                                          </p:val>
                                        </p:tav>
                                        <p:tav tm="100000">
                                          <p:val>
                                            <p:strVal val="#ppt_x"/>
                                          </p:val>
                                        </p:tav>
                                      </p:tavLst>
                                    </p:anim>
                                    <p:anim calcmode="lin" valueType="num">
                                      <p:cBhvr>
                                        <p:cTn id="35" dur="1000" fill="hold"/>
                                        <p:tgtEl>
                                          <p:spTgt spid="9"/>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Effect transition="in" filter="fade">
                                      <p:cBhvr>
                                        <p:cTn id="38" dur="1000"/>
                                        <p:tgtEl>
                                          <p:spTgt spid="21"/>
                                        </p:tgtEl>
                                      </p:cBhvr>
                                    </p:animEffect>
                                    <p:anim calcmode="lin" valueType="num">
                                      <p:cBhvr>
                                        <p:cTn id="39" dur="1000" fill="hold"/>
                                        <p:tgtEl>
                                          <p:spTgt spid="21"/>
                                        </p:tgtEl>
                                        <p:attrNameLst>
                                          <p:attrName>ppt_x</p:attrName>
                                        </p:attrNameLst>
                                      </p:cBhvr>
                                      <p:tavLst>
                                        <p:tav tm="0">
                                          <p:val>
                                            <p:strVal val="#ppt_x"/>
                                          </p:val>
                                        </p:tav>
                                        <p:tav tm="100000">
                                          <p:val>
                                            <p:strVal val="#ppt_x"/>
                                          </p:val>
                                        </p:tav>
                                      </p:tavLst>
                                    </p:anim>
                                    <p:anim calcmode="lin" valueType="num">
                                      <p:cBhvr>
                                        <p:cTn id="40" dur="1000" fill="hold"/>
                                        <p:tgtEl>
                                          <p:spTgt spid="21"/>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7" grpId="0"/>
      <p:bldP spid="8" grpId="0"/>
      <p:bldP spid="9" grpId="0"/>
      <p:bldP spid="10"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70546" y="2349228"/>
            <a:ext cx="729309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2. Bộ phận nào dẫn nhiệt tốt, dẫn nhiệt kém?</a:t>
            </a:r>
          </a:p>
        </p:txBody>
      </p:sp>
      <p:pic>
        <p:nvPicPr>
          <p:cNvPr id="9" name="Picture 8"/>
          <p:cNvPicPr>
            <a:picLocks noChangeAspect="1"/>
          </p:cNvPicPr>
          <p:nvPr/>
        </p:nvPicPr>
        <p:blipFill>
          <a:blip r:embed="rId4">
            <a:extLst>
              <a:ext uri="{BEBA8EAE-BF5A-486C-A8C5-ECC9F3942E4B}">
                <a14:imgProps xmlns:a14="http://schemas.microsoft.com/office/drawing/2010/main">
                  <a14:imgLayer r:embed="rId5">
                    <a14:imgEffect>
                      <a14:backgroundRemoval t="9494" b="100000" l="3659" r="98374"/>
                    </a14:imgEffect>
                  </a14:imgLayer>
                </a14:imgProps>
              </a:ext>
            </a:extLst>
          </a:blip>
          <a:stretch>
            <a:fillRect/>
          </a:stretch>
        </p:blipFill>
        <p:spPr>
          <a:xfrm>
            <a:off x="816522" y="3495492"/>
            <a:ext cx="3581987" cy="2300626"/>
          </a:xfrm>
          <a:prstGeom prst="rect">
            <a:avLst/>
          </a:prstGeom>
        </p:spPr>
      </p:pic>
      <p:sp>
        <p:nvSpPr>
          <p:cNvPr id="31" name="TextBox 30"/>
          <p:cNvSpPr txBox="1"/>
          <p:nvPr/>
        </p:nvSpPr>
        <p:spPr>
          <a:xfrm>
            <a:off x="1174173" y="6005950"/>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Chảo</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inox</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2" name="TextBox 31"/>
          <p:cNvSpPr txBox="1"/>
          <p:nvPr/>
        </p:nvSpPr>
        <p:spPr>
          <a:xfrm>
            <a:off x="4315381" y="5007907"/>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Lòng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chảo</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34" name="TextBox 33"/>
          <p:cNvSpPr txBox="1"/>
          <p:nvPr/>
        </p:nvSpPr>
        <p:spPr>
          <a:xfrm>
            <a:off x="4315381" y="4068633"/>
            <a:ext cx="1630054" cy="461665"/>
          </a:xfrm>
          <a:prstGeom prst="rect">
            <a:avLst/>
          </a:prstGeom>
          <a:no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Tay cầm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13" name="Straight Connector 12"/>
          <p:cNvCxnSpPr>
            <a:cxnSpLocks/>
            <a:stCxn id="32" idx="1"/>
          </p:cNvCxnSpPr>
          <p:nvPr/>
        </p:nvCxnSpPr>
        <p:spPr>
          <a:xfrm flipH="1">
            <a:off x="2246550" y="5238740"/>
            <a:ext cx="2068831" cy="0"/>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a:stCxn id="34" idx="1"/>
          </p:cNvCxnSpPr>
          <p:nvPr/>
        </p:nvCxnSpPr>
        <p:spPr>
          <a:xfrm flipH="1" flipV="1">
            <a:off x="3632440" y="4299465"/>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5945435" y="4064026"/>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2" name="TextBox 41"/>
          <p:cNvSpPr txBox="1"/>
          <p:nvPr/>
        </p:nvSpPr>
        <p:spPr>
          <a:xfrm>
            <a:off x="5945435" y="5003300"/>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88784" y="2922360"/>
            <a:ext cx="5342151"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3.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từng bộ phận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8530936" y="4064025"/>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6" name="TextBox 45"/>
          <p:cNvSpPr txBox="1"/>
          <p:nvPr/>
        </p:nvSpPr>
        <p:spPr>
          <a:xfrm>
            <a:off x="8530936" y="5008774"/>
            <a:ext cx="2585501" cy="461665"/>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Làm</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chín thức ăn</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7" name="TextBox 46"/>
          <p:cNvSpPr txBox="1"/>
          <p:nvPr/>
        </p:nvSpPr>
        <p:spPr>
          <a:xfrm>
            <a:off x="3170546" y="1749325"/>
            <a:ext cx="4882409"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Chảo gồm những bộ phận nào?</a:t>
            </a:r>
          </a:p>
        </p:txBody>
      </p:sp>
    </p:spTree>
    <p:extLst>
      <p:ext uri="{BB962C8B-B14F-4D97-AF65-F5344CB8AC3E}">
        <p14:creationId xmlns:p14="http://schemas.microsoft.com/office/powerpoint/2010/main" val="39621069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6" presetClass="entr" presetSubtype="16" fill="hold" nodeType="withEffect">
                                  <p:stCondLst>
                                    <p:cond delay="0"/>
                                  </p:stCondLst>
                                  <p:childTnLst>
                                    <p:set>
                                      <p:cBhvr>
                                        <p:cTn id="12" dur="1" fill="hold">
                                          <p:stCondLst>
                                            <p:cond delay="0"/>
                                          </p:stCondLst>
                                        </p:cTn>
                                        <p:tgtEl>
                                          <p:spTgt spid="9"/>
                                        </p:tgtEl>
                                        <p:attrNameLst>
                                          <p:attrName>style.visibility</p:attrName>
                                        </p:attrNameLst>
                                      </p:cBhvr>
                                      <p:to>
                                        <p:strVal val="visible"/>
                                      </p:to>
                                    </p:set>
                                    <p:animEffect transition="in" filter="circle(in)">
                                      <p:cBhvr>
                                        <p:cTn id="13" dur="2000"/>
                                        <p:tgtEl>
                                          <p:spTgt spid="9"/>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7"/>
                                        </p:tgtEl>
                                        <p:attrNameLst>
                                          <p:attrName>style.visibility</p:attrName>
                                        </p:attrNameLst>
                                      </p:cBhvr>
                                      <p:to>
                                        <p:strVal val="visible"/>
                                      </p:to>
                                    </p:set>
                                    <p:animEffect transition="in" filter="wipe(down)">
                                      <p:cBhvr>
                                        <p:cTn id="21" dur="500"/>
                                        <p:tgtEl>
                                          <p:spTgt spid="47"/>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500"/>
                                        <p:tgtEl>
                                          <p:spTgt spid="13"/>
                                        </p:tgtEl>
                                      </p:cBhvr>
                                    </p:animEffect>
                                  </p:childTnLst>
                                </p:cTn>
                              </p:par>
                              <p:par>
                                <p:cTn id="27" presetID="22" presetClass="entr" presetSubtype="4"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down)">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0" presetClass="entr" presetSubtype="0" fill="hold" nodeType="click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500"/>
                                        <p:tgtEl>
                                          <p:spTgt spid="35"/>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down)">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wipe(down)">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41"/>
                                        </p:tgtEl>
                                        <p:attrNameLst>
                                          <p:attrName>style.visibility</p:attrName>
                                        </p:attrNameLst>
                                      </p:cBhvr>
                                      <p:to>
                                        <p:strVal val="visible"/>
                                      </p:to>
                                    </p:set>
                                    <p:animEffect transition="in" filter="wipe(down)">
                                      <p:cBhvr>
                                        <p:cTn id="47" dur="500"/>
                                        <p:tgtEl>
                                          <p:spTgt spid="4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42"/>
                                        </p:tgtEl>
                                        <p:attrNameLst>
                                          <p:attrName>style.visibility</p:attrName>
                                        </p:attrNameLst>
                                      </p:cBhvr>
                                      <p:to>
                                        <p:strVal val="visible"/>
                                      </p:to>
                                    </p:set>
                                    <p:animEffect transition="in" filter="wipe(down)">
                                      <p:cBhvr>
                                        <p:cTn id="52" dur="500"/>
                                        <p:tgtEl>
                                          <p:spTgt spid="42"/>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4" fill="hold" grpId="0" nodeType="click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wipe(down)">
                                      <p:cBhvr>
                                        <p:cTn id="57" dur="500"/>
                                        <p:tgtEl>
                                          <p:spTgt spid="44"/>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grpId="0" nodeType="click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wipe(down)">
                                      <p:cBhvr>
                                        <p:cTn id="62" dur="500"/>
                                        <p:tgtEl>
                                          <p:spTgt spid="45"/>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down)">
                                      <p:cBhvr>
                                        <p:cTn id="67"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32" grpId="0" animBg="1"/>
      <p:bldP spid="34" grpId="0" animBg="1"/>
      <p:bldP spid="41" grpId="0" animBg="1"/>
      <p:bldP spid="42" grpId="0" animBg="1"/>
      <p:bldP spid="44" grpId="0"/>
      <p:bldP spid="45" grpId="0" animBg="1"/>
      <p:bldP spid="46" grpId="0" animBg="1"/>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6442776"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Găng tay dẫn nhiệt tốt hay dẫn nhiệt kém?</a:t>
            </a:r>
          </a:p>
        </p:txBody>
      </p:sp>
      <p:sp>
        <p:nvSpPr>
          <p:cNvPr id="31" name="TextBox 30"/>
          <p:cNvSpPr txBox="1"/>
          <p:nvPr/>
        </p:nvSpPr>
        <p:spPr>
          <a:xfrm>
            <a:off x="1456972" y="5921006"/>
            <a:ext cx="1579156"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Găng</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tay</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kém</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2" y="2632173"/>
            <a:ext cx="3895272"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 của găng tay 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361947"/>
            <a:ext cx="2797497" cy="830997"/>
          </a:xfrm>
          <a:prstGeom prst="rect">
            <a:avLst/>
          </a:prstGeom>
          <a:solidFill>
            <a:srgbClr val="CEECDC"/>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Cách</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giữ ấm trong mùa đông</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3" name="Picture 2"/>
          <p:cNvPicPr>
            <a:picLocks noChangeAspect="1"/>
          </p:cNvPicPr>
          <p:nvPr/>
        </p:nvPicPr>
        <p:blipFill>
          <a:blip r:embed="rId4"/>
          <a:stretch>
            <a:fillRect/>
          </a:stretch>
        </p:blipFill>
        <p:spPr>
          <a:xfrm>
            <a:off x="1340886" y="3923969"/>
            <a:ext cx="2019048" cy="1628571"/>
          </a:xfrm>
          <a:prstGeom prst="roundRect">
            <a:avLst>
              <a:gd name="adj" fmla="val 14753"/>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202854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10" presetClass="entr" presetSubtype="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500"/>
                                        <p:tgtEl>
                                          <p:spTgt spid="3"/>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wipe(down)">
                                      <p:cBhvr>
                                        <p:cTn id="16" dur="500"/>
                                        <p:tgtEl>
                                          <p:spTgt spid="31"/>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Effect transition="in" filter="wipe(down)">
                                      <p:cBhvr>
                                        <p:cTn id="19" dur="500"/>
                                        <p:tgtEl>
                                          <p:spTgt spid="2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par>
                                <p:cTn id="25" presetID="22" presetClass="entr" presetSubtype="4" fill="hold" grpId="0" nodeType="withEffect">
                                  <p:stCondLst>
                                    <p:cond delay="0"/>
                                  </p:stCondLst>
                                  <p:childTnLst>
                                    <p:set>
                                      <p:cBhvr>
                                        <p:cTn id="26" dur="1" fill="hold">
                                          <p:stCondLst>
                                            <p:cond delay="0"/>
                                          </p:stCondLst>
                                        </p:cTn>
                                        <p:tgtEl>
                                          <p:spTgt spid="41"/>
                                        </p:tgtEl>
                                        <p:attrNameLst>
                                          <p:attrName>style.visibility</p:attrName>
                                        </p:attrNameLst>
                                      </p:cBhvr>
                                      <p:to>
                                        <p:strVal val="visible"/>
                                      </p:to>
                                    </p:set>
                                    <p:animEffect transition="in" filter="wipe(down)">
                                      <p:cBhvr>
                                        <p:cTn id="27" dur="500"/>
                                        <p:tgtEl>
                                          <p:spTgt spid="41"/>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44"/>
                                        </p:tgtEl>
                                        <p:attrNameLst>
                                          <p:attrName>style.visibility</p:attrName>
                                        </p:attrNameLst>
                                      </p:cBhvr>
                                      <p:to>
                                        <p:strVal val="visible"/>
                                      </p:to>
                                    </p:set>
                                    <p:animEffect transition="in" filter="wipe(down)">
                                      <p:cBhvr>
                                        <p:cTn id="32" dur="500"/>
                                        <p:tgtEl>
                                          <p:spTgt spid="44"/>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wipe(down)">
                                      <p:cBhvr>
                                        <p:cTn id="37"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TextBox 116"/>
          <p:cNvSpPr txBox="1"/>
          <p:nvPr/>
        </p:nvSpPr>
        <p:spPr>
          <a:xfrm>
            <a:off x="2524388" y="324651"/>
            <a:ext cx="6848212" cy="584775"/>
          </a:xfrm>
          <a:prstGeom prst="rect">
            <a:avLst/>
          </a:prstGeom>
          <a:noFill/>
        </p:spPr>
        <p:txBody>
          <a:bodyPr wrap="square" rtlCol="0">
            <a:spAutoFit/>
          </a:bodyPr>
          <a:lstStyle/>
          <a:p>
            <a:pPr lvl="0" algn="ctr">
              <a:defRPr/>
            </a:pPr>
            <a:r>
              <a:rPr lang="vi-VN" altLang="zh-CN" sz="3200" b="1">
                <a:solidFill>
                  <a:srgbClr val="002060"/>
                </a:solidFill>
                <a:latin typeface="Roboto" panose="02000000000000000000" pitchFamily="2" charset="0"/>
                <a:ea typeface="Roboto" panose="02000000000000000000" pitchFamily="2" charset="0"/>
              </a:rPr>
              <a:t>ỨNG DỤNG TÍNH DẪN NHIỆT</a:t>
            </a:r>
            <a:endParaRPr kumimoji="0" lang="en-US" altLang="zh-CN" sz="3200" b="1"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7" name="Picture 6">
            <a:extLst>
              <a:ext uri="{FF2B5EF4-FFF2-40B4-BE49-F238E27FC236}">
                <a16:creationId xmlns:a16="http://schemas.microsoft.com/office/drawing/2014/main" id="{4FACDEB0-4136-02B1-00C5-D1D8C06FB63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8077"/>
            <a:ext cx="2246550" cy="1550366"/>
          </a:xfrm>
          <a:prstGeom prst="rect">
            <a:avLst/>
          </a:prstGeom>
        </p:spPr>
      </p:pic>
      <p:sp>
        <p:nvSpPr>
          <p:cNvPr id="30" name="TextBox 29"/>
          <p:cNvSpPr txBox="1"/>
          <p:nvPr/>
        </p:nvSpPr>
        <p:spPr>
          <a:xfrm>
            <a:off x="3336801" y="1163500"/>
            <a:ext cx="4451495" cy="461665"/>
          </a:xfrm>
          <a:prstGeom prst="rect">
            <a:avLst/>
          </a:prstGeom>
          <a:noFill/>
        </p:spPr>
        <p:txBody>
          <a:bodyPr wrap="square" rtlCol="0">
            <a:spAutoFit/>
          </a:bodyPr>
          <a:lstStyle/>
          <a:p>
            <a:pPr lvl="0" algn="ctr">
              <a:defRPr/>
            </a:pPr>
            <a:r>
              <a:rPr lang="en-US" sz="2400">
                <a:solidFill>
                  <a:srgbClr val="002060"/>
                </a:solidFill>
                <a:latin typeface="Roboto" panose="02000000000000000000" pitchFamily="2" charset="0"/>
                <a:ea typeface="Roboto" panose="02000000000000000000" pitchFamily="2" charset="0"/>
              </a:rPr>
              <a:t>Quan sát và cho biết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29" name="TextBox 28"/>
          <p:cNvSpPr txBox="1"/>
          <p:nvPr/>
        </p:nvSpPr>
        <p:spPr>
          <a:xfrm>
            <a:off x="3137643" y="2067444"/>
            <a:ext cx="7045448" cy="461665"/>
          </a:xfrm>
          <a:prstGeom prst="rect">
            <a:avLst/>
          </a:prstGeom>
          <a:noFill/>
        </p:spPr>
        <p:txBody>
          <a:bodyPr wrap="square" rtlCol="0">
            <a:spAutoFit/>
          </a:bodyPr>
          <a:lstStyle/>
          <a:p>
            <a:pPr lvl="0" algn="just">
              <a:defRPr/>
            </a:pPr>
            <a:r>
              <a:rPr lang="en-US" sz="2400">
                <a:solidFill>
                  <a:srgbClr val="7030A0"/>
                </a:solidFill>
                <a:latin typeface="Roboto" panose="02000000000000000000" pitchFamily="2" charset="0"/>
                <a:ea typeface="Roboto" panose="02000000000000000000" pitchFamily="2" charset="0"/>
              </a:rPr>
              <a:t>1. Chai thủy tinh dẫn nhiệt tốt hay dẫn nhiệt kém?</a:t>
            </a:r>
          </a:p>
        </p:txBody>
      </p:sp>
      <p:sp>
        <p:nvSpPr>
          <p:cNvPr id="31" name="TextBox 30"/>
          <p:cNvSpPr txBox="1"/>
          <p:nvPr/>
        </p:nvSpPr>
        <p:spPr>
          <a:xfrm>
            <a:off x="1197199" y="5908278"/>
            <a:ext cx="2398055" cy="461665"/>
          </a:xfrm>
          <a:prstGeom prst="rect">
            <a:avLst/>
          </a:prstGeom>
          <a:noFill/>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Chai thuỷ</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tinh</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cxnSp>
        <p:nvCxnSpPr>
          <p:cNvPr id="35" name="Straight Connector 34"/>
          <p:cNvCxnSpPr>
            <a:stCxn id="34" idx="1"/>
          </p:cNvCxnSpPr>
          <p:nvPr/>
        </p:nvCxnSpPr>
        <p:spPr>
          <a:xfrm flipH="1" flipV="1">
            <a:off x="3359934" y="4777447"/>
            <a:ext cx="682941" cy="1"/>
          </a:xfrm>
          <a:prstGeom prst="line">
            <a:avLst/>
          </a:prstGeom>
          <a:ln>
            <a:solidFill>
              <a:srgbClr val="FFFF00"/>
            </a:solidFill>
          </a:ln>
        </p:spPr>
        <p:style>
          <a:lnRef idx="1">
            <a:schemeClr val="accent1"/>
          </a:lnRef>
          <a:fillRef idx="0">
            <a:schemeClr val="accent1"/>
          </a:fillRef>
          <a:effectRef idx="0">
            <a:schemeClr val="accent1"/>
          </a:effectRef>
          <a:fontRef idx="minor">
            <a:schemeClr val="tx1"/>
          </a:fontRef>
        </p:style>
      </p:cxnSp>
      <p:sp>
        <p:nvSpPr>
          <p:cNvPr id="41" name="TextBox 40"/>
          <p:cNvSpPr txBox="1"/>
          <p:nvPr/>
        </p:nvSpPr>
        <p:spPr>
          <a:xfrm>
            <a:off x="4042875" y="4546614"/>
            <a:ext cx="2585501" cy="461665"/>
          </a:xfrm>
          <a:prstGeom prst="rect">
            <a:avLst/>
          </a:prstGeom>
          <a:solidFill>
            <a:schemeClr val="bg1"/>
          </a:solidFill>
          <a:ln>
            <a:solidFill>
              <a:schemeClr val="tx1"/>
            </a:solidFill>
          </a:ln>
        </p:spPr>
        <p:txBody>
          <a:bodyPr wrap="square" rtlCol="0">
            <a:spAutoFit/>
          </a:bodyPr>
          <a:lstStyle/>
          <a:p>
            <a:pPr lvl="0" algn="ctr">
              <a:defRPr/>
            </a:pPr>
            <a:r>
              <a:rPr kumimoji="0" lang="en-US" altLang="zh-CN" sz="2400" b="0" i="0" u="none" strike="noStrike" kern="1200" cap="none" spc="0" normalizeH="0" baseline="0" noProof="0">
                <a:ln>
                  <a:noFill/>
                </a:ln>
                <a:solidFill>
                  <a:srgbClr val="002060"/>
                </a:solidFill>
                <a:effectLst/>
                <a:uLnTx/>
                <a:uFillTx/>
                <a:latin typeface="Roboto" panose="02000000000000000000" pitchFamily="2" charset="0"/>
                <a:ea typeface="Roboto" panose="02000000000000000000" pitchFamily="2" charset="0"/>
                <a:cs typeface="+mn-cs"/>
              </a:rPr>
              <a:t>Dẫn</a:t>
            </a:r>
            <a:r>
              <a:rPr kumimoji="0" lang="en-US" altLang="zh-CN" sz="2400" b="0" i="0" u="none" strike="noStrike" kern="1200" cap="none" spc="0" normalizeH="0" noProof="0">
                <a:ln>
                  <a:noFill/>
                </a:ln>
                <a:solidFill>
                  <a:srgbClr val="002060"/>
                </a:solidFill>
                <a:effectLst/>
                <a:uLnTx/>
                <a:uFillTx/>
                <a:latin typeface="Roboto" panose="02000000000000000000" pitchFamily="2" charset="0"/>
                <a:ea typeface="Roboto" panose="02000000000000000000" pitchFamily="2" charset="0"/>
                <a:cs typeface="+mn-cs"/>
              </a:rPr>
              <a:t> nhiệt tốt</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sp>
        <p:nvSpPr>
          <p:cNvPr id="44" name="TextBox 43"/>
          <p:cNvSpPr txBox="1"/>
          <p:nvPr/>
        </p:nvSpPr>
        <p:spPr>
          <a:xfrm>
            <a:off x="3137641" y="2632173"/>
            <a:ext cx="5517985" cy="461665"/>
          </a:xfrm>
          <a:prstGeom prst="rect">
            <a:avLst/>
          </a:prstGeom>
          <a:noFill/>
        </p:spPr>
        <p:txBody>
          <a:bodyPr wrap="square" rtlCol="0">
            <a:spAutoFit/>
          </a:bodyPr>
          <a:lstStyle/>
          <a:p>
            <a:pPr lvl="0" algn="just">
              <a:defRPr/>
            </a:pPr>
            <a:r>
              <a:rPr kumimoji="0" lang="en-US" altLang="zh-CN" sz="2400" b="0" i="0" u="none" strike="noStrike" kern="1200" cap="none" spc="0" normalizeH="0" baseline="0" noProof="0">
                <a:ln>
                  <a:noFill/>
                </a:ln>
                <a:solidFill>
                  <a:srgbClr val="7030A0"/>
                </a:solidFill>
                <a:effectLst/>
                <a:uLnTx/>
                <a:uFillTx/>
                <a:latin typeface="Roboto" panose="02000000000000000000" pitchFamily="2" charset="0"/>
                <a:ea typeface="Roboto" panose="02000000000000000000" pitchFamily="2" charset="0"/>
                <a:cs typeface="+mn-cs"/>
              </a:rPr>
              <a:t>2. Vai trò</a:t>
            </a:r>
            <a:r>
              <a:rPr lang="en-US" altLang="zh-CN" sz="2400">
                <a:solidFill>
                  <a:srgbClr val="7030A0"/>
                </a:solidFill>
                <a:latin typeface="Roboto" panose="02000000000000000000" pitchFamily="2" charset="0"/>
                <a:ea typeface="Roboto" panose="02000000000000000000" pitchFamily="2" charset="0"/>
              </a:rPr>
              <a:t> của chai thuỷ tinh </a:t>
            </a:r>
            <a:r>
              <a:rPr kumimoji="0" lang="en-US" altLang="zh-CN" sz="2400" b="0" i="0" u="none" strike="noStrike" kern="1200" cap="none" spc="0" normalizeH="0" noProof="0">
                <a:ln>
                  <a:noFill/>
                </a:ln>
                <a:solidFill>
                  <a:srgbClr val="7030A0"/>
                </a:solidFill>
                <a:effectLst/>
                <a:uLnTx/>
                <a:uFillTx/>
                <a:latin typeface="Roboto" panose="02000000000000000000" pitchFamily="2" charset="0"/>
                <a:ea typeface="Roboto" panose="02000000000000000000" pitchFamily="2" charset="0"/>
                <a:cs typeface="+mn-cs"/>
              </a:rPr>
              <a:t>là gì?</a:t>
            </a:r>
            <a:endParaRPr kumimoji="0" lang="en-US" altLang="zh-CN" sz="2400" b="0" i="0" u="none" strike="noStrike" kern="1200" cap="none" spc="0" normalizeH="0" baseline="0" noProof="0" dirty="0">
              <a:ln>
                <a:noFill/>
              </a:ln>
              <a:solidFill>
                <a:srgbClr val="7030A0"/>
              </a:solidFill>
              <a:effectLst/>
              <a:uLnTx/>
              <a:uFillTx/>
              <a:latin typeface="Roboto" panose="02000000000000000000" pitchFamily="2" charset="0"/>
              <a:ea typeface="Roboto" panose="02000000000000000000" pitchFamily="2" charset="0"/>
              <a:cs typeface="+mn-cs"/>
            </a:endParaRPr>
          </a:p>
        </p:txBody>
      </p:sp>
      <p:sp>
        <p:nvSpPr>
          <p:cNvPr id="45" name="TextBox 44"/>
          <p:cNvSpPr txBox="1"/>
          <p:nvPr/>
        </p:nvSpPr>
        <p:spPr>
          <a:xfrm>
            <a:off x="6628376" y="4546614"/>
            <a:ext cx="2797497" cy="461665"/>
          </a:xfrm>
          <a:prstGeom prst="rect">
            <a:avLst/>
          </a:prstGeom>
          <a:solidFill>
            <a:srgbClr val="CEECDC"/>
          </a:solidFill>
          <a:ln>
            <a:solidFill>
              <a:schemeClr val="tx1"/>
            </a:solidFill>
          </a:ln>
        </p:spPr>
        <p:txBody>
          <a:bodyPr wrap="square" rtlCol="0">
            <a:spAutoFit/>
          </a:bodyPr>
          <a:lstStyle/>
          <a:p>
            <a:pPr lvl="0" algn="ctr">
              <a:defRPr/>
            </a:pPr>
            <a:r>
              <a:rPr lang="en-US" altLang="zh-CN" sz="2400">
                <a:solidFill>
                  <a:srgbClr val="002060"/>
                </a:solidFill>
                <a:latin typeface="Roboto" panose="02000000000000000000" pitchFamily="2" charset="0"/>
                <a:ea typeface="Roboto" panose="02000000000000000000" pitchFamily="2" charset="0"/>
              </a:rPr>
              <a:t>Đựng nước</a:t>
            </a:r>
            <a:endParaRPr kumimoji="0" lang="en-US" altLang="zh-CN" sz="2400" b="0" i="0" u="none" strike="noStrike" kern="1200" cap="none" spc="0" normalizeH="0" baseline="0" noProof="0" dirty="0">
              <a:ln>
                <a:noFill/>
              </a:ln>
              <a:solidFill>
                <a:srgbClr val="002060"/>
              </a:solidFill>
              <a:effectLst/>
              <a:uLnTx/>
              <a:uFillTx/>
              <a:latin typeface="Roboto" panose="02000000000000000000" pitchFamily="2" charset="0"/>
              <a:ea typeface="Roboto" panose="02000000000000000000" pitchFamily="2" charset="0"/>
              <a:cs typeface="+mn-cs"/>
            </a:endParaRPr>
          </a:p>
        </p:txBody>
      </p:sp>
      <p:pic>
        <p:nvPicPr>
          <p:cNvPr id="2" name="Picture 1"/>
          <p:cNvPicPr>
            <a:picLocks noChangeAspect="1"/>
          </p:cNvPicPr>
          <p:nvPr/>
        </p:nvPicPr>
        <p:blipFill>
          <a:blip r:embed="rId4"/>
          <a:stretch>
            <a:fillRect/>
          </a:stretch>
        </p:blipFill>
        <p:spPr>
          <a:xfrm>
            <a:off x="1689182" y="3877445"/>
            <a:ext cx="1647619" cy="1800000"/>
          </a:xfrm>
          <a:prstGeom prst="round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86069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7"/>
                                        </p:tgtEl>
                                        <p:attrNameLst>
                                          <p:attrName>style.visibility</p:attrName>
                                        </p:attrNameLst>
                                      </p:cBhvr>
                                      <p:to>
                                        <p:strVal val="visible"/>
                                      </p:to>
                                    </p:set>
                                    <p:animEffect transition="in" filter="fade">
                                      <p:cBhvr>
                                        <p:cTn id="7" dur="500"/>
                                        <p:tgtEl>
                                          <p:spTgt spid="117"/>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0"/>
                                        </p:tgtEl>
                                        <p:attrNameLst>
                                          <p:attrName>style.visibility</p:attrName>
                                        </p:attrNameLst>
                                      </p:cBhvr>
                                      <p:to>
                                        <p:strVal val="visible"/>
                                      </p:to>
                                    </p:set>
                                    <p:animEffect transition="in" filter="wipe(down)">
                                      <p:cBhvr>
                                        <p:cTn id="10" dur="500"/>
                                        <p:tgtEl>
                                          <p:spTgt spid="30"/>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31"/>
                                        </p:tgtEl>
                                        <p:attrNameLst>
                                          <p:attrName>style.visibility</p:attrName>
                                        </p:attrNameLst>
                                      </p:cBhvr>
                                      <p:to>
                                        <p:strVal val="visible"/>
                                      </p:to>
                                    </p:set>
                                    <p:animEffect transition="in" filter="wipe(down)">
                                      <p:cBhvr>
                                        <p:cTn id="13" dur="500"/>
                                        <p:tgtEl>
                                          <p:spTgt spid="31"/>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wipe(down)">
                                      <p:cBhvr>
                                        <p:cTn id="16" dur="500"/>
                                        <p:tgtEl>
                                          <p:spTgt spid="29"/>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41"/>
                                        </p:tgtEl>
                                        <p:attrNameLst>
                                          <p:attrName>style.visibility</p:attrName>
                                        </p:attrNameLst>
                                      </p:cBhvr>
                                      <p:to>
                                        <p:strVal val="visible"/>
                                      </p:to>
                                    </p:set>
                                    <p:animEffect transition="in" filter="wipe(down)">
                                      <p:cBhvr>
                                        <p:cTn id="21" dur="500"/>
                                        <p:tgtEl>
                                          <p:spTgt spid="41"/>
                                        </p:tgtEl>
                                      </p:cBhvr>
                                    </p:animEffect>
                                  </p:childTnLst>
                                </p:cTn>
                              </p:par>
                              <p:par>
                                <p:cTn id="22" presetID="10" presetClass="entr" presetSubtype="0" fill="hold" nodeType="with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fade">
                                      <p:cBhvr>
                                        <p:cTn id="24" dur="500"/>
                                        <p:tgtEl>
                                          <p:spTgt spid="3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44"/>
                                        </p:tgtEl>
                                        <p:attrNameLst>
                                          <p:attrName>style.visibility</p:attrName>
                                        </p:attrNameLst>
                                      </p:cBhvr>
                                      <p:to>
                                        <p:strVal val="visible"/>
                                      </p:to>
                                    </p:set>
                                    <p:animEffect transition="in" filter="wipe(down)">
                                      <p:cBhvr>
                                        <p:cTn id="29" dur="500"/>
                                        <p:tgtEl>
                                          <p:spTgt spid="44"/>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45"/>
                                        </p:tgtEl>
                                        <p:attrNameLst>
                                          <p:attrName>style.visibility</p:attrName>
                                        </p:attrNameLst>
                                      </p:cBhvr>
                                      <p:to>
                                        <p:strVal val="visible"/>
                                      </p:to>
                                    </p:set>
                                    <p:animEffect transition="in" filter="wipe(down)">
                                      <p:cBhvr>
                                        <p:cTn id="3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 grpId="0"/>
      <p:bldP spid="30" grpId="0"/>
      <p:bldP spid="29" grpId="0"/>
      <p:bldP spid="31" grpId="0"/>
      <p:bldP spid="41" grpId="0" animBg="1"/>
      <p:bldP spid="44" grpId="0"/>
      <p:bldP spid="45" grpId="0" animBg="1"/>
    </p:bldLst>
  </p:timing>
</p:sld>
</file>

<file path=ppt/theme/theme1.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4947</TotalTime>
  <Words>1865</Words>
  <Application>Microsoft Office PowerPoint</Application>
  <PresentationFormat>Widescreen</PresentationFormat>
  <Paragraphs>231</Paragraphs>
  <Slides>30</Slides>
  <Notes>30</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30</vt:i4>
      </vt:variant>
    </vt:vector>
  </HeadingPairs>
  <TitlesOfParts>
    <vt:vector size="40" baseType="lpstr">
      <vt:lpstr>Calibri Light</vt:lpstr>
      <vt:lpstr>Times New Roman</vt:lpstr>
      <vt:lpstr>Arial</vt:lpstr>
      <vt:lpstr>Pangolin</vt:lpstr>
      <vt:lpstr>Roboto</vt:lpstr>
      <vt:lpstr>Calibri</vt:lpstr>
      <vt:lpstr>Roboto Black</vt:lpstr>
      <vt:lpstr>2_Office Theme</vt:lpstr>
      <vt:lpstr>1_Office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dc:creator>
  <cp:lastModifiedBy>Pham Dung</cp:lastModifiedBy>
  <cp:revision>287</cp:revision>
  <dcterms:created xsi:type="dcterms:W3CDTF">2023-04-01T23:44:56Z</dcterms:created>
  <dcterms:modified xsi:type="dcterms:W3CDTF">2025-04-04T00:49:45Z</dcterms:modified>
</cp:coreProperties>
</file>