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xml" ContentType="application/vnd.openxmlformats-officedocument.presentationml.notesSlide+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78" r:id="rId3"/>
    <p:sldId id="300" r:id="rId4"/>
    <p:sldId id="356" r:id="rId5"/>
    <p:sldId id="353" r:id="rId6"/>
    <p:sldId id="373" r:id="rId7"/>
    <p:sldId id="376" r:id="rId8"/>
    <p:sldId id="374" r:id="rId9"/>
    <p:sldId id="377" r:id="rId10"/>
    <p:sldId id="375" r:id="rId11"/>
    <p:sldId id="378" r:id="rId12"/>
    <p:sldId id="362" r:id="rId13"/>
    <p:sldId id="379" r:id="rId14"/>
    <p:sldId id="380" r:id="rId15"/>
    <p:sldId id="369"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1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7185-44FF-486D-919B-AB36DBFC9C79}"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2B3-0FB2-4AA4-87F1-27D6A266C234}" type="slidenum">
              <a:rPr lang="en-US" smtClean="0"/>
              <a:t>‹#›</a:t>
            </a:fld>
            <a:endParaRPr lang="en-US"/>
          </a:p>
        </p:txBody>
      </p:sp>
    </p:spTree>
    <p:extLst>
      <p:ext uri="{BB962C8B-B14F-4D97-AF65-F5344CB8AC3E}">
        <p14:creationId xmlns:p14="http://schemas.microsoft.com/office/powerpoint/2010/main" val="280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9F871-3276-44C1-B83E-BB29172DD8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1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715985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7680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5481207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2090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0545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89423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75641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94121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85015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754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36819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4991990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6555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64992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4/5/2025</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7699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84235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4212378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8209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818915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35002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2025/4/5</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7382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2025/4/5</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2298153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1624AD7-C691-1562-0894-5C0AB5945E2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6884" y="122549"/>
            <a:ext cx="1272619" cy="1272619"/>
          </a:xfrm>
          <a:prstGeom prst="rect">
            <a:avLst/>
          </a:prstGeom>
        </p:spPr>
      </p:pic>
    </p:spTree>
    <p:custDataLst>
      <p:tags r:id="rId13"/>
    </p:custDataLst>
    <p:extLst>
      <p:ext uri="{BB962C8B-B14F-4D97-AF65-F5344CB8AC3E}">
        <p14:creationId xmlns:p14="http://schemas.microsoft.com/office/powerpoint/2010/main" val="324572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1669414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12.jpe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7.jpe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FE67CADB-6E3E-89AE-776D-4FD497D77AA3}"/>
              </a:ext>
            </a:extLst>
          </p:cNvPr>
          <p:cNvPicPr>
            <a:picLocks noChangeAspect="1"/>
          </p:cNvPicPr>
          <p:nvPr/>
        </p:nvPicPr>
        <p:blipFill>
          <a:blip r:embed="rId4"/>
          <a:stretch>
            <a:fillRect/>
          </a:stretch>
        </p:blipFill>
        <p:spPr>
          <a:xfrm>
            <a:off x="847724" y="323850"/>
            <a:ext cx="10601325" cy="6200775"/>
          </a:xfrm>
          <a:prstGeom prst="rect">
            <a:avLst/>
          </a:prstGeom>
        </p:spPr>
      </p:pic>
      <p:pic>
        <p:nvPicPr>
          <p:cNvPr id="7" name="Picture 6">
            <a:extLst>
              <a:ext uri="{FF2B5EF4-FFF2-40B4-BE49-F238E27FC236}">
                <a16:creationId xmlns:a16="http://schemas.microsoft.com/office/drawing/2014/main" id="{BCE9B736-BB93-C2C5-2142-BA501066D55C}"/>
              </a:ext>
            </a:extLst>
          </p:cNvPr>
          <p:cNvPicPr>
            <a:picLocks noChangeAspect="1"/>
          </p:cNvPicPr>
          <p:nvPr/>
        </p:nvPicPr>
        <p:blipFill>
          <a:blip r:embed="rId5"/>
          <a:stretch>
            <a:fillRect/>
          </a:stretch>
        </p:blipFill>
        <p:spPr>
          <a:xfrm>
            <a:off x="2243767" y="792783"/>
            <a:ext cx="7437765" cy="1786283"/>
          </a:xfrm>
          <a:prstGeom prst="rect">
            <a:avLst/>
          </a:prstGeom>
        </p:spPr>
      </p:pic>
      <p:pic>
        <p:nvPicPr>
          <p:cNvPr id="9" name="Picture 8">
            <a:extLst>
              <a:ext uri="{FF2B5EF4-FFF2-40B4-BE49-F238E27FC236}">
                <a16:creationId xmlns:a16="http://schemas.microsoft.com/office/drawing/2014/main" id="{D9E55106-C49C-E814-F656-BA455F3784A3}"/>
              </a:ext>
            </a:extLst>
          </p:cNvPr>
          <p:cNvPicPr>
            <a:picLocks noChangeAspect="1"/>
          </p:cNvPicPr>
          <p:nvPr/>
        </p:nvPicPr>
        <p:blipFill>
          <a:blip r:embed="rId6"/>
          <a:stretch>
            <a:fillRect/>
          </a:stretch>
        </p:blipFill>
        <p:spPr>
          <a:xfrm>
            <a:off x="1130364" y="2397106"/>
            <a:ext cx="10236071" cy="3359187"/>
          </a:xfrm>
          <a:prstGeom prst="rect">
            <a:avLst/>
          </a:prstGeom>
        </p:spPr>
      </p:pic>
      <p:sp>
        <p:nvSpPr>
          <p:cNvPr id="4" name="TextBox 3">
            <a:extLst>
              <a:ext uri="{FF2B5EF4-FFF2-40B4-BE49-F238E27FC236}">
                <a16:creationId xmlns:a16="http://schemas.microsoft.com/office/drawing/2014/main" id="{2EFA2771-78B6-37D0-A13E-DDDA274C63C3}"/>
              </a:ext>
            </a:extLst>
          </p:cNvPr>
          <p:cNvSpPr txBox="1"/>
          <p:nvPr/>
        </p:nvSpPr>
        <p:spPr>
          <a:xfrm>
            <a:off x="2430624" y="229682"/>
            <a:ext cx="6839338"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Lập</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dàn</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ý</a:t>
            </a:r>
            <a:endParaRPr kumimoji="0" lang="en-US"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355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graphicFrame>
        <p:nvGraphicFramePr>
          <p:cNvPr id="3" name="Table 8">
            <a:extLst>
              <a:ext uri="{FF2B5EF4-FFF2-40B4-BE49-F238E27FC236}">
                <a16:creationId xmlns:a16="http://schemas.microsoft.com/office/drawing/2014/main" id="{6C68F950-A051-050D-88AD-8E6232FD1906}"/>
              </a:ext>
            </a:extLst>
          </p:cNvPr>
          <p:cNvGraphicFramePr>
            <a:graphicFrameLocks noGrp="1"/>
          </p:cNvGraphicFramePr>
          <p:nvPr>
            <p:extLst>
              <p:ext uri="{D42A27DB-BD31-4B8C-83A1-F6EECF244321}">
                <p14:modId xmlns:p14="http://schemas.microsoft.com/office/powerpoint/2010/main" val="3986319157"/>
              </p:ext>
            </p:extLst>
          </p:nvPr>
        </p:nvGraphicFramePr>
        <p:xfrm>
          <a:off x="1163586" y="503903"/>
          <a:ext cx="9763433" cy="1233102"/>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r>
                        <a:rPr lang="en-US" sz="2600" b="1" kern="1200" dirty="0" err="1">
                          <a:solidFill>
                            <a:schemeClr val="dk1"/>
                          </a:solidFill>
                          <a:effectLst/>
                          <a:latin typeface="Cambria" panose="02040503050406030204" pitchFamily="18" charset="0"/>
                          <a:ea typeface="Cambria" panose="02040503050406030204" pitchFamily="18" charset="0"/>
                          <a:cs typeface="+mn-cs"/>
                        </a:rPr>
                        <a:t>Giới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thiệu</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cây</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định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tả</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theo</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cách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mở</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bài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trực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hoặc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gián</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
        <p:nvSpPr>
          <p:cNvPr id="4" name="Arrow: Right 3">
            <a:extLst>
              <a:ext uri="{FF2B5EF4-FFF2-40B4-BE49-F238E27FC236}">
                <a16:creationId xmlns:a16="http://schemas.microsoft.com/office/drawing/2014/main" id="{664363FA-6B8A-526A-F07C-E64362679276}"/>
              </a:ext>
            </a:extLst>
          </p:cNvPr>
          <p:cNvSpPr/>
          <p:nvPr/>
        </p:nvSpPr>
        <p:spPr>
          <a:xfrm rot="5400000">
            <a:off x="5776068" y="17532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6" name="Table 12">
            <a:extLst>
              <a:ext uri="{FF2B5EF4-FFF2-40B4-BE49-F238E27FC236}">
                <a16:creationId xmlns:a16="http://schemas.microsoft.com/office/drawing/2014/main" id="{24DC844F-F63E-E6B8-D5B2-0B623F8EC6F8}"/>
              </a:ext>
            </a:extLst>
          </p:cNvPr>
          <p:cNvGraphicFramePr>
            <a:graphicFrameLocks noGrp="1"/>
          </p:cNvGraphicFramePr>
          <p:nvPr>
            <p:extLst>
              <p:ext uri="{D42A27DB-BD31-4B8C-83A1-F6EECF244321}">
                <p14:modId xmlns:p14="http://schemas.microsoft.com/office/powerpoint/2010/main" val="1232103357"/>
              </p:ext>
            </p:extLst>
          </p:nvPr>
        </p:nvGraphicFramePr>
        <p:xfrm>
          <a:off x="1189806" y="2393607"/>
          <a:ext cx="9717548" cy="2194560"/>
        </p:xfrm>
        <a:graphic>
          <a:graphicData uri="http://schemas.openxmlformats.org/drawingml/2006/table">
            <a:tbl>
              <a:tblPr firstRow="1" bandRow="1">
                <a:tableStyleId>{00A15C55-8517-42AA-B614-E9B94910E393}</a:tableStyleId>
              </a:tblPr>
              <a:tblGrid>
                <a:gridCol w="3858444">
                  <a:extLst>
                    <a:ext uri="{9D8B030D-6E8A-4147-A177-3AD203B41FA5}">
                      <a16:colId xmlns:a16="http://schemas.microsoft.com/office/drawing/2014/main" val="1401880992"/>
                    </a:ext>
                  </a:extLst>
                </a:gridCol>
                <a:gridCol w="585910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theo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Tập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vào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những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đáng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chú</a:t>
                      </a:r>
                      <a:r>
                        <a:rPr lang="en-US" sz="2000" b="0" kern="1200" dirty="0">
                          <a:solidFill>
                            <a:schemeClr val="dk1"/>
                          </a:solidFill>
                          <a:effectLst/>
                          <a:latin typeface="Cambria" panose="02040503050406030204" pitchFamily="18" charset="0"/>
                          <a:ea typeface="Cambria" panose="02040503050406030204" pitchFamily="18" charset="0"/>
                          <a:cs typeface="+mn-cs"/>
                        </a:rPr>
                        <a:t> ý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thân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cành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lá</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hoa</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sự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có</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đến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con </a:t>
                      </a:r>
                      <a:r>
                        <a:rPr lang="en-US" sz="2000" b="0" kern="1200" dirty="0" err="1">
                          <a:solidFill>
                            <a:schemeClr val="dk1"/>
                          </a:solidFill>
                          <a:effectLst/>
                          <a:latin typeface="Cambria" panose="02040503050406030204" pitchFamily="18" charset="0"/>
                          <a:ea typeface="Cambria" panose="02040503050406030204" pitchFamily="18" charset="0"/>
                          <a:cs typeface="+mn-cs"/>
                        </a:rPr>
                        <a:t>người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các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xung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Cần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từ</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ngữ</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miêu</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làm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kết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hợp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hiện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đối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với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399068"/>
                  </a:ext>
                </a:extLst>
              </a:tr>
            </a:tbl>
          </a:graphicData>
        </a:graphic>
      </p:graphicFrame>
      <p:sp>
        <p:nvSpPr>
          <p:cNvPr id="8" name="Arrow: Right 7">
            <a:extLst>
              <a:ext uri="{FF2B5EF4-FFF2-40B4-BE49-F238E27FC236}">
                <a16:creationId xmlns:a16="http://schemas.microsoft.com/office/drawing/2014/main" id="{1A9BE47E-8B73-6CD7-1C41-27CD2F75D93B}"/>
              </a:ext>
            </a:extLst>
          </p:cNvPr>
          <p:cNvSpPr/>
          <p:nvPr/>
        </p:nvSpPr>
        <p:spPr>
          <a:xfrm rot="5400000">
            <a:off x="5776068" y="461232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755D772-5229-FAC8-9557-279B8FB6A596}"/>
              </a:ext>
            </a:extLst>
          </p:cNvPr>
          <p:cNvGraphicFramePr>
            <a:graphicFrameLocks noGrp="1"/>
          </p:cNvGraphicFramePr>
          <p:nvPr>
            <p:extLst>
              <p:ext uri="{D42A27DB-BD31-4B8C-83A1-F6EECF244321}">
                <p14:modId xmlns:p14="http://schemas.microsoft.com/office/powerpoint/2010/main" val="3684185087"/>
              </p:ext>
            </p:extLst>
          </p:nvPr>
        </p:nvGraphicFramePr>
        <p:xfrm>
          <a:off x="1222272" y="5259951"/>
          <a:ext cx="9763433" cy="1233102"/>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2200" b="1" kern="1200" dirty="0" err="1">
                          <a:solidFill>
                            <a:schemeClr val="dk1"/>
                          </a:solidFill>
                          <a:effectLst/>
                          <a:latin typeface="Cambria" panose="02040503050406030204" pitchFamily="18" charset="0"/>
                          <a:ea typeface="Cambria" panose="02040503050406030204" pitchFamily="18" charset="0"/>
                          <a:cs typeface="+mn-cs"/>
                        </a:rPr>
                        <a:t>Nêu</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cảm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nghĩ</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của</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em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theo</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cách</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kết</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bài</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hoặc</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không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Tree>
    <p:custDataLst>
      <p:tags r:id="rId1"/>
    </p:custDataLst>
    <p:extLst>
      <p:ext uri="{BB962C8B-B14F-4D97-AF65-F5344CB8AC3E}">
        <p14:creationId xmlns:p14="http://schemas.microsoft.com/office/powerpoint/2010/main" val="30556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B8EE8551-83C1-1CEE-C68A-58BA49AE8808}"/>
              </a:ext>
            </a:extLst>
          </p:cNvPr>
          <p:cNvSpPr txBox="1"/>
          <p:nvPr/>
        </p:nvSpPr>
        <p:spPr>
          <a:xfrm>
            <a:off x="895350" y="676275"/>
            <a:ext cx="10553700"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 Mở bài: </a:t>
            </a:r>
            <a:r>
              <a:rPr lang="vi-VN" sz="20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000" b="1" i="0" dirty="0">
                <a:solidFill>
                  <a:srgbClr val="000000"/>
                </a:solidFill>
                <a:effectLst/>
                <a:latin typeface="Cambria" panose="02040503050406030204" pitchFamily="18" charset="0"/>
                <a:ea typeface="Cambria" panose="02040503050406030204" pitchFamily="18" charset="0"/>
              </a:rPr>
              <a:t>- Thân bài:</a:t>
            </a:r>
          </a:p>
          <a:p>
            <a:pPr algn="just"/>
            <a:r>
              <a:rPr lang="vi-VN" sz="2000" b="0" i="0" dirty="0">
                <a:solidFill>
                  <a:srgbClr val="000000"/>
                </a:solidFill>
                <a:effectLst/>
                <a:latin typeface="Cambria" panose="02040503050406030204" pitchFamily="18" charset="0"/>
                <a:ea typeface="Cambria" panose="02040503050406030204" pitchFamily="18" charset="0"/>
              </a:rPr>
              <a:t>+ Cây phượng cao lắm, cao hơn cả tầng ba của tòa nhà em học.</a:t>
            </a:r>
          </a:p>
          <a:p>
            <a:pPr algn="just"/>
            <a:r>
              <a:rPr lang="vi-VN" sz="2000" b="0" i="0" dirty="0">
                <a:solidFill>
                  <a:srgbClr val="000000"/>
                </a:solidFill>
                <a:effectLst/>
                <a:latin typeface="Cambria" panose="02040503050406030204" pitchFamily="18" charset="0"/>
                <a:ea typeface="Cambria" panose="02040503050406030204" pitchFamily="18" charset="0"/>
              </a:rPr>
              <a:t>+ Thân cây to lớn đến phải hai bạn học sinh ôm vẫn chưa xuể.</a:t>
            </a:r>
          </a:p>
          <a:p>
            <a:pPr algn="just"/>
            <a:r>
              <a:rPr lang="vi-VN" sz="2000" b="0" i="0" dirty="0">
                <a:solidFill>
                  <a:srgbClr val="000000"/>
                </a:solidFill>
                <a:effectLst/>
                <a:latin typeface="Cambria" panose="02040503050406030204" pitchFamily="18" charset="0"/>
                <a:ea typeface="Cambria" panose="02040503050406030204" pitchFamily="18" charset="0"/>
              </a:rPr>
              <a:t>+ Lớp vỏ trên thân cây sần sùi, hằn từng khe, rãnh như là mặt ruộng vào mùa hạn.</a:t>
            </a:r>
          </a:p>
          <a:p>
            <a:pPr algn="just"/>
            <a:r>
              <a:rPr lang="vi-VN" sz="2000" b="0" i="0" dirty="0">
                <a:solidFill>
                  <a:srgbClr val="000000"/>
                </a:solidFill>
                <a:effectLst/>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2000" b="0" i="0" dirty="0">
                <a:solidFill>
                  <a:srgbClr val="000000"/>
                </a:solidFill>
                <a:effectLst/>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2000" b="0" i="0" dirty="0">
                <a:solidFill>
                  <a:srgbClr val="000000"/>
                </a:solidFill>
                <a:effectLst/>
                <a:latin typeface="Cambria" panose="02040503050406030204" pitchFamily="18" charset="0"/>
                <a:ea typeface="Cambria" panose="02040503050406030204" pitchFamily="18" charset="0"/>
              </a:rPr>
              <a:t>+ Những cánh hoa mỏng manh như cánh gián, đỏ tươi hơn cả mặt trời trở thành tín hiệu báo </a:t>
            </a:r>
            <a:r>
              <a:rPr lang="vi-VN" sz="2000" b="1" i="0" dirty="0">
                <a:solidFill>
                  <a:srgbClr val="000000"/>
                </a:solidFill>
                <a:effectLst/>
                <a:latin typeface="Cambria" panose="02040503050406030204" pitchFamily="18" charset="0"/>
                <a:ea typeface="Cambria" panose="02040503050406030204" pitchFamily="18" charset="0"/>
              </a:rPr>
              <a:t>cho chúng em sắp kết thúc năm học.</a:t>
            </a:r>
          </a:p>
          <a:p>
            <a:pPr algn="just"/>
            <a:r>
              <a:rPr lang="vi-VN" sz="2000" b="1" i="0" dirty="0">
                <a:solidFill>
                  <a:srgbClr val="000000"/>
                </a:solidFill>
                <a:effectLst/>
                <a:latin typeface="Cambria" panose="02040503050406030204" pitchFamily="18" charset="0"/>
                <a:ea typeface="Cambria" panose="02040503050406030204" pitchFamily="18" charset="0"/>
              </a:rPr>
              <a:t>- Kết bài: </a:t>
            </a:r>
            <a:r>
              <a:rPr lang="vi-VN" sz="20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76366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677329" y="1899859"/>
            <a:ext cx="6086046" cy="3785652"/>
          </a:xfrm>
          <a:prstGeom prst="rect">
            <a:avLst/>
          </a:prstGeom>
          <a:noFill/>
        </p:spPr>
        <p:txBody>
          <a:bodyPr wrap="square" rtlCol="0">
            <a:spAutoFit/>
          </a:bodyPr>
          <a:lstStyle/>
          <a:p>
            <a:pPr lvl="0" algn="ctr">
              <a:defRPr/>
            </a:pPr>
            <a:r>
              <a:rPr lang="en-US" sz="8000" b="1" dirty="0">
                <a:solidFill>
                  <a:srgbClr val="00B0F0"/>
                </a:solidFill>
                <a:latin typeface="Cambria" panose="02040503050406030204" pitchFamily="18" charset="0"/>
                <a:ea typeface="Cambria" panose="02040503050406030204" pitchFamily="18" charset="0"/>
              </a:rPr>
              <a:t>3. </a:t>
            </a:r>
            <a:r>
              <a:rPr lang="en-US" sz="8000" b="1" dirty="0" err="1">
                <a:solidFill>
                  <a:srgbClr val="00B0F0"/>
                </a:solidFill>
                <a:latin typeface="Cambria" panose="02040503050406030204" pitchFamily="18" charset="0"/>
                <a:ea typeface="Cambria" panose="02040503050406030204" pitchFamily="18" charset="0"/>
              </a:rPr>
              <a:t>Góp</a:t>
            </a:r>
            <a:r>
              <a:rPr lang="en-US" sz="8000" b="1" dirty="0">
                <a:solidFill>
                  <a:srgbClr val="00B0F0"/>
                </a:solidFill>
                <a:latin typeface="Cambria" panose="02040503050406030204" pitchFamily="18" charset="0"/>
                <a:ea typeface="Cambria" panose="02040503050406030204" pitchFamily="18" charset="0"/>
              </a:rPr>
              <a:t> ý </a:t>
            </a:r>
            <a:r>
              <a:rPr lang="en-US" sz="8000" b="1" dirty="0" err="1">
                <a:solidFill>
                  <a:srgbClr val="00B0F0"/>
                </a:solidFill>
                <a:latin typeface="Cambria" panose="02040503050406030204" pitchFamily="18" charset="0"/>
                <a:ea typeface="Cambria" panose="02040503050406030204" pitchFamily="18" charset="0"/>
              </a:rPr>
              <a:t>và</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chỉnh</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sửa</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dàn</a:t>
            </a:r>
            <a:r>
              <a:rPr lang="en-US" sz="8000" b="1" dirty="0">
                <a:solidFill>
                  <a:srgbClr val="00B0F0"/>
                </a:solidFill>
                <a:latin typeface="Cambria" panose="02040503050406030204" pitchFamily="18" charset="0"/>
                <a:ea typeface="Cambria" panose="02040503050406030204" pitchFamily="18" charset="0"/>
              </a:rPr>
              <a:t> ý</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144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25508" y="410566"/>
            <a:ext cx="11340984" cy="5911625"/>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grpSp>
        <p:nvGrpSpPr>
          <p:cNvPr id="3" name="Group 2">
            <a:extLst>
              <a:ext uri="{FF2B5EF4-FFF2-40B4-BE49-F238E27FC236}">
                <a16:creationId xmlns:a16="http://schemas.microsoft.com/office/drawing/2014/main" id="{5D36FF96-AE92-4C43-9A1B-465DEDC12655}"/>
              </a:ext>
            </a:extLst>
          </p:cNvPr>
          <p:cNvGrpSpPr/>
          <p:nvPr/>
        </p:nvGrpSpPr>
        <p:grpSpPr>
          <a:xfrm>
            <a:off x="579092" y="1932414"/>
            <a:ext cx="3526183" cy="2849135"/>
            <a:chOff x="4350992" y="1465690"/>
            <a:chExt cx="7115894" cy="1164494"/>
          </a:xfrm>
        </p:grpSpPr>
        <p:sp>
          <p:nvSpPr>
            <p:cNvPr id="4" name="Rounded Rectangle 12">
              <a:extLst>
                <a:ext uri="{FF2B5EF4-FFF2-40B4-BE49-F238E27FC236}">
                  <a16:creationId xmlns:a16="http://schemas.microsoft.com/office/drawing/2014/main" id="{65CE3642-8FB0-D02B-BDCB-6D31E2C9CC3A}"/>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C31039C-9258-51CA-5ACF-F1F2B01B664D}"/>
                </a:ext>
              </a:extLst>
            </p:cNvPr>
            <p:cNvSpPr txBox="1"/>
            <p:nvPr/>
          </p:nvSpPr>
          <p:spPr>
            <a:xfrm>
              <a:off x="4640791" y="1764678"/>
              <a:ext cx="6748569"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cục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mở</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D3A48C46-0AFB-409C-9A38-08DB14191479}"/>
              </a:ext>
            </a:extLst>
          </p:cNvPr>
          <p:cNvGrpSpPr/>
          <p:nvPr/>
        </p:nvGrpSpPr>
        <p:grpSpPr>
          <a:xfrm>
            <a:off x="4493868" y="1884789"/>
            <a:ext cx="2868957" cy="2849135"/>
            <a:chOff x="4350992" y="1465690"/>
            <a:chExt cx="7115894" cy="1164494"/>
          </a:xfrm>
        </p:grpSpPr>
        <p:sp>
          <p:nvSpPr>
            <p:cNvPr id="18" name="Rounded Rectangle 12">
              <a:extLst>
                <a:ext uri="{FF2B5EF4-FFF2-40B4-BE49-F238E27FC236}">
                  <a16:creationId xmlns:a16="http://schemas.microsoft.com/office/drawing/2014/main" id="{033CC515-F04F-682E-21B1-10E37D315A22}"/>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3A9FF75-4024-2653-E946-EB27E138E15D}"/>
                </a:ext>
              </a:extLst>
            </p:cNvPr>
            <p:cNvSpPr txBox="1"/>
            <p:nvPr/>
          </p:nvSpPr>
          <p:spPr>
            <a:xfrm>
              <a:off x="4640792" y="1764678"/>
              <a:ext cx="6748568" cy="44027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41C8D898-433D-00F9-31EA-522E4213E5C7}"/>
              </a:ext>
            </a:extLst>
          </p:cNvPr>
          <p:cNvGrpSpPr/>
          <p:nvPr/>
        </p:nvGrpSpPr>
        <p:grpSpPr>
          <a:xfrm>
            <a:off x="7734300" y="1875264"/>
            <a:ext cx="3886201" cy="2849135"/>
            <a:chOff x="4350992" y="1465690"/>
            <a:chExt cx="7115894" cy="1164494"/>
          </a:xfrm>
        </p:grpSpPr>
        <p:sp>
          <p:nvSpPr>
            <p:cNvPr id="21" name="Rounded Rectangle 12">
              <a:extLst>
                <a:ext uri="{FF2B5EF4-FFF2-40B4-BE49-F238E27FC236}">
                  <a16:creationId xmlns:a16="http://schemas.microsoft.com/office/drawing/2014/main" id="{CAB31545-D6A5-FEF2-EE82-93B85556214C}"/>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0439476-6E75-FD52-364C-C8CC2CEF11B3}"/>
                </a:ext>
              </a:extLst>
            </p:cNvPr>
            <p:cNvSpPr txBox="1"/>
            <p:nvPr/>
          </p:nvSpPr>
          <p:spPr>
            <a:xfrm>
              <a:off x="4640791" y="1764678"/>
              <a:ext cx="6748567"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việc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lựa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762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561975" y="661035"/>
            <a:ext cx="11353799" cy="592074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sp>
        <p:nvSpPr>
          <p:cNvPr id="4" name="TextBox 3">
            <a:extLst>
              <a:ext uri="{FF2B5EF4-FFF2-40B4-BE49-F238E27FC236}">
                <a16:creationId xmlns:a16="http://schemas.microsoft.com/office/drawing/2014/main" id="{2C444AF4-181C-E7BB-1326-91F24A067B5C}"/>
              </a:ext>
            </a:extLst>
          </p:cNvPr>
          <p:cNvSpPr txBox="1"/>
          <p:nvPr/>
        </p:nvSpPr>
        <p:spPr>
          <a:xfrm>
            <a:off x="1247775" y="1609725"/>
            <a:ext cx="9658350" cy="3970318"/>
          </a:xfrm>
          <a:prstGeom prst="rect">
            <a:avLst/>
          </a:prstGeom>
          <a:noFill/>
        </p:spPr>
        <p:txBody>
          <a:bodyPr wrap="square" rtlCol="0">
            <a:spAutoFit/>
          </a:bodyPr>
          <a:lstStyle/>
          <a:p>
            <a:pPr algn="just"/>
            <a:r>
              <a:rPr lang="en-US" sz="3600" b="1" i="0" u="none" strike="noStrike" dirty="0" err="1">
                <a:solidFill>
                  <a:srgbClr val="313131"/>
                </a:solidFill>
                <a:effectLst/>
                <a:latin typeface="Cambria" panose="02040503050406030204" pitchFamily="18" charset="0"/>
                <a:ea typeface="Cambria" panose="02040503050406030204" pitchFamily="18" charset="0"/>
              </a:rPr>
              <a:t>Chọn</a:t>
            </a:r>
            <a:r>
              <a:rPr lang="en-US" sz="3600" b="1" i="0" u="none" strike="noStrike" dirty="0">
                <a:solidFill>
                  <a:srgbClr val="313131"/>
                </a:solidFill>
                <a:effectLst/>
                <a:latin typeface="Cambria" panose="02040503050406030204" pitchFamily="18" charset="0"/>
                <a:ea typeface="Cambria" panose="02040503050406030204" pitchFamily="18" charset="0"/>
              </a:rPr>
              <a:t> 1 </a:t>
            </a:r>
            <a:r>
              <a:rPr lang="en-US" sz="3600" b="1" i="0" u="none" strike="noStrike" dirty="0" err="1">
                <a:solidFill>
                  <a:srgbClr val="313131"/>
                </a:solidFill>
                <a:effectLst/>
                <a:latin typeface="Cambria" panose="02040503050406030204" pitchFamily="18" charset="0"/>
                <a:ea typeface="Cambria" panose="02040503050406030204" pitchFamily="18" charset="0"/>
              </a:rPr>
              <a:t>trong</a:t>
            </a:r>
            <a:r>
              <a:rPr lang="en-US" sz="3600" b="1" i="0" u="none" strike="noStrike" dirty="0">
                <a:solidFill>
                  <a:srgbClr val="313131"/>
                </a:solidFill>
                <a:effectLst/>
                <a:latin typeface="Cambria" panose="02040503050406030204" pitchFamily="18" charset="0"/>
                <a:ea typeface="Cambria" panose="02040503050406030204" pitchFamily="18" charset="0"/>
              </a:rPr>
              <a:t> 3 </a:t>
            </a:r>
            <a:r>
              <a:rPr lang="en-US" sz="3600" b="1" i="0" u="none" strike="noStrike" dirty="0" err="1">
                <a:solidFill>
                  <a:srgbClr val="313131"/>
                </a:solidFill>
                <a:effectLst/>
                <a:latin typeface="Cambria" panose="02040503050406030204" pitchFamily="18" charset="0"/>
                <a:ea typeface="Cambria" panose="02040503050406030204" pitchFamily="18" charset="0"/>
              </a:rPr>
              <a:t>đề</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dưới</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đây</a:t>
            </a:r>
            <a:r>
              <a:rPr lang="en-US" sz="3600" b="1" i="0" u="none" strike="noStrike" dirty="0">
                <a:solidFill>
                  <a:srgbClr val="313131"/>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1: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ăn quả mà em yêu thích</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2: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ở sân trường đã gắn bó với em và bạn bè</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3: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mà em biết qua phim ảnh, sách báo</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8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828800" y="409575"/>
            <a:ext cx="8191500"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E36679EF-895B-CE01-8513-033BB3DBBD46}"/>
              </a:ext>
            </a:extLst>
          </p:cNvPr>
          <p:cNvPicPr>
            <a:picLocks noChangeAspect="1"/>
          </p:cNvPicPr>
          <p:nvPr/>
        </p:nvPicPr>
        <p:blipFill>
          <a:blip r:embed="rId6"/>
          <a:stretch>
            <a:fillRect/>
          </a:stretch>
        </p:blipFill>
        <p:spPr>
          <a:xfrm>
            <a:off x="1562099" y="1471612"/>
            <a:ext cx="8905875" cy="4705271"/>
          </a:xfrm>
          <a:prstGeom prst="rect">
            <a:avLst/>
          </a:prstGeom>
        </p:spPr>
      </p:pic>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26" name="Picture 2" descr="Cập nhật với hơn 98 hình ảnh cây phượng ở sân trường mới nhất - Tin Học Vui">
            <a:extLst>
              <a:ext uri="{FF2B5EF4-FFF2-40B4-BE49-F238E27FC236}">
                <a16:creationId xmlns:a16="http://schemas.microsoft.com/office/drawing/2014/main" id="{8E47E146-87DC-633A-B18D-9DE4AA34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3375"/>
            <a:ext cx="4914900" cy="306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vuông 16 năm tuổi ở Sài Gòn vào mùa nở hoa - VnExpress">
            <a:extLst>
              <a:ext uri="{FF2B5EF4-FFF2-40B4-BE49-F238E27FC236}">
                <a16:creationId xmlns:a16="http://schemas.microsoft.com/office/drawing/2014/main" id="{26A102D0-5603-0542-9772-544FC6B5D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927" y="333375"/>
            <a:ext cx="4695997"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xà cừ: Ý nghĩa, hình ảnh, cách trồng, chăm sóc tại nhà">
            <a:extLst>
              <a:ext uri="{FF2B5EF4-FFF2-40B4-BE49-F238E27FC236}">
                <a16:creationId xmlns:a16="http://schemas.microsoft.com/office/drawing/2014/main" id="{61802201-F3C7-FCE4-5FCE-843EA7F64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3569493"/>
            <a:ext cx="5238750" cy="2917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3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phượng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Phượng vĩ – Wikipedia tiếng Việt">
            <a:extLst>
              <a:ext uri="{FF2B5EF4-FFF2-40B4-BE49-F238E27FC236}">
                <a16:creationId xmlns:a16="http://schemas.microsoft.com/office/drawing/2014/main" id="{2E5D5213-C804-AC86-03AC-652A14F50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1528762"/>
            <a:ext cx="5429250" cy="40719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671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933450" y="409575"/>
            <a:ext cx="1022985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bộ</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phận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hay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triển</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图片 15">
            <a:extLst>
              <a:ext uri="{FF2B5EF4-FFF2-40B4-BE49-F238E27FC236}">
                <a16:creationId xmlns:a16="http://schemas.microsoft.com/office/drawing/2014/main" id="{243BC3B2-69A2-8770-B8C5-7BD0ABDE9B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4251" y="2133300"/>
            <a:ext cx="4037559" cy="4285835"/>
          </a:xfrm>
          <a:prstGeom prst="rect">
            <a:avLst/>
          </a:prstGeom>
        </p:spPr>
      </p:pic>
    </p:spTree>
    <p:custDataLst>
      <p:tags r:id="rId1"/>
    </p:custDataLst>
    <p:extLst>
      <p:ext uri="{BB962C8B-B14F-4D97-AF65-F5344CB8AC3E}">
        <p14:creationId xmlns:p14="http://schemas.microsoft.com/office/powerpoint/2010/main" val="255683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Tả</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bộ</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phận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phượng</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074" name="Picture 2" descr="Đặc điểm, ý nghĩa, cách trồng và chăm sóc cây phượng vĩ">
            <a:extLst>
              <a:ext uri="{FF2B5EF4-FFF2-40B4-BE49-F238E27FC236}">
                <a16:creationId xmlns:a16="http://schemas.microsoft.com/office/drawing/2014/main" id="{0869E25E-4282-55FB-5673-AC6673DC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4" y="1701816"/>
            <a:ext cx="7019926" cy="40826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7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Quan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nhớ</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quan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E0154644-8E6E-D257-2856-E6F594F9CA29}"/>
              </a:ext>
            </a:extLst>
          </p:cNvPr>
          <p:cNvSpPr/>
          <p:nvPr/>
        </p:nvSpPr>
        <p:spPr>
          <a:xfrm>
            <a:off x="971550" y="1666876"/>
            <a:ext cx="10306050" cy="46958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0" dirty="0" err="1">
                <a:solidFill>
                  <a:srgbClr val="000000"/>
                </a:solidFill>
                <a:effectLst/>
                <a:latin typeface="Cambria" panose="02040503050406030204" pitchFamily="18" charset="0"/>
                <a:ea typeface="Cambria" panose="02040503050406030204" pitchFamily="18" charset="0"/>
              </a:rPr>
              <a:t>Ví</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dụ</a:t>
            </a:r>
            <a:r>
              <a:rPr lang="en-US" sz="2400" b="1" dirty="0">
                <a:solidFill>
                  <a:srgbClr val="000000"/>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Thân cây to lớn đến phải hai bạn học sinh ôm vẫn chưa xuể.</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Lớp vỏ trên thân cây sần sùi, hằn từng khe, rãnh như là mặt ruộng vào mùa hạn.</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Bộ rễ của cây thì chắc hẳn rất to và dài. Vì chỉ với một phần nhô trên mặt đất đã to hơn cả bắp tay rồi.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Những cánh hoa mỏng manh như cánh gián, đỏ tươi hơn cả mặt trời trở thành tín hiệu báo cho chúng em sắp kết thúc năm học.</a:t>
            </a:r>
          </a:p>
        </p:txBody>
      </p:sp>
    </p:spTree>
    <p:custDataLst>
      <p:tags r:id="rId1"/>
    </p:custDataLst>
    <p:extLst>
      <p:ext uri="{BB962C8B-B14F-4D97-AF65-F5344CB8AC3E}">
        <p14:creationId xmlns:p14="http://schemas.microsoft.com/office/powerpoint/2010/main" val="389098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811</Words>
  <Application>Microsoft Office PowerPoint</Application>
  <PresentationFormat>Widescreen</PresentationFormat>
  <Paragraphs>40</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Cambria</vt:lpstr>
      <vt:lpstr>Times New Roman</vt:lpstr>
      <vt:lpstr>Wingdings</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23</cp:revision>
  <dcterms:created xsi:type="dcterms:W3CDTF">2024-01-04T08:37:14Z</dcterms:created>
  <dcterms:modified xsi:type="dcterms:W3CDTF">2025-04-05T13:50:51Z</dcterms:modified>
</cp:coreProperties>
</file>