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26"/>
  </p:notesMasterIdLst>
  <p:sldIdLst>
    <p:sldId id="257" r:id="rId4"/>
    <p:sldId id="262" r:id="rId5"/>
    <p:sldId id="264" r:id="rId6"/>
    <p:sldId id="266" r:id="rId7"/>
    <p:sldId id="289" r:id="rId8"/>
    <p:sldId id="290" r:id="rId9"/>
    <p:sldId id="291" r:id="rId10"/>
    <p:sldId id="298" r:id="rId11"/>
    <p:sldId id="299" r:id="rId12"/>
    <p:sldId id="279" r:id="rId13"/>
    <p:sldId id="2007577188" r:id="rId14"/>
    <p:sldId id="276" r:id="rId15"/>
    <p:sldId id="300" r:id="rId16"/>
    <p:sldId id="301" r:id="rId17"/>
    <p:sldId id="302" r:id="rId18"/>
    <p:sldId id="303" r:id="rId19"/>
    <p:sldId id="304" r:id="rId20"/>
    <p:sldId id="305" r:id="rId21"/>
    <p:sldId id="306" r:id="rId22"/>
    <p:sldId id="354" r:id="rId23"/>
    <p:sldId id="2007577187"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35A76-A6FB-471D-8699-84B5FC34942F}"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A79E-C0EB-4BF8-8E73-C2520AA725A6}" type="slidenum">
              <a:rPr lang="en-US" smtClean="0"/>
              <a:t>‹#›</a:t>
            </a:fld>
            <a:endParaRPr lang="en-US"/>
          </a:p>
        </p:txBody>
      </p:sp>
    </p:spTree>
    <p:extLst>
      <p:ext uri="{BB962C8B-B14F-4D97-AF65-F5344CB8AC3E}">
        <p14:creationId xmlns:p14="http://schemas.microsoft.com/office/powerpoint/2010/main" val="74425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39447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0705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066408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419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1219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309348547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2732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8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122464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8144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3534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873365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0617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790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3502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9103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79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74676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6" name="Footer Placeholder 5">
            <a:extLst>
              <a:ext uri="{FF2B5EF4-FFF2-40B4-BE49-F238E27FC236}">
                <a16:creationId xmlns:a16="http://schemas.microsoft.com/office/drawing/2014/main"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487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8" name="Footer Placeholder 7">
            <a:extLst>
              <a:ext uri="{FF2B5EF4-FFF2-40B4-BE49-F238E27FC236}">
                <a16:creationId xmlns:a16="http://schemas.microsoft.com/office/drawing/2014/main"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38819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4" name="Footer Placeholder 3">
            <a:extLst>
              <a:ext uri="{FF2B5EF4-FFF2-40B4-BE49-F238E27FC236}">
                <a16:creationId xmlns:a16="http://schemas.microsoft.com/office/drawing/2014/main"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89183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3" name="Footer Placeholder 2">
            <a:extLst>
              <a:ext uri="{FF2B5EF4-FFF2-40B4-BE49-F238E27FC236}">
                <a16:creationId xmlns:a16="http://schemas.microsoft.com/office/drawing/2014/main"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11454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6" name="Footer Placeholder 5">
            <a:extLst>
              <a:ext uri="{FF2B5EF4-FFF2-40B4-BE49-F238E27FC236}">
                <a16:creationId xmlns:a16="http://schemas.microsoft.com/office/drawing/2014/main"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71457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6" name="Footer Placeholder 5">
            <a:extLst>
              <a:ext uri="{FF2B5EF4-FFF2-40B4-BE49-F238E27FC236}">
                <a16:creationId xmlns:a16="http://schemas.microsoft.com/office/drawing/2014/main"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60895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443D0CA-C745-C581-52B0-D7F60DA34B3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2641" y="208764"/>
            <a:ext cx="1271244" cy="1271244"/>
          </a:xfrm>
          <a:prstGeom prst="rect">
            <a:avLst/>
          </a:prstGeom>
        </p:spPr>
      </p:pic>
    </p:spTree>
    <p:extLst>
      <p:ext uri="{BB962C8B-B14F-4D97-AF65-F5344CB8AC3E}">
        <p14:creationId xmlns:p14="http://schemas.microsoft.com/office/powerpoint/2010/main" val="198938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3137177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10261760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g"/><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5.xml"/><Relationship Id="rId1" Type="http://schemas.openxmlformats.org/officeDocument/2006/relationships/control" Target="../activeX/activeX4.xml"/><Relationship Id="rId5" Type="http://schemas.openxmlformats.org/officeDocument/2006/relationships/image" Target="../media/image36.wmf"/><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2.wm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22.wm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control" Target="../activeX/activeX3.xml"/><Relationship Id="rId5" Type="http://schemas.openxmlformats.org/officeDocument/2006/relationships/image" Target="../media/image23.wmf"/><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3" name="Picture 2" descr="A cartoon of a polar bear on an ice floe&#10;&#10;Description automatically generated">
            <a:extLst>
              <a:ext uri="{FF2B5EF4-FFF2-40B4-BE49-F238E27FC236}">
                <a16:creationId xmlns:a16="http://schemas.microsoft.com/office/drawing/2014/main" id="{4DBA38B8-023C-4F0E-4BD7-D36FC0F03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350" y="3546856"/>
            <a:ext cx="3478856" cy="3311144"/>
          </a:xfrm>
          <a:prstGeom prst="rect">
            <a:avLst/>
          </a:prstGeom>
        </p:spPr>
      </p:pic>
      <p:pic>
        <p:nvPicPr>
          <p:cNvPr id="4" name="Picture 3">
            <a:extLst>
              <a:ext uri="{FF2B5EF4-FFF2-40B4-BE49-F238E27FC236}">
                <a16:creationId xmlns:a16="http://schemas.microsoft.com/office/drawing/2014/main" id="{5D263808-254E-97F3-1A7C-EFD2034127DD}"/>
              </a:ext>
            </a:extLst>
          </p:cNvPr>
          <p:cNvPicPr>
            <a:picLocks noChangeAspect="1"/>
          </p:cNvPicPr>
          <p:nvPr/>
        </p:nvPicPr>
        <p:blipFill>
          <a:blip r:embed="rId4"/>
          <a:stretch>
            <a:fillRect/>
          </a:stretch>
        </p:blipFill>
        <p:spPr>
          <a:xfrm>
            <a:off x="1946036" y="838155"/>
            <a:ext cx="3407014" cy="1534764"/>
          </a:xfrm>
          <a:prstGeom prst="rect">
            <a:avLst/>
          </a:prstGeom>
        </p:spPr>
      </p:pic>
      <p:pic>
        <p:nvPicPr>
          <p:cNvPr id="5" name="Picture 4">
            <a:extLst>
              <a:ext uri="{FF2B5EF4-FFF2-40B4-BE49-F238E27FC236}">
                <a16:creationId xmlns:a16="http://schemas.microsoft.com/office/drawing/2014/main" id="{E2B854D9-22BC-9A95-8ACA-6FE51D814458}"/>
              </a:ext>
            </a:extLst>
          </p:cNvPr>
          <p:cNvPicPr>
            <a:picLocks noChangeAspect="1"/>
          </p:cNvPicPr>
          <p:nvPr/>
        </p:nvPicPr>
        <p:blipFill>
          <a:blip r:embed="rId5"/>
          <a:stretch>
            <a:fillRect/>
          </a:stretch>
        </p:blipFill>
        <p:spPr>
          <a:xfrm>
            <a:off x="1607388" y="1119550"/>
            <a:ext cx="9967824" cy="4828450"/>
          </a:xfrm>
          <a:prstGeom prst="rect">
            <a:avLst/>
          </a:prstGeom>
        </p:spPr>
      </p:pic>
      <p:pic>
        <p:nvPicPr>
          <p:cNvPr id="14" name="Picture 13">
            <a:extLst>
              <a:ext uri="{FF2B5EF4-FFF2-40B4-BE49-F238E27FC236}">
                <a16:creationId xmlns:a16="http://schemas.microsoft.com/office/drawing/2014/main" id="{0B03F051-5731-689E-F39C-582D987684CB}"/>
              </a:ext>
            </a:extLst>
          </p:cNvPr>
          <p:cNvPicPr>
            <a:picLocks noChangeAspect="1"/>
          </p:cNvPicPr>
          <p:nvPr/>
        </p:nvPicPr>
        <p:blipFill>
          <a:blip r:embed="rId6"/>
          <a:stretch>
            <a:fillRect/>
          </a:stretch>
        </p:blipFill>
        <p:spPr>
          <a:xfrm>
            <a:off x="6903945" y="3734534"/>
            <a:ext cx="3584759" cy="646232"/>
          </a:xfrm>
          <a:prstGeom prst="rect">
            <a:avLst/>
          </a:prstGeom>
        </p:spPr>
      </p:pic>
      <p:sp>
        <p:nvSpPr>
          <p:cNvPr id="6" name="TextBox 5">
            <a:extLst>
              <a:ext uri="{FF2B5EF4-FFF2-40B4-BE49-F238E27FC236}">
                <a16:creationId xmlns:a16="http://schemas.microsoft.com/office/drawing/2014/main" id="{7146D637-7B38-1A06-2FED-7C903061C474}"/>
              </a:ext>
            </a:extLst>
          </p:cNvPr>
          <p:cNvSpPr txBox="1"/>
          <p:nvPr/>
        </p:nvSpPr>
        <p:spPr>
          <a:xfrm>
            <a:off x="2664542" y="186693"/>
            <a:ext cx="686291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b="1"/>
          </a:p>
        </p:txBody>
      </p:sp>
    </p:spTree>
    <p:extLst>
      <p:ext uri="{BB962C8B-B14F-4D97-AF65-F5344CB8AC3E}">
        <p14:creationId xmlns:p14="http://schemas.microsoft.com/office/powerpoint/2010/main" val="373721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rPr>
              <a:t> LUYỆN ĐỌC TRƯỚC</a:t>
            </a:r>
            <a:r>
              <a:rPr kumimoji="0" lang="en-US" sz="6600" b="1" i="0" u="none" strike="noStrike" kern="0" cap="none" spc="0" normalizeH="0" noProof="0" dirty="0">
                <a:ln w="28575">
                  <a:solidFill>
                    <a:srgbClr val="002060"/>
                  </a:solidFill>
                </a:ln>
                <a:solidFill>
                  <a:srgbClr val="FFFF00"/>
                </a:solidFill>
                <a:effectLst/>
                <a:uLnTx/>
                <a:uFillTx/>
                <a:ea typeface="+mn-ea"/>
                <a:cs typeface="Arial"/>
                <a:sym typeface="Arial"/>
              </a:rPr>
              <a:t> LỚP</a:t>
            </a:r>
            <a:endPar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endParaRP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dirty="0">
                    <a:solidFill>
                      <a:srgbClr val="1E0E2F"/>
                    </a:solidFil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a:solidFill>
                      <a:srgbClr val="1E0E2F"/>
                    </a:solidFil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0066FF"/>
                      </a:solidFill>
                      <a:latin typeface="+mn-lt"/>
                    </a:rPr>
                    <a:t>1. </a:t>
                  </a:r>
                  <a:r>
                    <a:rPr lang="vi-VN" sz="3600" b="1" kern="0" dirty="0" err="1">
                      <a:solidFill>
                        <a:srgbClr val="0066FF"/>
                      </a:solidFill>
                      <a:latin typeface="+mn-lt"/>
                    </a:rPr>
                    <a:t>Đọc</a:t>
                  </a:r>
                  <a:r>
                    <a:rPr lang="vi-VN" sz="3600" b="1" kern="0" dirty="0">
                      <a:solidFill>
                        <a:srgbClr val="0066FF"/>
                      </a:solidFill>
                      <a:latin typeface="+mn-lt"/>
                    </a:rPr>
                    <a:t> </a:t>
                  </a:r>
                  <a:r>
                    <a:rPr lang="vi-VN" sz="3600" b="1" kern="0" dirty="0" err="1">
                      <a:solidFill>
                        <a:srgbClr val="0066FF"/>
                      </a:solidFill>
                      <a:latin typeface="+mn-lt"/>
                    </a:rPr>
                    <a:t>đúng</a:t>
                  </a:r>
                  <a:endParaRPr lang="en-US" sz="3600" b="1" kern="0" dirty="0">
                    <a:solidFill>
                      <a:srgbClr val="0066FF"/>
                    </a:solidFill>
                    <a:latin typeface="+mn-lt"/>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3D7D40"/>
                      </a:solidFill>
                      <a:latin typeface="+mn-lt"/>
                    </a:rPr>
                    <a:t>2. </a:t>
                  </a:r>
                  <a:r>
                    <a:rPr lang="vi-VN" sz="3600" b="1" kern="0" dirty="0" err="1">
                      <a:solidFill>
                        <a:srgbClr val="3D7D40"/>
                      </a:solidFill>
                      <a:latin typeface="+mn-lt"/>
                    </a:rPr>
                    <a:t>Đọc</a:t>
                  </a:r>
                  <a:r>
                    <a:rPr lang="vi-VN" sz="3600" b="1" kern="0" dirty="0">
                      <a:solidFill>
                        <a:srgbClr val="3D7D40"/>
                      </a:solidFill>
                      <a:latin typeface="+mn-lt"/>
                    </a:rPr>
                    <a:t> to, </a:t>
                  </a:r>
                  <a:r>
                    <a:rPr lang="vi-VN" sz="3600" b="1" kern="0" dirty="0" err="1">
                      <a:solidFill>
                        <a:srgbClr val="3D7D40"/>
                      </a:solidFill>
                      <a:latin typeface="+mn-lt"/>
                    </a:rPr>
                    <a:t>rõ</a:t>
                  </a:r>
                  <a:endParaRPr lang="en-US" sz="3600" b="1" kern="0" dirty="0">
                    <a:solidFill>
                      <a:srgbClr val="3D7D40"/>
                    </a:solidFill>
                    <a:latin typeface="+mn-lt"/>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FF0000"/>
                      </a:solidFill>
                      <a:latin typeface="+mn-lt"/>
                    </a:rPr>
                    <a:t>3. Đọc ngắt, nghỉ đúng nhịp</a:t>
                  </a:r>
                  <a:endParaRPr lang="en-US" sz="3600" b="1" kern="0" dirty="0">
                    <a:solidFill>
                      <a:srgbClr val="FF0000"/>
                    </a:solidFill>
                    <a:latin typeface="+mn-lt"/>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algn="ctr" defTabSz="914400">
              <a:buClr>
                <a:srgbClr val="000000"/>
              </a:buClr>
              <a:buFont typeface="Arial"/>
              <a:buNone/>
            </a:pPr>
            <a:r>
              <a:rPr lang="pt-BR" sz="5400" kern="0" dirty="0">
                <a:solidFill>
                  <a:srgbClr val="FF0000"/>
                </a:solidFill>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564F62E0-D858-45F1-EA8C-80578CF07301}"/>
              </a:ext>
            </a:extLst>
          </p:cNvPr>
          <p:cNvPicPr>
            <a:picLocks noChangeAspect="1"/>
          </p:cNvPicPr>
          <p:nvPr/>
        </p:nvPicPr>
        <p:blipFill>
          <a:blip r:embed="rId5"/>
          <a:stretch>
            <a:fillRect/>
          </a:stretch>
        </p:blipFill>
        <p:spPr>
          <a:xfrm>
            <a:off x="2861794" y="653207"/>
            <a:ext cx="6407451" cy="1853345"/>
          </a:xfrm>
          <a:prstGeom prst="rect">
            <a:avLst/>
          </a:prstGeom>
        </p:spPr>
      </p:pic>
    </p:spTree>
    <p:extLst>
      <p:ext uri="{BB962C8B-B14F-4D97-AF65-F5344CB8AC3E}">
        <p14:creationId xmlns:p14="http://schemas.microsoft.com/office/powerpoint/2010/main" val="13033755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Nguyên nhân nào dẫn đến hiện tượng băng tan?</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A55B2890-4AA9-FEF6-2D63-EFBE3F49ED9D}"/>
              </a:ext>
            </a:extLst>
          </p:cNvPr>
          <p:cNvSpPr/>
          <p:nvPr/>
        </p:nvSpPr>
        <p:spPr>
          <a:xfrm>
            <a:off x="924674" y="2917861"/>
            <a:ext cx="10828962" cy="2308324"/>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Trái Đất nóng lên là một trong những nguyên nhân dẫn đến hiện tượng băng tan.</a:t>
            </a:r>
          </a:p>
        </p:txBody>
      </p:sp>
    </p:spTree>
    <p:extLst>
      <p:ext uri="{BB962C8B-B14F-4D97-AF65-F5344CB8AC3E}">
        <p14:creationId xmlns:p14="http://schemas.microsoft.com/office/powerpoint/2010/main" val="12421570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quả</a:t>
            </a:r>
            <a:r>
              <a:rPr lang="en-US" sz="4400" b="1" dirty="0">
                <a:solidFill>
                  <a:srgbClr val="002060"/>
                </a:solidFill>
                <a:latin typeface="Cambria" panose="02040503050406030204" pitchFamily="18" charset="0"/>
                <a:ea typeface="Cambria" panose="02040503050406030204" pitchFamily="18" charset="0"/>
              </a:rPr>
              <a:t> do </a:t>
            </a:r>
            <a:r>
              <a:rPr lang="en-US" sz="4400" b="1" dirty="0" err="1">
                <a:solidFill>
                  <a:srgbClr val="002060"/>
                </a:solidFill>
                <a:latin typeface="Cambria" panose="02040503050406030204" pitchFamily="18" charset="0"/>
                <a:ea typeface="Cambria" panose="02040503050406030204" pitchFamily="18" charset="0"/>
              </a:rPr>
              <a:t>băng</a:t>
            </a:r>
            <a:r>
              <a:rPr lang="en-US" sz="4400" b="1" dirty="0">
                <a:solidFill>
                  <a:srgbClr val="002060"/>
                </a:solidFill>
                <a:latin typeface="Cambria" panose="02040503050406030204" pitchFamily="18" charset="0"/>
                <a:ea typeface="Cambria" panose="02040503050406030204" pitchFamily="18" charset="0"/>
              </a:rPr>
              <a:t> tan </a:t>
            </a:r>
            <a:r>
              <a:rPr lang="en-US" sz="4400" b="1" dirty="0" err="1">
                <a:solidFill>
                  <a:srgbClr val="002060"/>
                </a:solidFill>
                <a:latin typeface="Cambria" panose="02040503050406030204" pitchFamily="18" charset="0"/>
                <a:ea typeface="Cambria" panose="02040503050406030204" pitchFamily="18" charset="0"/>
              </a:rPr>
              <a:t>gây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ra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đối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với</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Cloud 2">
            <a:extLst>
              <a:ext uri="{FF2B5EF4-FFF2-40B4-BE49-F238E27FC236}">
                <a16:creationId xmlns:a16="http://schemas.microsoft.com/office/drawing/2014/main" id="{78859748-E0B8-AD1B-FB10-C5F4DA6AA2FC}"/>
              </a:ext>
            </a:extLst>
          </p:cNvPr>
          <p:cNvSpPr/>
          <p:nvPr/>
        </p:nvSpPr>
        <p:spPr>
          <a:xfrm>
            <a:off x="1066800" y="2672080"/>
            <a:ext cx="405384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Cuộc</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con </a:t>
            </a:r>
            <a:r>
              <a:rPr lang="en-US" sz="3200" b="1" dirty="0" err="1">
                <a:solidFill>
                  <a:srgbClr val="002060"/>
                </a:solidFill>
              </a:rPr>
              <a:t>người</a:t>
            </a:r>
            <a:endParaRPr lang="en-US" sz="3200" b="1" dirty="0">
              <a:solidFill>
                <a:srgbClr val="002060"/>
              </a:solidFill>
            </a:endParaRPr>
          </a:p>
        </p:txBody>
      </p:sp>
      <p:sp>
        <p:nvSpPr>
          <p:cNvPr id="4" name="Cloud 3">
            <a:extLst>
              <a:ext uri="{FF2B5EF4-FFF2-40B4-BE49-F238E27FC236}">
                <a16:creationId xmlns:a16="http://schemas.microsoft.com/office/drawing/2014/main" id="{715C109C-2198-E007-5500-73D387613E73}"/>
              </a:ext>
            </a:extLst>
          </p:cNvPr>
          <p:cNvSpPr/>
          <p:nvPr/>
        </p:nvSpPr>
        <p:spPr>
          <a:xfrm>
            <a:off x="6441440" y="2580640"/>
            <a:ext cx="485648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vật</a:t>
            </a:r>
            <a:endParaRPr lang="en-US" sz="3200" b="1" dirty="0">
              <a:solidFill>
                <a:srgbClr val="002060"/>
              </a:solidFill>
            </a:endParaRPr>
          </a:p>
        </p:txBody>
      </p:sp>
    </p:spTree>
    <p:extLst>
      <p:ext uri="{BB962C8B-B14F-4D97-AF65-F5344CB8AC3E}">
        <p14:creationId xmlns:p14="http://schemas.microsoft.com/office/powerpoint/2010/main" val="2041784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56800BBA-9352-4412-DE28-B7FA34DC2A08}"/>
              </a:ext>
            </a:extLst>
          </p:cNvPr>
          <p:cNvSpPr/>
          <p:nvPr/>
        </p:nvSpPr>
        <p:spPr>
          <a:xfrm>
            <a:off x="386080" y="2854960"/>
            <a:ext cx="207264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Hậu</a:t>
            </a:r>
            <a:r>
              <a:rPr lang="en-US" sz="2800" b="1" dirty="0"/>
              <a:t> </a:t>
            </a:r>
            <a:r>
              <a:rPr lang="en-US" sz="2800" b="1" dirty="0" err="1"/>
              <a:t>quả</a:t>
            </a:r>
            <a:r>
              <a:rPr lang="en-US" sz="2800" b="1" dirty="0"/>
              <a:t> do </a:t>
            </a:r>
            <a:r>
              <a:rPr lang="en-US" sz="2800" b="1" dirty="0" err="1"/>
              <a:t>băng</a:t>
            </a:r>
            <a:r>
              <a:rPr lang="en-US" sz="2800" b="1" dirty="0"/>
              <a:t> tan</a:t>
            </a:r>
          </a:p>
        </p:txBody>
      </p:sp>
      <p:cxnSp>
        <p:nvCxnSpPr>
          <p:cNvPr id="10" name="Straight Arrow Connector 9">
            <a:extLst>
              <a:ext uri="{FF2B5EF4-FFF2-40B4-BE49-F238E27FC236}">
                <a16:creationId xmlns:a16="http://schemas.microsoft.com/office/drawing/2014/main" id="{8A17FF43-2D21-EEB1-67BE-A720E16A9509}"/>
              </a:ext>
            </a:extLst>
          </p:cNvPr>
          <p:cNvCxnSpPr>
            <a:cxnSpLocks/>
          </p:cNvCxnSpPr>
          <p:nvPr/>
        </p:nvCxnSpPr>
        <p:spPr>
          <a:xfrm flipV="1">
            <a:off x="2458720" y="2062480"/>
            <a:ext cx="660400" cy="144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662BE59-578A-EF17-1CB8-65B9EB52EEEF}"/>
              </a:ext>
            </a:extLst>
          </p:cNvPr>
          <p:cNvSpPr/>
          <p:nvPr/>
        </p:nvSpPr>
        <p:spPr>
          <a:xfrm>
            <a:off x="3139440" y="130048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cuộc</a:t>
            </a:r>
            <a:r>
              <a:rPr lang="en-US" sz="2800" b="1" dirty="0"/>
              <a:t> </a:t>
            </a:r>
            <a:r>
              <a:rPr lang="en-US" sz="2800" b="1" dirty="0" err="1"/>
              <a:t>sống</a:t>
            </a:r>
            <a:r>
              <a:rPr lang="en-US" sz="2800" b="1" dirty="0"/>
              <a:t> </a:t>
            </a:r>
            <a:r>
              <a:rPr lang="en-US" sz="2800" b="1" dirty="0" err="1"/>
              <a:t>của</a:t>
            </a:r>
            <a:r>
              <a:rPr lang="en-US" sz="2800" b="1" dirty="0"/>
              <a:t> con </a:t>
            </a:r>
            <a:r>
              <a:rPr lang="en-US" sz="2800" b="1" dirty="0" err="1"/>
              <a:t>người</a:t>
            </a:r>
            <a:endParaRPr lang="en-US" sz="2800" b="1" dirty="0"/>
          </a:p>
        </p:txBody>
      </p:sp>
      <p:cxnSp>
        <p:nvCxnSpPr>
          <p:cNvPr id="13" name="Straight Arrow Connector 12">
            <a:extLst>
              <a:ext uri="{FF2B5EF4-FFF2-40B4-BE49-F238E27FC236}">
                <a16:creationId xmlns:a16="http://schemas.microsoft.com/office/drawing/2014/main" id="{E4799EA7-924E-A0D0-7E99-E38E9B9C0CD2}"/>
              </a:ext>
            </a:extLst>
          </p:cNvPr>
          <p:cNvCxnSpPr>
            <a:cxnSpLocks/>
            <a:endCxn id="14" idx="1"/>
          </p:cNvCxnSpPr>
          <p:nvPr/>
        </p:nvCxnSpPr>
        <p:spPr>
          <a:xfrm>
            <a:off x="2489200" y="3535680"/>
            <a:ext cx="721360" cy="1132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AB6ADCB-9712-B940-8B23-8E0289C33FF1}"/>
              </a:ext>
            </a:extLst>
          </p:cNvPr>
          <p:cNvSpPr/>
          <p:nvPr/>
        </p:nvSpPr>
        <p:spPr>
          <a:xfrm>
            <a:off x="3210560" y="400304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r>
              <a:rPr lang="en-US" sz="2800" b="1" dirty="0"/>
              <a:t> </a:t>
            </a:r>
            <a:r>
              <a:rPr lang="en-US" sz="2800" b="1" dirty="0" err="1"/>
              <a:t>của</a:t>
            </a:r>
            <a:r>
              <a:rPr lang="en-US" sz="2800" b="1" dirty="0"/>
              <a:t> </a:t>
            </a:r>
            <a:r>
              <a:rPr lang="en-US" sz="2800" b="1" dirty="0" err="1"/>
              <a:t>động</a:t>
            </a:r>
            <a:r>
              <a:rPr lang="en-US" sz="2800" b="1" dirty="0"/>
              <a:t> </a:t>
            </a:r>
            <a:r>
              <a:rPr lang="en-US" sz="2800" b="1" dirty="0" err="1"/>
              <a:t>vật</a:t>
            </a:r>
            <a:endParaRPr lang="en-US" sz="2800" b="1" dirty="0"/>
          </a:p>
        </p:txBody>
      </p:sp>
      <p:cxnSp>
        <p:nvCxnSpPr>
          <p:cNvPr id="17" name="Straight Arrow Connector 16">
            <a:extLst>
              <a:ext uri="{FF2B5EF4-FFF2-40B4-BE49-F238E27FC236}">
                <a16:creationId xmlns:a16="http://schemas.microsoft.com/office/drawing/2014/main" id="{CA16518D-84CE-8281-781C-CA0E19C19D9C}"/>
              </a:ext>
            </a:extLst>
          </p:cNvPr>
          <p:cNvCxnSpPr>
            <a:cxnSpLocks/>
            <a:endCxn id="18" idx="1"/>
          </p:cNvCxnSpPr>
          <p:nvPr/>
        </p:nvCxnSpPr>
        <p:spPr>
          <a:xfrm flipV="1">
            <a:off x="5689600" y="1244600"/>
            <a:ext cx="1290320" cy="75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6E3E7EE-B7DF-B215-B5DA-D910B0C3276A}"/>
              </a:ext>
            </a:extLst>
          </p:cNvPr>
          <p:cNvSpPr/>
          <p:nvPr/>
        </p:nvSpPr>
        <p:spPr>
          <a:xfrm>
            <a:off x="6979920" y="77216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biển</a:t>
            </a:r>
            <a:r>
              <a:rPr lang="en-US" sz="2800" b="1" dirty="0"/>
              <a:t> </a:t>
            </a:r>
            <a:r>
              <a:rPr lang="en-US" sz="2800" b="1" dirty="0" err="1"/>
              <a:t>dâng</a:t>
            </a:r>
            <a:r>
              <a:rPr lang="en-US" sz="2800" b="1" dirty="0"/>
              <a:t> </a:t>
            </a:r>
            <a:r>
              <a:rPr lang="en-US" sz="2800" b="1" dirty="0" err="1"/>
              <a:t>cao</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bản</a:t>
            </a:r>
            <a:r>
              <a:rPr lang="en-US" sz="2800" b="1" dirty="0"/>
              <a:t> </a:t>
            </a:r>
            <a:r>
              <a:rPr lang="en-US" sz="2800" b="1" dirty="0" err="1"/>
              <a:t>đồ</a:t>
            </a:r>
            <a:r>
              <a:rPr lang="en-US" sz="2800" b="1" dirty="0"/>
              <a:t> </a:t>
            </a:r>
            <a:r>
              <a:rPr lang="en-US" sz="2800" b="1" dirty="0" err="1"/>
              <a:t>thế</a:t>
            </a:r>
            <a:r>
              <a:rPr lang="en-US" sz="2800" b="1" dirty="0"/>
              <a:t> </a:t>
            </a:r>
            <a:r>
              <a:rPr lang="en-US" sz="2800" b="1" dirty="0" err="1"/>
              <a:t>giới</a:t>
            </a:r>
            <a:endParaRPr lang="en-US" sz="2800" b="1" dirty="0"/>
          </a:p>
        </p:txBody>
      </p:sp>
      <p:cxnSp>
        <p:nvCxnSpPr>
          <p:cNvPr id="23" name="Straight Arrow Connector 22">
            <a:extLst>
              <a:ext uri="{FF2B5EF4-FFF2-40B4-BE49-F238E27FC236}">
                <a16:creationId xmlns:a16="http://schemas.microsoft.com/office/drawing/2014/main" id="{508A3999-D2B2-7BFF-5F44-7AB37DAFF8C4}"/>
              </a:ext>
            </a:extLst>
          </p:cNvPr>
          <p:cNvCxnSpPr>
            <a:cxnSpLocks/>
          </p:cNvCxnSpPr>
          <p:nvPr/>
        </p:nvCxnSpPr>
        <p:spPr>
          <a:xfrm>
            <a:off x="5689600" y="2016760"/>
            <a:ext cx="129032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649B2E3-535C-8794-00CE-F32BC62D9DDB}"/>
              </a:ext>
            </a:extLst>
          </p:cNvPr>
          <p:cNvSpPr/>
          <p:nvPr/>
        </p:nvSpPr>
        <p:spPr>
          <a:xfrm>
            <a:off x="6969760" y="185928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Vùng</a:t>
            </a:r>
            <a:r>
              <a:rPr lang="en-US" sz="2800" b="1" dirty="0"/>
              <a:t> </a:t>
            </a:r>
            <a:r>
              <a:rPr lang="en-US" sz="2800" b="1" dirty="0" err="1"/>
              <a:t>đất</a:t>
            </a:r>
            <a:r>
              <a:rPr lang="en-US" sz="2800" b="1" dirty="0"/>
              <a:t> </a:t>
            </a:r>
            <a:r>
              <a:rPr lang="en-US" sz="2800" b="1" dirty="0" err="1"/>
              <a:t>ven</a:t>
            </a:r>
            <a:r>
              <a:rPr lang="en-US" sz="2800" b="1" dirty="0"/>
              <a:t> </a:t>
            </a:r>
            <a:r>
              <a:rPr lang="en-US" sz="2800" b="1" dirty="0" err="1"/>
              <a:t>biển</a:t>
            </a:r>
            <a:r>
              <a:rPr lang="en-US" sz="2800" b="1" dirty="0"/>
              <a:t> </a:t>
            </a:r>
            <a:r>
              <a:rPr lang="en-US" sz="2800" b="1" dirty="0" err="1"/>
              <a:t>nhiễm</a:t>
            </a:r>
            <a:r>
              <a:rPr lang="en-US" sz="2800" b="1" dirty="0"/>
              <a:t> </a:t>
            </a:r>
            <a:r>
              <a:rPr lang="en-US" sz="2800" b="1" dirty="0" err="1"/>
              <a:t>mặn</a:t>
            </a:r>
            <a:r>
              <a:rPr lang="en-US" sz="2800" b="1" dirty="0"/>
              <a:t> </a:t>
            </a:r>
            <a:r>
              <a:rPr lang="en-US" sz="2800" b="1" dirty="0" err="1"/>
              <a:t>ngày</a:t>
            </a:r>
            <a:r>
              <a:rPr lang="en-US" sz="2800" b="1" dirty="0"/>
              <a:t> </a:t>
            </a:r>
            <a:r>
              <a:rPr lang="en-US" sz="2800" b="1" dirty="0" err="1"/>
              <a:t>càng</a:t>
            </a:r>
            <a:r>
              <a:rPr lang="en-US" sz="2800" b="1" dirty="0"/>
              <a:t> </a:t>
            </a:r>
            <a:r>
              <a:rPr lang="en-US" sz="2800" b="1" dirty="0" err="1"/>
              <a:t>nhiều</a:t>
            </a:r>
            <a:endParaRPr lang="en-US" sz="2800" b="1" dirty="0"/>
          </a:p>
        </p:txBody>
      </p:sp>
      <p:cxnSp>
        <p:nvCxnSpPr>
          <p:cNvPr id="26" name="Straight Arrow Connector 25">
            <a:extLst>
              <a:ext uri="{FF2B5EF4-FFF2-40B4-BE49-F238E27FC236}">
                <a16:creationId xmlns:a16="http://schemas.microsoft.com/office/drawing/2014/main" id="{E0D41E73-777A-812E-C42E-0CC2C07D359D}"/>
              </a:ext>
            </a:extLst>
          </p:cNvPr>
          <p:cNvCxnSpPr>
            <a:cxnSpLocks/>
            <a:stCxn id="12" idx="3"/>
            <a:endCxn id="27" idx="1"/>
          </p:cNvCxnSpPr>
          <p:nvPr/>
        </p:nvCxnSpPr>
        <p:spPr>
          <a:xfrm>
            <a:off x="5679440" y="1965960"/>
            <a:ext cx="13208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E756F47-9E70-D531-9FCF-A265DA1D5979}"/>
              </a:ext>
            </a:extLst>
          </p:cNvPr>
          <p:cNvSpPr/>
          <p:nvPr/>
        </p:nvSpPr>
        <p:spPr>
          <a:xfrm>
            <a:off x="7000240" y="29159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ngọt</a:t>
            </a:r>
            <a:r>
              <a:rPr lang="en-US" sz="2800" b="1" dirty="0"/>
              <a:t> </a:t>
            </a:r>
            <a:r>
              <a:rPr lang="en-US" sz="2800" b="1" dirty="0" err="1"/>
              <a:t>sẽ</a:t>
            </a:r>
            <a:r>
              <a:rPr lang="en-US" sz="2800" b="1" dirty="0"/>
              <a:t> </a:t>
            </a:r>
            <a:r>
              <a:rPr lang="en-US" sz="2800" b="1" dirty="0" err="1"/>
              <a:t>ít</a:t>
            </a:r>
            <a:r>
              <a:rPr lang="en-US" sz="2800" b="1" dirty="0"/>
              <a:t> </a:t>
            </a:r>
            <a:r>
              <a:rPr lang="en-US" sz="2800" b="1" dirty="0" err="1"/>
              <a:t>hơn</a:t>
            </a:r>
            <a:endParaRPr lang="en-US" sz="2800" b="1" dirty="0"/>
          </a:p>
        </p:txBody>
      </p:sp>
      <p:cxnSp>
        <p:nvCxnSpPr>
          <p:cNvPr id="30" name="Straight Arrow Connector 29">
            <a:extLst>
              <a:ext uri="{FF2B5EF4-FFF2-40B4-BE49-F238E27FC236}">
                <a16:creationId xmlns:a16="http://schemas.microsoft.com/office/drawing/2014/main" id="{974F4018-4626-95D1-B1FB-DE8594AED54C}"/>
              </a:ext>
            </a:extLst>
          </p:cNvPr>
          <p:cNvCxnSpPr>
            <a:cxnSpLocks/>
            <a:endCxn id="31" idx="1"/>
          </p:cNvCxnSpPr>
          <p:nvPr/>
        </p:nvCxnSpPr>
        <p:spPr>
          <a:xfrm>
            <a:off x="5699760" y="2052320"/>
            <a:ext cx="1330960" cy="202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D85834AF-3516-172E-2A7B-7E8CA0F14A18}"/>
              </a:ext>
            </a:extLst>
          </p:cNvPr>
          <p:cNvSpPr/>
          <p:nvPr/>
        </p:nvSpPr>
        <p:spPr>
          <a:xfrm>
            <a:off x="7030720" y="37287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Các</a:t>
            </a:r>
            <a:r>
              <a:rPr lang="en-US" sz="2800" b="1" dirty="0"/>
              <a:t> </a:t>
            </a:r>
            <a:r>
              <a:rPr lang="en-US" sz="2800" b="1" dirty="0" err="1"/>
              <a:t>đảo</a:t>
            </a:r>
            <a:r>
              <a:rPr lang="en-US" sz="2800" b="1" dirty="0"/>
              <a:t> </a:t>
            </a:r>
            <a:r>
              <a:rPr lang="en-US" sz="2800" b="1" dirty="0" err="1"/>
              <a:t>và</a:t>
            </a:r>
            <a:r>
              <a:rPr lang="en-US" sz="2800" b="1" dirty="0"/>
              <a:t> </a:t>
            </a:r>
            <a:r>
              <a:rPr lang="en-US" sz="2800" b="1" dirty="0" err="1"/>
              <a:t>quần</a:t>
            </a:r>
            <a:r>
              <a:rPr lang="en-US" sz="2800" b="1" dirty="0"/>
              <a:t> </a:t>
            </a:r>
            <a:r>
              <a:rPr lang="en-US" sz="2800" b="1" dirty="0" err="1"/>
              <a:t>đảo</a:t>
            </a:r>
            <a:r>
              <a:rPr lang="en-US" sz="2800" b="1" dirty="0"/>
              <a:t> </a:t>
            </a:r>
            <a:r>
              <a:rPr lang="en-US" sz="2800" b="1" dirty="0" err="1"/>
              <a:t>có</a:t>
            </a:r>
            <a:r>
              <a:rPr lang="en-US" sz="2800" b="1" dirty="0"/>
              <a:t> </a:t>
            </a:r>
            <a:r>
              <a:rPr lang="en-US" sz="2800" b="1" dirty="0" err="1"/>
              <a:t>thể</a:t>
            </a:r>
            <a:r>
              <a:rPr lang="en-US" sz="2800" b="1" dirty="0"/>
              <a:t> </a:t>
            </a:r>
            <a:r>
              <a:rPr lang="en-US" sz="2800" b="1" dirty="0" err="1"/>
              <a:t>bị</a:t>
            </a:r>
            <a:r>
              <a:rPr lang="en-US" sz="2800" b="1" dirty="0"/>
              <a:t> </a:t>
            </a:r>
            <a:r>
              <a:rPr lang="en-US" sz="2800" b="1" dirty="0" err="1"/>
              <a:t>nhấn</a:t>
            </a:r>
            <a:r>
              <a:rPr lang="en-US" sz="2800" b="1" dirty="0"/>
              <a:t> </a:t>
            </a:r>
            <a:r>
              <a:rPr lang="en-US" sz="2800" b="1" dirty="0" err="1"/>
              <a:t>chìm</a:t>
            </a:r>
            <a:endParaRPr lang="en-US" sz="2800" b="1" dirty="0"/>
          </a:p>
        </p:txBody>
      </p:sp>
      <p:cxnSp>
        <p:nvCxnSpPr>
          <p:cNvPr id="34" name="Straight Arrow Connector 33">
            <a:extLst>
              <a:ext uri="{FF2B5EF4-FFF2-40B4-BE49-F238E27FC236}">
                <a16:creationId xmlns:a16="http://schemas.microsoft.com/office/drawing/2014/main" id="{B26BA53C-93D3-D26D-3DCA-04EAECFB2DE2}"/>
              </a:ext>
            </a:extLst>
          </p:cNvPr>
          <p:cNvCxnSpPr>
            <a:cxnSpLocks/>
            <a:endCxn id="35" idx="1"/>
          </p:cNvCxnSpPr>
          <p:nvPr/>
        </p:nvCxnSpPr>
        <p:spPr>
          <a:xfrm>
            <a:off x="5689600" y="2082800"/>
            <a:ext cx="1300480" cy="2885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A592435-4B60-A1FF-1B8D-C9DB50CEAA30}"/>
              </a:ext>
            </a:extLst>
          </p:cNvPr>
          <p:cNvSpPr/>
          <p:nvPr/>
        </p:nvSpPr>
        <p:spPr>
          <a:xfrm>
            <a:off x="6990080" y="462280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Con </a:t>
            </a:r>
            <a:r>
              <a:rPr lang="en-US" sz="2800" b="1" dirty="0" err="1"/>
              <a:t>người</a:t>
            </a:r>
            <a:r>
              <a:rPr lang="en-US" sz="2800" b="1" dirty="0"/>
              <a:t> </a:t>
            </a:r>
            <a:r>
              <a:rPr lang="en-US" sz="2800" b="1" dirty="0" err="1"/>
              <a:t>có</a:t>
            </a:r>
            <a:r>
              <a:rPr lang="en-US" sz="2800" b="1" dirty="0"/>
              <a:t> </a:t>
            </a:r>
            <a:r>
              <a:rPr lang="en-US" sz="2800" b="1" dirty="0" err="1"/>
              <a:t>thể</a:t>
            </a:r>
            <a:r>
              <a:rPr lang="en-US" sz="2800" b="1" dirty="0"/>
              <a:t> </a:t>
            </a:r>
            <a:r>
              <a:rPr lang="en-US" sz="2800" b="1" dirty="0" err="1"/>
              <a:t>mất</a:t>
            </a:r>
            <a:r>
              <a:rPr lang="en-US" sz="2800" b="1" dirty="0"/>
              <a:t> </a:t>
            </a:r>
            <a:r>
              <a:rPr lang="en-US" sz="2800" b="1" dirty="0" err="1"/>
              <a:t>đất</a:t>
            </a:r>
            <a:r>
              <a:rPr lang="en-US" sz="2800" b="1" dirty="0"/>
              <a:t>, </a:t>
            </a:r>
            <a:r>
              <a:rPr lang="en-US" sz="2800" b="1" dirty="0" err="1"/>
              <a:t>mất</a:t>
            </a:r>
            <a:r>
              <a:rPr lang="en-US" sz="2800" b="1" dirty="0"/>
              <a:t> </a:t>
            </a:r>
            <a:r>
              <a:rPr lang="en-US" sz="2800" b="1" dirty="0" err="1"/>
              <a:t>nhà</a:t>
            </a:r>
            <a:endParaRPr lang="en-US" sz="2800" b="1" dirty="0"/>
          </a:p>
        </p:txBody>
      </p:sp>
      <p:cxnSp>
        <p:nvCxnSpPr>
          <p:cNvPr id="37" name="Straight Arrow Connector 36">
            <a:extLst>
              <a:ext uri="{FF2B5EF4-FFF2-40B4-BE49-F238E27FC236}">
                <a16:creationId xmlns:a16="http://schemas.microsoft.com/office/drawing/2014/main" id="{84C48810-CDB4-EFF2-7BE7-23DDB8484D6C}"/>
              </a:ext>
            </a:extLst>
          </p:cNvPr>
          <p:cNvCxnSpPr>
            <a:cxnSpLocks/>
            <a:stCxn id="14" idx="3"/>
          </p:cNvCxnSpPr>
          <p:nvPr/>
        </p:nvCxnSpPr>
        <p:spPr>
          <a:xfrm>
            <a:off x="5750560" y="4668520"/>
            <a:ext cx="1259840" cy="129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9602AE35-F6D7-EB3B-2382-83E7F1BA2133}"/>
              </a:ext>
            </a:extLst>
          </p:cNvPr>
          <p:cNvSpPr/>
          <p:nvPr/>
        </p:nvSpPr>
        <p:spPr>
          <a:xfrm>
            <a:off x="7010400" y="5608320"/>
            <a:ext cx="4124960" cy="71120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Mất</a:t>
            </a:r>
            <a:r>
              <a:rPr lang="en-US" sz="2800" b="1" dirty="0"/>
              <a:t> </a:t>
            </a:r>
            <a:r>
              <a:rPr lang="en-US" sz="2800" b="1" dirty="0" err="1"/>
              <a:t>dần</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endParaRPr lang="en-US" sz="2800" b="1" dirty="0"/>
          </a:p>
        </p:txBody>
      </p:sp>
    </p:spTree>
    <p:extLst>
      <p:ext uri="{BB962C8B-B14F-4D97-AF65-F5344CB8AC3E}">
        <p14:creationId xmlns:p14="http://schemas.microsoft.com/office/powerpoint/2010/main" val="21353747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4" grpId="0" animBg="1"/>
      <p:bldP spid="27" grpId="0" animBg="1"/>
      <p:bldP spid="31" grpId="0" animBg="1"/>
      <p:bldP spid="35"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142240" y="422988"/>
            <a:ext cx="11755119" cy="707886"/>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3. </a:t>
            </a:r>
            <a:r>
              <a:rPr lang="en-US" sz="4000" b="1" dirty="0" err="1">
                <a:solidFill>
                  <a:srgbClr val="002060"/>
                </a:solidFill>
                <a:latin typeface="Cambria" panose="02040503050406030204" pitchFamily="18" charset="0"/>
                <a:ea typeface="Cambria" panose="02040503050406030204" pitchFamily="18" charset="0"/>
              </a:rPr>
              <a:t>Chỉ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Băng</a:t>
            </a:r>
            <a:r>
              <a:rPr lang="en-US" sz="4000" b="1" dirty="0">
                <a:solidFill>
                  <a:srgbClr val="002060"/>
                </a:solidFill>
                <a:latin typeface="Cambria" panose="02040503050406030204" pitchFamily="18" charset="0"/>
                <a:ea typeface="Cambria" panose="02040503050406030204" pitchFamily="18" charset="0"/>
              </a:rPr>
              <a:t> tan.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F15DC82-7D1F-B1D8-0766-4226A4952E1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853054" y="1407795"/>
            <a:ext cx="6453505" cy="1898090"/>
          </a:xfrm>
          <a:prstGeom prst="rect">
            <a:avLst/>
          </a:prstGeom>
        </p:spPr>
      </p:pic>
      <p:sp>
        <p:nvSpPr>
          <p:cNvPr id="6" name="Rectangle 5">
            <a:extLst>
              <a:ext uri="{FF2B5EF4-FFF2-40B4-BE49-F238E27FC236}">
                <a16:creationId xmlns:a16="http://schemas.microsoft.com/office/drawing/2014/main" id="{4BE7B367-B5CF-047E-E0B5-43C222F148C6}"/>
              </a:ext>
            </a:extLst>
          </p:cNvPr>
          <p:cNvSpPr/>
          <p:nvPr/>
        </p:nvSpPr>
        <p:spPr>
          <a:xfrm>
            <a:off x="213360" y="3314101"/>
            <a:ext cx="11836400" cy="5847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đầu (đoạn 1): Nguyên nhân dẫn đến hiện tượng băng tan.</a:t>
            </a:r>
          </a:p>
        </p:txBody>
      </p:sp>
      <p:sp>
        <p:nvSpPr>
          <p:cNvPr id="7" name="Rectangle 6">
            <a:extLst>
              <a:ext uri="{FF2B5EF4-FFF2-40B4-BE49-F238E27FC236}">
                <a16:creationId xmlns:a16="http://schemas.microsoft.com/office/drawing/2014/main" id="{AA9AFD8C-2526-D4F3-3250-3CA0A9E8D976}"/>
              </a:ext>
            </a:extLst>
          </p:cNvPr>
          <p:cNvSpPr/>
          <p:nvPr/>
        </p:nvSpPr>
        <p:spPr>
          <a:xfrm>
            <a:off x="213360" y="422850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chính (đoạn 2 và 3): Những hậu quả do </a:t>
            </a:r>
            <a:r>
              <a:rPr lang="en-US" sz="3200" b="1" dirty="0" err="1">
                <a:solidFill>
                  <a:prstClr val="black"/>
                </a:solidFill>
                <a:latin typeface="Cambria" panose="02040503050406030204" pitchFamily="18" charset="0"/>
                <a:ea typeface="Cambria" panose="02040503050406030204" pitchFamily="18" charset="0"/>
              </a:rPr>
              <a:t>băng</a:t>
            </a:r>
            <a:r>
              <a:rPr lang="vi-VN" sz="3200" b="1" dirty="0">
                <a:solidFill>
                  <a:prstClr val="black"/>
                </a:solidFill>
                <a:latin typeface="Cambria" panose="02040503050406030204" pitchFamily="18" charset="0"/>
                <a:ea typeface="Cambria" panose="02040503050406030204" pitchFamily="18" charset="0"/>
              </a:rPr>
              <a:t> tan gây ra đối với con người và môi trường sống của dộng vật.</a:t>
            </a:r>
          </a:p>
        </p:txBody>
      </p:sp>
      <p:sp>
        <p:nvSpPr>
          <p:cNvPr id="8" name="Rectangle 7">
            <a:extLst>
              <a:ext uri="{FF2B5EF4-FFF2-40B4-BE49-F238E27FC236}">
                <a16:creationId xmlns:a16="http://schemas.microsoft.com/office/drawing/2014/main" id="{1B9E9FFE-5771-34DF-3150-B755092F04AC}"/>
              </a:ext>
            </a:extLst>
          </p:cNvPr>
          <p:cNvSpPr/>
          <p:nvPr/>
        </p:nvSpPr>
        <p:spPr>
          <a:xfrm>
            <a:off x="213360" y="561026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cuối (đoạn 4): Kêu gọi con người chung tay bảo vệ môi trường.</a:t>
            </a:r>
          </a:p>
        </p:txBody>
      </p:sp>
    </p:spTree>
    <p:extLst>
      <p:ext uri="{BB962C8B-B14F-4D97-AF65-F5344CB8AC3E}">
        <p14:creationId xmlns:p14="http://schemas.microsoft.com/office/powerpoint/2010/main" val="400976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4.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giúp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em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có</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A55B2890-4AA9-FEF6-2D63-EFBE3F49ED9D}"/>
              </a:ext>
            </a:extLst>
          </p:cNvPr>
          <p:cNvSpPr/>
          <p:nvPr/>
        </p:nvSpPr>
        <p:spPr>
          <a:xfrm>
            <a:off x="690994" y="2511461"/>
            <a:ext cx="11155566" cy="3170099"/>
          </a:xfrm>
          <a:prstGeom prst="rect">
            <a:avLst/>
          </a:prstGeom>
          <a:solidFill>
            <a:schemeClr val="accent4">
              <a:lumMod val="40000"/>
              <a:lumOff val="60000"/>
            </a:schemeClr>
          </a:solidFill>
          <a:ln w="57150">
            <a:solidFill>
              <a:schemeClr val="tx1"/>
            </a:solidFill>
          </a:ln>
        </p:spPr>
        <p:txBody>
          <a:bodyPr wrap="square">
            <a:spAutoFit/>
          </a:bodyPr>
          <a:lstStyle/>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Em hiểu lí do vì sao băng tan. Thủ phạm làm cho băng tan chính là Trái Đất nóng lên.</a:t>
            </a:r>
            <a:endParaRPr lang="en-US" sz="4000" b="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Băng tan không chỉ gây ảnh hưởng đến đời sống của con người mà còn gây ảnh hưởng đến đời sống của các loài động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5476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6" name="图片 7" descr="卡通人物&#10;&#10;低可信度描述已自动生成">
            <a:extLst>
              <a:ext uri="{FF2B5EF4-FFF2-40B4-BE49-F238E27FC236}">
                <a16:creationId xmlns:a16="http://schemas.microsoft.com/office/drawing/2014/main" id="{77FDCE98-B01D-746F-5EE3-859933DB51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7" name="矩形: 圆角 1">
            <a:extLst>
              <a:ext uri="{FF2B5EF4-FFF2-40B4-BE49-F238E27FC236}">
                <a16:creationId xmlns:a16="http://schemas.microsoft.com/office/drawing/2014/main" id="{F1DFEE2D-CE53-CF12-C1A2-FE32C1AF4966}"/>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EACF9C1C-0E0D-B247-61AE-1644C3C641F4}"/>
              </a:ext>
            </a:extLst>
          </p:cNvPr>
          <p:cNvSpPr/>
          <p:nvPr/>
        </p:nvSpPr>
        <p:spPr>
          <a:xfrm>
            <a:off x="1016000" y="2758621"/>
            <a:ext cx="10637520" cy="3241530"/>
          </a:xfrm>
          <a:prstGeom prst="roundRect">
            <a:avLst>
              <a:gd name="adj" fmla="val 15526"/>
            </a:avLst>
          </a:prstGeom>
          <a:solidFill>
            <a:schemeClr val="bg1"/>
          </a:solidFill>
        </p:spPr>
        <p:txBody>
          <a:bodyPr wrap="square">
            <a:spAutoFit/>
          </a:bodyPr>
          <a:lstStyle/>
          <a:p>
            <a:pPr lvl="0" algn="just">
              <a:lnSpc>
                <a:spcPct val="150000"/>
              </a:lnSpc>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băng</a:t>
            </a:r>
            <a:r>
              <a:rPr lang="en-US" sz="3200" b="1" dirty="0">
                <a:solidFill>
                  <a:srgbClr val="002060"/>
                </a:solidFill>
                <a:latin typeface="Cambria" panose="02040503050406030204" pitchFamily="18" charset="0"/>
                <a:ea typeface="Cambria" panose="02040503050406030204" pitchFamily="18" charset="0"/>
              </a:rPr>
              <a:t> tan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hậu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con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vệ</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môi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761646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7" name="Picture 6">
            <a:extLst>
              <a:ext uri="{FF2B5EF4-FFF2-40B4-BE49-F238E27FC236}">
                <a16:creationId xmlns:a16="http://schemas.microsoft.com/office/drawing/2014/main" id="{16D9D73B-DC6A-C00D-B8FF-94D6521F94C8}"/>
              </a:ext>
            </a:extLst>
          </p:cNvPr>
          <p:cNvPicPr>
            <a:picLocks noChangeAspect="1"/>
          </p:cNvPicPr>
          <p:nvPr/>
        </p:nvPicPr>
        <p:blipFill>
          <a:blip r:embed="rId5"/>
          <a:stretch>
            <a:fillRect/>
          </a:stretch>
        </p:blipFill>
        <p:spPr>
          <a:xfrm>
            <a:off x="3408449" y="875736"/>
            <a:ext cx="5334462" cy="1286367"/>
          </a:xfrm>
          <a:prstGeom prst="rect">
            <a:avLst/>
          </a:prstGeom>
        </p:spPr>
      </p:pic>
    </p:spTree>
    <p:extLst>
      <p:ext uri="{BB962C8B-B14F-4D97-AF65-F5344CB8AC3E}">
        <p14:creationId xmlns:p14="http://schemas.microsoft.com/office/powerpoint/2010/main" val="19151944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38C7F880-940B-F0D6-DE87-319EFF3123E3}"/>
              </a:ext>
            </a:extLst>
          </p:cNvPr>
          <p:cNvPicPr>
            <a:picLocks noChangeAspect="1"/>
          </p:cNvPicPr>
          <p:nvPr/>
        </p:nvPicPr>
        <p:blipFill>
          <a:blip r:embed="rId5"/>
          <a:stretch>
            <a:fillRect/>
          </a:stretch>
        </p:blipFill>
        <p:spPr>
          <a:xfrm>
            <a:off x="3086361" y="602407"/>
            <a:ext cx="5694158" cy="1853345"/>
          </a:xfrm>
          <a:prstGeom prst="rect">
            <a:avLst/>
          </a:prstGeom>
        </p:spPr>
      </p:pic>
    </p:spTree>
    <p:extLst>
      <p:ext uri="{BB962C8B-B14F-4D97-AF65-F5344CB8AC3E}">
        <p14:creationId xmlns:p14="http://schemas.microsoft.com/office/powerpoint/2010/main" val="1353794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chi tiết thể hiện hậu quả do băng tan.</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Lên cao giọng khi đọc lời kêu gọi nhân loại chung tay bảo vệ môi trường.</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0840" imgH="1051560"/>
        </mc:Choice>
        <mc:Fallback>
          <p:control name="TextBox1" r:id="rId1" imgW="5280840" imgH="10515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7C40002-A7C2-3985-FCC0-7373BC52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6493" y="2576945"/>
            <a:ext cx="4032683" cy="4281055"/>
          </a:xfrm>
          <a:prstGeom prst="rect">
            <a:avLst/>
          </a:prstGeom>
        </p:spPr>
      </p:pic>
      <p:pic>
        <p:nvPicPr>
          <p:cNvPr id="5" name="Picture 4">
            <a:extLst>
              <a:ext uri="{FF2B5EF4-FFF2-40B4-BE49-F238E27FC236}">
                <a16:creationId xmlns:a16="http://schemas.microsoft.com/office/drawing/2014/main" id="{D86F2EF0-28C3-4A5A-A365-4C6241879750}"/>
              </a:ext>
            </a:extLst>
          </p:cNvPr>
          <p:cNvPicPr>
            <a:picLocks noChangeAspect="1"/>
          </p:cNvPicPr>
          <p:nvPr/>
        </p:nvPicPr>
        <p:blipFill>
          <a:blip r:embed="rId5"/>
          <a:stretch>
            <a:fillRect/>
          </a:stretch>
        </p:blipFill>
        <p:spPr>
          <a:xfrm>
            <a:off x="0" y="744267"/>
            <a:ext cx="8059611" cy="5639289"/>
          </a:xfrm>
          <a:prstGeom prst="rect">
            <a:avLst/>
          </a:prstGeom>
        </p:spPr>
      </p:pic>
    </p:spTree>
    <p:extLst>
      <p:ext uri="{BB962C8B-B14F-4D97-AF65-F5344CB8AC3E}">
        <p14:creationId xmlns:p14="http://schemas.microsoft.com/office/powerpoint/2010/main" val="2052707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193041"/>
            <a:ext cx="11512446" cy="63726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0528473-22A3-64AD-4FFC-2D654008EDEF}"/>
              </a:ext>
            </a:extLst>
          </p:cNvPr>
          <p:cNvPicPr>
            <a:picLocks noChangeAspect="1"/>
          </p:cNvPicPr>
          <p:nvPr/>
        </p:nvPicPr>
        <p:blipFill>
          <a:blip r:embed="rId3"/>
          <a:stretch>
            <a:fillRect/>
          </a:stretch>
        </p:blipFill>
        <p:spPr>
          <a:xfrm>
            <a:off x="1" y="4809750"/>
            <a:ext cx="5069840" cy="2048249"/>
          </a:xfrm>
          <a:prstGeom prst="rect">
            <a:avLst/>
          </a:prstGeom>
        </p:spPr>
      </p:pic>
      <p:sp>
        <p:nvSpPr>
          <p:cNvPr id="10" name="TextBox 9">
            <a:extLst>
              <a:ext uri="{FF2B5EF4-FFF2-40B4-BE49-F238E27FC236}">
                <a16:creationId xmlns:a16="http://schemas.microsoft.com/office/drawing/2014/main" id="{01B37027-A6E1-9CE4-97DD-9E6AAE80F81F}"/>
              </a:ext>
            </a:extLst>
          </p:cNvPr>
          <p:cNvSpPr txBox="1"/>
          <p:nvPr/>
        </p:nvSpPr>
        <p:spPr>
          <a:xfrm>
            <a:off x="802640" y="751840"/>
            <a:ext cx="10698480"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Trái Đất nóng lên là một trong những nguyên nhân dẫn đến hiện tượng băng tan ở cả Nam Cực và Bắc Cực.</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Để thoát khỏi những thảm hoạ do băng tan, con người cần chung tay bảo vệ môi trường. Đó cũng là cách bảo vệ sự sống của chính mình và nhân loại.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Trịnh Xuân Thuận)</a:t>
            </a:r>
          </a:p>
        </p:txBody>
      </p:sp>
      <p:pic>
        <p:nvPicPr>
          <p:cNvPr id="12" name="Picture 11">
            <a:extLst>
              <a:ext uri="{FF2B5EF4-FFF2-40B4-BE49-F238E27FC236}">
                <a16:creationId xmlns:a16="http://schemas.microsoft.com/office/drawing/2014/main" id="{3351335E-7414-E9F2-027C-4C17910EDFDF}"/>
              </a:ext>
            </a:extLst>
          </p:cNvPr>
          <p:cNvPicPr>
            <a:picLocks noChangeAspect="1"/>
          </p:cNvPicPr>
          <p:nvPr/>
        </p:nvPicPr>
        <p:blipFill>
          <a:blip r:embed="rId4"/>
          <a:stretch>
            <a:fillRect/>
          </a:stretch>
        </p:blipFill>
        <p:spPr>
          <a:xfrm>
            <a:off x="4883803" y="174714"/>
            <a:ext cx="2505673" cy="859611"/>
          </a:xfrm>
          <a:prstGeom prst="rect">
            <a:avLst/>
          </a:prstGeom>
        </p:spPr>
      </p:pic>
    </p:spTree>
    <p:extLst>
      <p:ext uri="{BB962C8B-B14F-4D97-AF65-F5344CB8AC3E}">
        <p14:creationId xmlns:p14="http://schemas.microsoft.com/office/powerpoint/2010/main" val="3187799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3E8AA32-0D5E-FF78-8B3D-C4BF9894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976" y="3123603"/>
            <a:ext cx="2937781" cy="3624252"/>
          </a:xfrm>
          <a:prstGeom prst="rect">
            <a:avLst/>
          </a:prstGeom>
        </p:spPr>
      </p:pic>
      <p:sp>
        <p:nvSpPr>
          <p:cNvPr id="3" name="Thought Bubble: Cloud 2">
            <a:extLst>
              <a:ext uri="{FF2B5EF4-FFF2-40B4-BE49-F238E27FC236}">
                <a16:creationId xmlns:a16="http://schemas.microsoft.com/office/drawing/2014/main" id="{5B496358-B872-54DD-256A-995F16DBEE3A}"/>
              </a:ext>
            </a:extLst>
          </p:cNvPr>
          <p:cNvSpPr/>
          <p:nvPr/>
        </p:nvSpPr>
        <p:spPr>
          <a:xfrm>
            <a:off x="1016000" y="1483360"/>
            <a:ext cx="2336800" cy="1666240"/>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Chia </a:t>
            </a:r>
            <a:r>
              <a:rPr lang="en-US" sz="3600" b="1" dirty="0" err="1"/>
              <a:t>đoạn</a:t>
            </a:r>
            <a:endParaRPr lang="en-US" sz="3600" b="1" dirty="0"/>
          </a:p>
        </p:txBody>
      </p:sp>
      <p:sp>
        <p:nvSpPr>
          <p:cNvPr id="4" name="矩形 29">
            <a:extLst>
              <a:ext uri="{FF2B5EF4-FFF2-40B4-BE49-F238E27FC236}">
                <a16:creationId xmlns:a16="http://schemas.microsoft.com/office/drawing/2014/main" id="{C028DFD8-F3D6-C433-3125-E045A8C2AF00}"/>
              </a:ext>
            </a:extLst>
          </p:cNvPr>
          <p:cNvSpPr/>
          <p:nvPr/>
        </p:nvSpPr>
        <p:spPr>
          <a:xfrm>
            <a:off x="3322320" y="130388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ctr">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Nam Cực và Bắc Cực</a:t>
            </a:r>
            <a:r>
              <a:rPr lang="vi-VN" sz="3600" b="1" kern="0" dirty="0">
                <a:solidFill>
                  <a:prstClr val="black"/>
                </a:solidFill>
                <a:latin typeface="Cambria" panose="02040503050406030204" pitchFamily="18" charset="0"/>
                <a:ea typeface="Cambria" panose="02040503050406030204" pitchFamily="18" charset="0"/>
              </a:rPr>
              <a:t>.</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矩形 29">
            <a:extLst>
              <a:ext uri="{FF2B5EF4-FFF2-40B4-BE49-F238E27FC236}">
                <a16:creationId xmlns:a16="http://schemas.microsoft.com/office/drawing/2014/main" id="{BAE37D99-0505-08BB-0A24-73C62E1CFCA5}"/>
              </a:ext>
            </a:extLst>
          </p:cNvPr>
          <p:cNvSpPr/>
          <p:nvPr/>
        </p:nvSpPr>
        <p:spPr>
          <a:xfrm>
            <a:off x="3589937" y="2523993"/>
            <a:ext cx="8205823" cy="78319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2: tiếp theo đến </a:t>
            </a:r>
            <a:r>
              <a:rPr lang="vi-VN" sz="4000" b="1" i="1" kern="0" dirty="0">
                <a:solidFill>
                  <a:prstClr val="black"/>
                </a:solidFill>
                <a:latin typeface="Cambria" panose="02040503050406030204" pitchFamily="18" charset="0"/>
                <a:ea typeface="Cambria" panose="02040503050406030204" pitchFamily="18" charset="0"/>
              </a:rPr>
              <a:t>mất nhà</a:t>
            </a:r>
            <a:r>
              <a:rPr lang="vi-VN" sz="4000" b="1" kern="0" dirty="0">
                <a:solidFill>
                  <a:prstClr val="black"/>
                </a:solidFill>
                <a:latin typeface="Cambria" panose="02040503050406030204" pitchFamily="18" charset="0"/>
                <a:ea typeface="Cambria" panose="02040503050406030204" pitchFamily="18" charset="0"/>
              </a:rPr>
              <a:t>.</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748FEBF8-DE12-84CD-4061-2FB1BAC68B62}"/>
              </a:ext>
            </a:extLst>
          </p:cNvPr>
          <p:cNvSpPr/>
          <p:nvPr/>
        </p:nvSpPr>
        <p:spPr>
          <a:xfrm>
            <a:off x="5085189" y="3799784"/>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3417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7">
            <a:extLst>
              <a:ext uri="{FF2B5EF4-FFF2-40B4-BE49-F238E27FC236}">
                <a16:creationId xmlns:a16="http://schemas.microsoft.com/office/drawing/2014/main" id="{0D19BDA5-7568-84AD-4E29-0C7EE60CF814}"/>
              </a:ext>
            </a:extLst>
          </p:cNvPr>
          <p:cNvSpPr>
            <a:spLocks noChangeArrowheads="1"/>
          </p:cNvSpPr>
          <p:nvPr/>
        </p:nvSpPr>
        <p:spPr bwMode="auto">
          <a:xfrm>
            <a:off x="4992414" y="2978415"/>
            <a:ext cx="2708866"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tuyệt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chủng</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6" name="TextBox 18">
            <a:extLst>
              <a:ext uri="{FF2B5EF4-FFF2-40B4-BE49-F238E27FC236}">
                <a16:creationId xmlns:a16="http://schemas.microsoft.com/office/drawing/2014/main" id="{CC88B5A0-F621-F9CE-9760-2859062A661E}"/>
              </a:ext>
            </a:extLst>
          </p:cNvPr>
          <p:cNvSpPr>
            <a:spLocks noChangeArrowheads="1"/>
          </p:cNvSpPr>
          <p:nvPr/>
        </p:nvSpPr>
        <p:spPr bwMode="auto">
          <a:xfrm>
            <a:off x="4929352" y="1949634"/>
            <a:ext cx="5840248"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Trái</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nóng</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lên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79D94216-64F0-B1C7-2BFA-CFC91236A74B}"/>
              </a:ext>
            </a:extLst>
          </p:cNvPr>
          <p:cNvGrpSpPr/>
          <p:nvPr/>
        </p:nvGrpSpPr>
        <p:grpSpPr>
          <a:xfrm>
            <a:off x="872634" y="497143"/>
            <a:ext cx="3686371" cy="3739771"/>
            <a:chOff x="521010" y="1250148"/>
            <a:chExt cx="3686371" cy="3041015"/>
          </a:xfrm>
        </p:grpSpPr>
        <p:pic>
          <p:nvPicPr>
            <p:cNvPr id="18" name="图片 9" descr="f8af23e2025f4b01419eb6f7dfa1d36e">
              <a:extLst>
                <a:ext uri="{FF2B5EF4-FFF2-40B4-BE49-F238E27FC236}">
                  <a16:creationId xmlns:a16="http://schemas.microsoft.com/office/drawing/2014/main" id="{AB74699B-8523-4425-0F19-C005B1FC0831}"/>
                </a:ext>
              </a:extLst>
            </p:cNvPr>
            <p:cNvPicPr>
              <a:picLocks noChangeAspect="1"/>
            </p:cNvPicPr>
            <p:nvPr/>
          </p:nvPicPr>
          <p:blipFill>
            <a:blip r:embed="rId3"/>
            <a:stretch>
              <a:fillRect/>
            </a:stretch>
          </p:blipFill>
          <p:spPr>
            <a:xfrm>
              <a:off x="521010" y="1250148"/>
              <a:ext cx="3686371" cy="3041015"/>
            </a:xfrm>
            <a:prstGeom prst="rect">
              <a:avLst/>
            </a:prstGeom>
          </p:spPr>
        </p:pic>
        <p:sp>
          <p:nvSpPr>
            <p:cNvPr id="19" name="TextBox 22">
              <a:extLst>
                <a:ext uri="{FF2B5EF4-FFF2-40B4-BE49-F238E27FC236}">
                  <a16:creationId xmlns:a16="http://schemas.microsoft.com/office/drawing/2014/main" id="{5DECFDEF-B14A-D6A9-6FBC-C227E74E9F73}"/>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20" name="图片 1" descr="cf364dc3953d6da4a3805af3af036e8d">
            <a:extLst>
              <a:ext uri="{FF2B5EF4-FFF2-40B4-BE49-F238E27FC236}">
                <a16:creationId xmlns:a16="http://schemas.microsoft.com/office/drawing/2014/main" id="{039D10E9-3870-492A-E7D1-60F4A5DD77BB}"/>
              </a:ext>
            </a:extLst>
          </p:cNvPr>
          <p:cNvPicPr>
            <a:picLocks noChangeAspect="1"/>
          </p:cNvPicPr>
          <p:nvPr/>
        </p:nvPicPr>
        <p:blipFill>
          <a:blip r:embed="rId4"/>
          <a:stretch>
            <a:fillRect/>
          </a:stretch>
        </p:blipFill>
        <p:spPr>
          <a:xfrm>
            <a:off x="1028869" y="3549649"/>
            <a:ext cx="3826510" cy="3133090"/>
          </a:xfrm>
          <a:prstGeom prst="rect">
            <a:avLst/>
          </a:prstGeom>
        </p:spPr>
      </p:pic>
      <p:sp>
        <p:nvSpPr>
          <p:cNvPr id="22" name="TextBox 17">
            <a:extLst>
              <a:ext uri="{FF2B5EF4-FFF2-40B4-BE49-F238E27FC236}">
                <a16:creationId xmlns:a16="http://schemas.microsoft.com/office/drawing/2014/main" id="{EDF8F8D9-CA0C-A843-880E-9D9A9EAE94E7}"/>
              </a:ext>
            </a:extLst>
          </p:cNvPr>
          <p:cNvSpPr>
            <a:spLocks noChangeArrowheads="1"/>
          </p:cNvSpPr>
          <p:nvPr/>
        </p:nvSpPr>
        <p:spPr bwMode="auto">
          <a:xfrm>
            <a:off x="5061081" y="4180513"/>
            <a:ext cx="5749159"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xâm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nhập</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sâu</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liền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2555682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454849-B405-0953-A7E7-A9F5F1E47293}"/>
              </a:ext>
            </a:extLst>
          </p:cNvPr>
          <p:cNvSpPr txBox="1"/>
          <p:nvPr/>
        </p:nvSpPr>
        <p:spPr>
          <a:xfrm>
            <a:off x="794193" y="184980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Với tình trạng b</a:t>
            </a:r>
            <a:r>
              <a:rPr lang="en-US" sz="4000" dirty="0" err="1">
                <a:latin typeface="Cambria" panose="02040503050406030204" pitchFamily="18" charset="0"/>
                <a:ea typeface="Cambria" panose="02040503050406030204" pitchFamily="18" charset="0"/>
              </a:rPr>
              <a:t>ăng</a:t>
            </a:r>
            <a:r>
              <a:rPr lang="vi-VN" sz="4000" dirty="0">
                <a:latin typeface="Cambria" panose="02040503050406030204" pitchFamily="18" charset="0"/>
                <a:ea typeface="Cambria" panose="02040503050406030204" pitchFamily="18" charset="0"/>
              </a:rPr>
              <a:t> tan như hiện nay,</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gấu Bắc Cực buộc phải bơi xa hơn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để kiến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mất dần môi trường sống</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497FE24-0BE3-CEC8-8505-89B09958E571}"/>
              </a:ext>
            </a:extLst>
          </p:cNvPr>
          <p:cNvPicPr>
            <a:picLocks noChangeAspect="1"/>
          </p:cNvPicPr>
          <p:nvPr/>
        </p:nvPicPr>
        <p:blipFill>
          <a:blip r:embed="rId3"/>
          <a:stretch>
            <a:fillRect/>
          </a:stretch>
        </p:blipFill>
        <p:spPr>
          <a:xfrm>
            <a:off x="904400" y="619952"/>
            <a:ext cx="10382388" cy="920576"/>
          </a:xfrm>
          <a:prstGeom prst="rect">
            <a:avLst/>
          </a:prstGeom>
        </p:spPr>
      </p:pic>
      <p:sp>
        <p:nvSpPr>
          <p:cNvPr id="7" name="TextBox 6">
            <a:extLst>
              <a:ext uri="{FF2B5EF4-FFF2-40B4-BE49-F238E27FC236}">
                <a16:creationId xmlns:a16="http://schemas.microsoft.com/office/drawing/2014/main" id="{66B69B79-F9F4-3977-D585-A36F585FD4E9}"/>
              </a:ext>
            </a:extLst>
          </p:cNvPr>
          <p:cNvSpPr txBox="1"/>
          <p:nvPr/>
        </p:nvSpPr>
        <p:spPr>
          <a:xfrm>
            <a:off x="895793" y="411548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Cùng cảnh ngộ đó,</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chim cánh cụt ở Nam Cực</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cũng không có nguồn thức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và mất dần nơi cư trú</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9569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38623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Trái Đất nóng lên là một trong những nguyên nhân dẫn đến hiện tượng băng tan ở cả Nam Cực và Bắc Cực.</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85167062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477520" y="2580640"/>
            <a:ext cx="11013440" cy="416560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lvl="0" algn="just" defTabSz="1219170">
              <a:buClr>
                <a:srgbClr val="000000"/>
              </a:buClr>
            </a:pP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20893" y="1169989"/>
                  <a:ext cx="6720743" cy="1107996"/>
                </a:xfrm>
                <a:prstGeom prst="rect">
                  <a:avLst/>
                </a:prstGeom>
              </p:spPr>
            </p:pic>
          </p:control>
        </mc:Fallback>
      </mc:AlternateContent>
    </p:controls>
    <p:extLst>
      <p:ext uri="{BB962C8B-B14F-4D97-AF65-F5344CB8AC3E}">
        <p14:creationId xmlns:p14="http://schemas.microsoft.com/office/powerpoint/2010/main" val="316746641"/>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78247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Để thoát khỏi những thảm hoạ do băng tan, con người cần chung tay bảo vệ môi trường. Đó cũng là cách bảo vệ sự sống của chính mình và nhân loại.</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930018751"/>
      </p:ext>
    </p:extLst>
  </p:cSld>
  <p:clrMapOvr>
    <a:masterClrMapping/>
  </p:clrMapOvr>
  <p:transition spd="slow">
    <p:cove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934</Words>
  <Application>Microsoft Office PowerPoint</Application>
  <PresentationFormat>Widescreen</PresentationFormat>
  <Paragraphs>58</Paragraphs>
  <Slides>22</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DengXian</vt:lpstr>
      <vt:lpstr>Microsoft YaHei</vt:lpstr>
      <vt:lpstr>#9Slide07 IcielLa Chic Pro Shad</vt:lpstr>
      <vt:lpstr>Arial</vt:lpstr>
      <vt:lpstr>Calibri</vt:lpstr>
      <vt:lpstr>Cambria</vt:lpstr>
      <vt:lpstr>iCiel Pony</vt:lpstr>
      <vt:lpstr>Times New Roman</vt:lpstr>
      <vt:lpstr>Custom Design</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20</cp:revision>
  <dcterms:created xsi:type="dcterms:W3CDTF">2024-01-11T08:22:14Z</dcterms:created>
  <dcterms:modified xsi:type="dcterms:W3CDTF">2025-04-05T14:08:03Z</dcterms:modified>
</cp:coreProperties>
</file>