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0"/>
  </p:notesMasterIdLst>
  <p:handoutMasterIdLst>
    <p:handoutMasterId r:id="rId21"/>
  </p:handoutMasterIdLst>
  <p:sldIdLst>
    <p:sldId id="257" r:id="rId2"/>
    <p:sldId id="432" r:id="rId3"/>
    <p:sldId id="310" r:id="rId4"/>
    <p:sldId id="431" r:id="rId5"/>
    <p:sldId id="424" r:id="rId6"/>
    <p:sldId id="364" r:id="rId7"/>
    <p:sldId id="416" r:id="rId8"/>
    <p:sldId id="418" r:id="rId9"/>
    <p:sldId id="433" r:id="rId10"/>
    <p:sldId id="419" r:id="rId11"/>
    <p:sldId id="420" r:id="rId12"/>
    <p:sldId id="425" r:id="rId13"/>
    <p:sldId id="434" r:id="rId14"/>
    <p:sldId id="435" r:id="rId15"/>
    <p:sldId id="436" r:id="rId16"/>
    <p:sldId id="421" r:id="rId17"/>
    <p:sldId id="423" r:id="rId18"/>
    <p:sldId id="769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1392" y="77"/>
      </p:cViewPr>
      <p:guideLst/>
    </p:cSldViewPr>
  </p:slideViewPr>
  <p:notesTextViewPr>
    <p:cViewPr>
      <p:scale>
        <a:sx n="1" d="1"/>
        <a:sy n="1" d="1"/>
      </p:scale>
      <p:origin x="0" y="0"/>
    </p:cViewPr>
  </p:notesTextViewPr>
  <p:notesViewPr>
    <p:cSldViewPr snapToGrid="0">
      <p:cViewPr varScale="1">
        <p:scale>
          <a:sx n="49" d="100"/>
          <a:sy n="49" d="100"/>
        </p:scale>
        <p:origin x="297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02863A-8F52-C3E9-E316-16FEB281AD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3D4CCF-690F-575D-1F6B-0B5B35094F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8A963-5A8F-4A24-B77A-9FE6F9CE2986}" type="datetimeFigureOut">
              <a:rPr lang="en-US" smtClean="0"/>
              <a:t>4/5/2025</a:t>
            </a:fld>
            <a:endParaRPr lang="en-US"/>
          </a:p>
        </p:txBody>
      </p:sp>
      <p:sp>
        <p:nvSpPr>
          <p:cNvPr id="4" name="Footer Placeholder 3">
            <a:extLst>
              <a:ext uri="{FF2B5EF4-FFF2-40B4-BE49-F238E27FC236}">
                <a16:creationId xmlns:a16="http://schemas.microsoft.com/office/drawing/2014/main" id="{C765478E-B10A-6DC0-5F84-981716B6C7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FEF38C-7D60-528F-4015-8867198580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59DF7A-1412-4C04-85CA-C5F16F34240F}" type="slidenum">
              <a:rPr lang="en-US" smtClean="0"/>
              <a:t>‹#›</a:t>
            </a:fld>
            <a:endParaRPr lang="en-US"/>
          </a:p>
        </p:txBody>
      </p:sp>
    </p:spTree>
    <p:extLst>
      <p:ext uri="{BB962C8B-B14F-4D97-AF65-F5344CB8AC3E}">
        <p14:creationId xmlns:p14="http://schemas.microsoft.com/office/powerpoint/2010/main" val="79321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64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AF6C-080F-8DB2-26EE-E557BC4DC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6A0EEB-4133-AE80-83C6-FF76A1A04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A9A84C-0C90-5879-84A8-4ABC898AF1A6}"/>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5" name="Footer Placeholder 4">
            <a:extLst>
              <a:ext uri="{FF2B5EF4-FFF2-40B4-BE49-F238E27FC236}">
                <a16:creationId xmlns:a16="http://schemas.microsoft.com/office/drawing/2014/main" id="{F6B0F2A7-99F9-B207-DF68-0A11CBF18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3EAD4-335C-09F6-8252-764230F6F0D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607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F7C7-6DA6-7757-EC25-B6931542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49B7D1-1B38-11F0-7D86-2C034B912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1CCA2-0E1F-05F0-5C05-A5D09AE265C5}"/>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5" name="Footer Placeholder 4">
            <a:extLst>
              <a:ext uri="{FF2B5EF4-FFF2-40B4-BE49-F238E27FC236}">
                <a16:creationId xmlns:a16="http://schemas.microsoft.com/office/drawing/2014/main" id="{017D0205-FD3E-B9C5-EF1B-BD99DD188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BF3CF-9A37-1D58-B70F-3735BD2D07C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11550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19B33E-F3BC-2E66-879F-472B93A5E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30344A-E0C1-BD06-7F3A-C09B96BDA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BE760-5334-92DE-D9D2-236BCD249F36}"/>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5" name="Footer Placeholder 4">
            <a:extLst>
              <a:ext uri="{FF2B5EF4-FFF2-40B4-BE49-F238E27FC236}">
                <a16:creationId xmlns:a16="http://schemas.microsoft.com/office/drawing/2014/main" id="{FDF25C71-816D-AA7A-B18A-4C2C4CE2B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2B484-5D9E-F198-A635-762E003753B0}"/>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98575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spTree>
    <p:extLst>
      <p:ext uri="{BB962C8B-B14F-4D97-AF65-F5344CB8AC3E}">
        <p14:creationId xmlns:p14="http://schemas.microsoft.com/office/powerpoint/2010/main" val="3935848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1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66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246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8D78-1DF0-2B48-701E-9588B0083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4AC682-B561-BF5D-0558-AAA50C09EA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C9C1F-B949-E496-B346-27CA120F7BDB}"/>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5" name="Footer Placeholder 4">
            <a:extLst>
              <a:ext uri="{FF2B5EF4-FFF2-40B4-BE49-F238E27FC236}">
                <a16:creationId xmlns:a16="http://schemas.microsoft.com/office/drawing/2014/main" id="{F859C9A3-6E25-0E5E-35FB-FDC157342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3284F-3F2E-CD52-C20F-470D2FCA588D}"/>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429037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E0A1-1075-9F7D-6007-D184B011D5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5BEB8-271A-AA36-075F-1200EFBF2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BCE03F-A6EB-FBE2-6675-A13B7AA2DE54}"/>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5" name="Footer Placeholder 4">
            <a:extLst>
              <a:ext uri="{FF2B5EF4-FFF2-40B4-BE49-F238E27FC236}">
                <a16:creationId xmlns:a16="http://schemas.microsoft.com/office/drawing/2014/main" id="{1A0BE148-8C82-7E4A-7A14-8011E07A5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AF5FE9-BDF1-E892-8631-F59B9F7645AE}"/>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9875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7133-7DF7-1E55-B889-03B165D1B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53C59-40B1-46F1-0C76-2CDE328145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A0278C-5C06-AEE2-D97F-4B8C03D38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3952A8-C9FF-4A79-6D07-EFFBB230CD1D}"/>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6" name="Footer Placeholder 5">
            <a:extLst>
              <a:ext uri="{FF2B5EF4-FFF2-40B4-BE49-F238E27FC236}">
                <a16:creationId xmlns:a16="http://schemas.microsoft.com/office/drawing/2014/main" id="{EC3A1D16-BA1A-E599-9DF8-E795D9393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9F88D7-86E6-52D5-1C0D-5437BCF64DE2}"/>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36865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B85F-1804-1856-7583-B5DA7437EB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CB62E2-AE8B-FB7F-CE59-8225B21B2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D88A4-400A-28DD-722F-34DA3758BE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6C861A-54AA-BC9A-9F89-419DC9788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13CF2-2DBB-7BBB-3F26-4DED23576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EDBE7B-1AF1-7957-C5AF-6156AD05CE0B}"/>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8" name="Footer Placeholder 7">
            <a:extLst>
              <a:ext uri="{FF2B5EF4-FFF2-40B4-BE49-F238E27FC236}">
                <a16:creationId xmlns:a16="http://schemas.microsoft.com/office/drawing/2014/main" id="{8555170A-D874-BE08-F1BC-5CBB3CF37B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D9C2C-EC39-8091-1846-65E709359707}"/>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7413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F24B-0F21-6091-9C2C-95207C965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7B97E6-DECA-C179-AE0B-938E83A398FE}"/>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4" name="Footer Placeholder 3">
            <a:extLst>
              <a:ext uri="{FF2B5EF4-FFF2-40B4-BE49-F238E27FC236}">
                <a16:creationId xmlns:a16="http://schemas.microsoft.com/office/drawing/2014/main" id="{A37B516E-7EB1-695D-8DE5-A7FA15AFD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CA835-C048-287C-144E-ADA617112F85}"/>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82752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8BE802-CE36-4522-FDDB-8B626DC1AC66}"/>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3" name="Footer Placeholder 2">
            <a:extLst>
              <a:ext uri="{FF2B5EF4-FFF2-40B4-BE49-F238E27FC236}">
                <a16:creationId xmlns:a16="http://schemas.microsoft.com/office/drawing/2014/main" id="{9CCAD3E9-4F87-C592-653E-82F00D4533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C80E10-6E51-BD5B-9F73-7F533BE2345F}"/>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356461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C268-700C-5B79-A67E-8494D3715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A6746-EE99-8A4F-43C9-7F22D6DE1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91702E-8142-F99A-49EF-E3024D01B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E2D73-C66C-3055-B51A-33206B6D936C}"/>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6" name="Footer Placeholder 5">
            <a:extLst>
              <a:ext uri="{FF2B5EF4-FFF2-40B4-BE49-F238E27FC236}">
                <a16:creationId xmlns:a16="http://schemas.microsoft.com/office/drawing/2014/main" id="{A65C3ECC-1F5C-F27A-8B09-C8D29E0D41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137126-7450-74BC-6B1B-000D21150D51}"/>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26246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9DD7-C0B2-07F7-8E83-8CE35CF2B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19BB79-F02A-41E3-DD96-6E12C10AD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DDEB1-3A2F-816C-9326-76EEA10E8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9F821-A516-3279-4022-2C3342207712}"/>
              </a:ext>
            </a:extLst>
          </p:cNvPr>
          <p:cNvSpPr>
            <a:spLocks noGrp="1"/>
          </p:cNvSpPr>
          <p:nvPr>
            <p:ph type="dt" sz="half" idx="10"/>
          </p:nvPr>
        </p:nvSpPr>
        <p:spPr/>
        <p:txBody>
          <a:bodyPr/>
          <a:lstStyle/>
          <a:p>
            <a:fld id="{C77D3778-D906-4679-85BE-B5B997E8C6A6}" type="datetimeFigureOut">
              <a:rPr lang="en-US" smtClean="0"/>
              <a:t>4/5/2025</a:t>
            </a:fld>
            <a:endParaRPr lang="en-US"/>
          </a:p>
        </p:txBody>
      </p:sp>
      <p:sp>
        <p:nvSpPr>
          <p:cNvPr id="6" name="Footer Placeholder 5">
            <a:extLst>
              <a:ext uri="{FF2B5EF4-FFF2-40B4-BE49-F238E27FC236}">
                <a16:creationId xmlns:a16="http://schemas.microsoft.com/office/drawing/2014/main" id="{E67A7CF2-AC89-14BE-E55F-1933B07FAE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77A71-BFC5-9804-4373-6633028032D8}"/>
              </a:ext>
            </a:extLst>
          </p:cNvPr>
          <p:cNvSpPr>
            <a:spLocks noGrp="1"/>
          </p:cNvSpPr>
          <p:nvPr>
            <p:ph type="sldNum" sz="quarter" idx="12"/>
          </p:nvPr>
        </p:nvSpPr>
        <p:spPr/>
        <p:txBody>
          <a:bodyPr/>
          <a:lstStyle/>
          <a:p>
            <a:fld id="{5B44B16D-2E18-412E-8EE8-C01CE069D1D1}" type="slidenum">
              <a:rPr lang="en-US" smtClean="0"/>
              <a:t>‹#›</a:t>
            </a:fld>
            <a:endParaRPr lang="en-US"/>
          </a:p>
        </p:txBody>
      </p:sp>
    </p:spTree>
    <p:extLst>
      <p:ext uri="{BB962C8B-B14F-4D97-AF65-F5344CB8AC3E}">
        <p14:creationId xmlns:p14="http://schemas.microsoft.com/office/powerpoint/2010/main" val="12795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6A168FC-F66F-925A-960E-E1F0F726997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68CEBDD9-CAAC-8CBC-7C13-67D3B3332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61473-F06A-63E9-4491-A80C86DBC2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C1DD-A277-415D-464F-699C50707C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D3778-D906-4679-85BE-B5B997E8C6A6}" type="datetimeFigureOut">
              <a:rPr lang="en-US" smtClean="0"/>
              <a:t>4/5/2025</a:t>
            </a:fld>
            <a:endParaRPr lang="en-US"/>
          </a:p>
        </p:txBody>
      </p:sp>
      <p:sp>
        <p:nvSpPr>
          <p:cNvPr id="5" name="Footer Placeholder 4">
            <a:extLst>
              <a:ext uri="{FF2B5EF4-FFF2-40B4-BE49-F238E27FC236}">
                <a16:creationId xmlns:a16="http://schemas.microsoft.com/office/drawing/2014/main" id="{713B233E-817A-A53B-37D4-0F54D0C16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952306-92E2-C251-0931-D26B8D188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4B16D-2E18-412E-8EE8-C01CE069D1D1}" type="slidenum">
              <a:rPr lang="en-US" smtClean="0"/>
              <a:t>‹#›</a:t>
            </a:fld>
            <a:endParaRPr lang="en-US"/>
          </a:p>
        </p:txBody>
      </p:sp>
      <p:grpSp>
        <p:nvGrpSpPr>
          <p:cNvPr id="8" name="Group 7">
            <a:extLst>
              <a:ext uri="{FF2B5EF4-FFF2-40B4-BE49-F238E27FC236}">
                <a16:creationId xmlns:a16="http://schemas.microsoft.com/office/drawing/2014/main" id="{7EB7538D-889D-DBFE-79B6-90B1E5577D6C}"/>
              </a:ext>
            </a:extLst>
          </p:cNvPr>
          <p:cNvGrpSpPr/>
          <p:nvPr userDrawn="1"/>
        </p:nvGrpSpPr>
        <p:grpSpPr>
          <a:xfrm>
            <a:off x="-2719495" y="-497875"/>
            <a:ext cx="3842965" cy="2357824"/>
            <a:chOff x="5586065" y="1777554"/>
            <a:chExt cx="2882224" cy="1768368"/>
          </a:xfrm>
        </p:grpSpPr>
        <p:grpSp>
          <p:nvGrpSpPr>
            <p:cNvPr id="9" name="Group 8">
              <a:extLst>
                <a:ext uri="{FF2B5EF4-FFF2-40B4-BE49-F238E27FC236}">
                  <a16:creationId xmlns:a16="http://schemas.microsoft.com/office/drawing/2014/main" id="{CA303C1D-D547-F510-499C-B9767F06E60F}"/>
                </a:ext>
              </a:extLst>
            </p:cNvPr>
            <p:cNvGrpSpPr/>
            <p:nvPr userDrawn="1"/>
          </p:nvGrpSpPr>
          <p:grpSpPr>
            <a:xfrm>
              <a:off x="5586065" y="1777554"/>
              <a:ext cx="2882224" cy="1768368"/>
              <a:chOff x="6282158" y="1877677"/>
              <a:chExt cx="4326340" cy="2783227"/>
            </a:xfrm>
          </p:grpSpPr>
          <p:sp>
            <p:nvSpPr>
              <p:cNvPr id="11" name="Freeform: Shape 10">
                <a:extLst>
                  <a:ext uri="{FF2B5EF4-FFF2-40B4-BE49-F238E27FC236}">
                    <a16:creationId xmlns:a16="http://schemas.microsoft.com/office/drawing/2014/main" id="{C355986B-CF3B-CB2E-DA56-88E2F17EF777}"/>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2" name="TextBox 11">
                <a:extLst>
                  <a:ext uri="{FF2B5EF4-FFF2-40B4-BE49-F238E27FC236}">
                    <a16:creationId xmlns:a16="http://schemas.microsoft.com/office/drawing/2014/main" id="{B89C4696-FB6D-1769-EFF3-68B684AC65D1}"/>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3" name="TextBox 12">
                <a:extLst>
                  <a:ext uri="{FF2B5EF4-FFF2-40B4-BE49-F238E27FC236}">
                    <a16:creationId xmlns:a16="http://schemas.microsoft.com/office/drawing/2014/main" id="{22458D9B-A268-D7D5-909D-C1330DC6D340}"/>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10" name="Picture 9">
              <a:extLst>
                <a:ext uri="{FF2B5EF4-FFF2-40B4-BE49-F238E27FC236}">
                  <a16:creationId xmlns:a16="http://schemas.microsoft.com/office/drawing/2014/main" id="{53331807-58ED-4C07-9A1F-FF8870FFDAF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56583436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00" r:id="rId13"/>
    <p:sldLayoutId id="2147483701" r:id="rId14"/>
    <p:sldLayoutId id="2147483702" r:id="rId15"/>
    <p:sldLayoutId id="21474837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4.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kern="0" dirty="0" err="1">
                <a:solidFill>
                  <a:srgbClr val="002060"/>
                </a:solidFill>
                <a:latin typeface="Arial"/>
                <a:sym typeface="Arial" panose="020B0604020202020204"/>
              </a:rPr>
              <a:t>Gồm</a:t>
            </a:r>
            <a:r>
              <a:rPr lang="en-US" sz="4000" kern="0" dirty="0">
                <a:solidFill>
                  <a:srgbClr val="002060"/>
                </a:solidFill>
                <a:latin typeface="Arial"/>
                <a:sym typeface="Arial" panose="020B0604020202020204"/>
              </a:rPr>
              <a:t> 2 </a:t>
            </a:r>
            <a:r>
              <a:rPr lang="en-US" sz="4000" kern="0" dirty="0" err="1">
                <a:solidFill>
                  <a:srgbClr val="002060"/>
                </a:solidFill>
                <a:latin typeface="Arial"/>
                <a:sym typeface="Arial" panose="020B0604020202020204"/>
              </a:rPr>
              <a:t>phần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Chuẩn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bị</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và</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các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bước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thực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hiện</a:t>
            </a:r>
            <a:endParaRPr lang="en-US" sz="4000" kern="0" dirty="0">
              <a:solidFill>
                <a:srgbClr val="002060"/>
              </a:solidFill>
              <a:latin typeface="Arial"/>
              <a:sym typeface="Arial" panose="020B0604020202020204"/>
            </a:endParaRPr>
          </a:p>
        </p:txBody>
      </p:sp>
      <p:sp>
        <p:nvSpPr>
          <p:cNvPr id="7" name="Rounded Rectangle 6"/>
          <p:cNvSpPr/>
          <p:nvPr/>
        </p:nvSpPr>
        <p:spPr>
          <a:xfrm>
            <a:off x="5498254" y="1781175"/>
            <a:ext cx="5793740" cy="1694392"/>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dirty="0" err="1">
                <a:solidFill>
                  <a:srgbClr val="002060"/>
                </a:solidFill>
                <a:latin typeface="Calibri" panose="020F0502020204030204" pitchFamily="34" charset="0"/>
                <a:cs typeface="Calibri" panose="020F0502020204030204" pitchFamily="34" charset="0"/>
              </a:rPr>
              <a:t>Cấu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trúc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bài</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hướng dẫn thực hiện một công 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gồm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mấy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nào</a:t>
            </a:r>
            <a:r>
              <a:rPr lang="en-US" sz="3200" b="1" dirty="0">
                <a:solidFill>
                  <a:srgbClr val="002060"/>
                </a:solidFill>
                <a:latin typeface="Calibri" panose="020F0502020204030204" pitchFamily="34" charset="0"/>
                <a:cs typeface="Calibri" panose="020F0502020204030204" pitchFamily="34" charset="0"/>
              </a:rPr>
              <a:t>?</a:t>
            </a:r>
            <a:endParaRPr lang="en-US" sz="3200" dirty="0">
              <a:solidFill>
                <a:srgbClr val="002060"/>
              </a:solidFil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829339" y="946298"/>
            <a:ext cx="10547498" cy="5632311"/>
          </a:xfrm>
          <a:prstGeom prst="rect">
            <a:avLst/>
          </a:prstGeom>
          <a:noFill/>
        </p:spPr>
        <p:txBody>
          <a:bodyPr wrap="square" rtlCol="0">
            <a:spAutoFit/>
          </a:bodyPr>
          <a:lstStyle/>
          <a:p>
            <a:pPr algn="just"/>
            <a:r>
              <a:rPr lang="vi-VN" sz="2400" b="0" i="0" dirty="0">
                <a:solidFill>
                  <a:srgbClr val="002060"/>
                </a:solidFill>
                <a:effectLst/>
                <a:latin typeface="Cambria" panose="02040503050406030204" pitchFamily="18" charset="0"/>
                <a:ea typeface="Cambria" panose="02040503050406030204" pitchFamily="18" charset="0"/>
              </a:rPr>
              <a:t>Để làm một con gà bằng giấy, chúng ta cần chuẩn bị dụng cụ, vật liệu và làm theo hướng dẫn sau:</a:t>
            </a:r>
          </a:p>
          <a:p>
            <a:pPr algn="just"/>
            <a:r>
              <a:rPr lang="vi-VN" sz="2400" b="1" i="0" dirty="0">
                <a:solidFill>
                  <a:srgbClr val="002060"/>
                </a:solidFill>
                <a:effectLst/>
                <a:latin typeface="Cambria" panose="02040503050406030204" pitchFamily="18" charset="0"/>
                <a:ea typeface="Cambria" panose="02040503050406030204" pitchFamily="18" charset="0"/>
              </a:rPr>
              <a:t>- Chuẩn bị:</a:t>
            </a:r>
          </a:p>
          <a:p>
            <a:pPr algn="just"/>
            <a:r>
              <a:rPr lang="vi-VN" sz="2400" b="0" i="0" dirty="0">
                <a:solidFill>
                  <a:srgbClr val="002060"/>
                </a:solidFill>
                <a:effectLst/>
                <a:latin typeface="Cambria" panose="02040503050406030204" pitchFamily="18" charset="0"/>
                <a:ea typeface="Cambria" panose="02040503050406030204" pitchFamily="18" charset="0"/>
              </a:rPr>
              <a:t>+ Giấy màu, giấy trắng</a:t>
            </a:r>
          </a:p>
          <a:p>
            <a:pPr algn="just"/>
            <a:r>
              <a:rPr lang="vi-VN" sz="2400" b="0" i="0" dirty="0">
                <a:solidFill>
                  <a:srgbClr val="002060"/>
                </a:solidFill>
                <a:effectLst/>
                <a:latin typeface="Cambria" panose="02040503050406030204" pitchFamily="18" charset="0"/>
                <a:ea typeface="Cambria" panose="02040503050406030204" pitchFamily="18" charset="0"/>
              </a:rPr>
              <a:t>+ Kéo và bút</a:t>
            </a:r>
          </a:p>
          <a:p>
            <a:pPr algn="just"/>
            <a:r>
              <a:rPr lang="vi-VN" sz="2400" b="1" i="0" dirty="0">
                <a:solidFill>
                  <a:srgbClr val="002060"/>
                </a:solidFill>
                <a:effectLst/>
                <a:latin typeface="Cambria" panose="02040503050406030204" pitchFamily="18" charset="0"/>
                <a:ea typeface="Cambria" panose="02040503050406030204" pitchFamily="18" charset="0"/>
              </a:rPr>
              <a:t>- Các bước thực hiện:</a:t>
            </a:r>
          </a:p>
          <a:p>
            <a:pPr algn="just"/>
            <a:r>
              <a:rPr lang="vi-VN" sz="2400" b="0" i="0" dirty="0">
                <a:solidFill>
                  <a:srgbClr val="002060"/>
                </a:solidFill>
                <a:effectLst/>
                <a:latin typeface="Cambria" panose="02040503050406030204" pitchFamily="18" charset="0"/>
                <a:ea typeface="Cambria" panose="02040503050406030204" pitchFamily="18" charset="0"/>
              </a:rPr>
              <a:t>+ 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vi-VN" sz="2400" b="0" i="0" dirty="0">
                <a:solidFill>
                  <a:srgbClr val="002060"/>
                </a:solidFill>
                <a:effectLst/>
                <a:latin typeface="Cambria" panose="02040503050406030204" pitchFamily="18" charset="0"/>
                <a:ea typeface="Cambria" panose="02040503050406030204" pitchFamily="18" charset="0"/>
              </a:rPr>
              <a:t>+ Bước 2: Dán thành từng vòng tròn rồi dán nối với nhau</a:t>
            </a:r>
          </a:p>
          <a:p>
            <a:pPr algn="just"/>
            <a:r>
              <a:rPr lang="vi-VN" sz="2400" b="0" i="0" dirty="0">
                <a:solidFill>
                  <a:srgbClr val="002060"/>
                </a:solidFill>
                <a:effectLst/>
                <a:latin typeface="Cambria" panose="02040503050406030204" pitchFamily="18" charset="0"/>
                <a:ea typeface="Cambria" panose="02040503050406030204" pitchFamily="18" charset="0"/>
              </a:rPr>
              <a:t>+ Bước 3: Dán mỏ, dán cánh như hình 2 bên dưới</a:t>
            </a:r>
          </a:p>
          <a:p>
            <a:pPr algn="just"/>
            <a:r>
              <a:rPr lang="vi-VN" sz="2400" b="0" i="0" dirty="0">
                <a:solidFill>
                  <a:srgbClr val="002060"/>
                </a:solidFill>
                <a:effectLst/>
                <a:latin typeface="Cambria" panose="02040503050406030204" pitchFamily="18" charset="0"/>
                <a:ea typeface="Cambria" panose="02040503050406030204" pitchFamily="18" charset="0"/>
              </a:rPr>
              <a:t>+ Bước 4: Vẽ mắt hoặc dùng mắt thú bông dán lên.</a:t>
            </a:r>
          </a:p>
          <a:p>
            <a:pPr algn="just"/>
            <a:r>
              <a:rPr lang="vi-VN" sz="2400" b="0" i="0" dirty="0">
                <a:solidFill>
                  <a:srgbClr val="002060"/>
                </a:solidFill>
                <a:effectLst/>
                <a:latin typeface="Cambria" panose="02040503050406030204" pitchFamily="18" charset="0"/>
                <a:ea typeface="Cambria" panose="02040503050406030204" pitchFamily="18" charset="0"/>
              </a:rPr>
              <a:t>Vậy 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4699591" y="1307271"/>
            <a:ext cx="382772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765387" y="2363894"/>
            <a:ext cx="11076940" cy="1569660"/>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Về</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nhà</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vi-VN"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hoàn thiện lại bài văn của mình và kể lại cho người thân nghe</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sp>
        <p:nvSpPr>
          <p:cNvPr id="7" name="Text Box 6"/>
          <p:cNvSpPr txBox="1"/>
          <p:nvPr/>
        </p:nvSpPr>
        <p:spPr>
          <a:xfrm>
            <a:off x="733489" y="4386935"/>
            <a:ext cx="11076940" cy="830997"/>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Xem</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trước</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bài</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mới</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7" y="3172"/>
            <a:ext cx="12180721" cy="6851656"/>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0859" y="2897249"/>
            <a:ext cx="3122175" cy="3824409"/>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8667" y="2313010"/>
            <a:ext cx="6800903" cy="584327"/>
          </a:xfrm>
          <a:prstGeom prst="rect">
            <a:avLst/>
          </a:prstGeom>
          <a:noFill/>
        </p:spPr>
        <p:txBody>
          <a:bodyPr wrap="square" rtlCol="0">
            <a:spAutoFit/>
          </a:bodyPr>
          <a:lstStyle/>
          <a:p>
            <a:r>
              <a:rPr lang="en-US" sz="3197"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9849" y="3036240"/>
            <a:ext cx="6800903" cy="584327"/>
          </a:xfrm>
          <a:prstGeom prst="rect">
            <a:avLst/>
          </a:prstGeom>
          <a:noFill/>
        </p:spPr>
        <p:txBody>
          <a:bodyPr wrap="square" rtlCol="0">
            <a:spAutoFit/>
          </a:bodyPr>
          <a:lstStyle/>
          <a:p>
            <a:r>
              <a:rPr lang="en-US" sz="3197">
                <a:solidFill>
                  <a:srgbClr val="FF0000"/>
                </a:solidFill>
              </a:rPr>
              <a:t>WWW.HANHTRANGGIAOVIEN.COM</a:t>
            </a:r>
          </a:p>
        </p:txBody>
      </p:sp>
      <p:graphicFrame>
        <p:nvGraphicFramePr>
          <p:cNvPr id="7" name="Object 6">
            <a:extLst>
              <a:ext uri="{FF2B5EF4-FFF2-40B4-BE49-F238E27FC236}">
                <a16:creationId xmlns:a16="http://schemas.microsoft.com/office/drawing/2014/main" id="{265FEA91-E376-A8F8-A3CB-E25F5B92910B}"/>
              </a:ext>
            </a:extLst>
          </p:cNvPr>
          <p:cNvGraphicFramePr>
            <a:graphicFrameLocks noChangeAspect="1"/>
          </p:cNvGraphicFramePr>
          <p:nvPr/>
        </p:nvGraphicFramePr>
        <p:xfrm>
          <a:off x="31017" y="123165"/>
          <a:ext cx="12180721" cy="7392975"/>
        </p:xfrm>
        <a:graphic>
          <a:graphicData uri="http://schemas.openxmlformats.org/presentationml/2006/ole">
            <mc:AlternateContent xmlns:mc="http://schemas.openxmlformats.org/markup-compatibility/2006">
              <mc:Choice xmlns:v="urn:schemas-microsoft-com:vml" Requires="v">
                <p:oleObj name="Acrobat Document" r:id="rId4" imgW="9143596" imgH="5143342" progId="Acrobat.Document.DC">
                  <p:embed/>
                </p:oleObj>
              </mc:Choice>
              <mc:Fallback>
                <p:oleObj name="Acrobat Document" r:id="rId4" imgW="9143596" imgH="5143342" progId="Acrobat.Document.DC">
                  <p:embed/>
                  <p:pic>
                    <p:nvPicPr>
                      <p:cNvPr id="7" name="Object 6">
                        <a:extLst>
                          <a:ext uri="{FF2B5EF4-FFF2-40B4-BE49-F238E27FC236}">
                            <a16:creationId xmlns:a16="http://schemas.microsoft.com/office/drawing/2014/main" id="{265FEA91-E376-A8F8-A3CB-E25F5B92910B}"/>
                          </a:ext>
                        </a:extLst>
                      </p:cNvPr>
                      <p:cNvPicPr/>
                      <p:nvPr/>
                    </p:nvPicPr>
                    <p:blipFill>
                      <a:blip r:embed="rId5"/>
                      <a:stretch>
                        <a:fillRect/>
                      </a:stretch>
                    </p:blipFill>
                    <p:spPr>
                      <a:xfrm>
                        <a:off x="31017" y="123165"/>
                        <a:ext cx="12180721" cy="739297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5EE9C801-806A-1BAA-0AFA-BDB479A60B8C}"/>
              </a:ext>
            </a:extLst>
          </p:cNvPr>
          <p:cNvGrpSpPr/>
          <p:nvPr/>
        </p:nvGrpSpPr>
        <p:grpSpPr>
          <a:xfrm>
            <a:off x="7448087" y="2370073"/>
            <a:ext cx="3842965" cy="2357824"/>
            <a:chOff x="5586065" y="1777554"/>
            <a:chExt cx="2882224" cy="1768368"/>
          </a:xfrm>
        </p:grpSpPr>
        <p:grpSp>
          <p:nvGrpSpPr>
            <p:cNvPr id="13" name="Group 12">
              <a:extLst>
                <a:ext uri="{FF2B5EF4-FFF2-40B4-BE49-F238E27FC236}">
                  <a16:creationId xmlns:a16="http://schemas.microsoft.com/office/drawing/2014/main" id="{52BFD5CF-FA3D-32AB-4231-DFE02DBAD383}"/>
                </a:ext>
              </a:extLst>
            </p:cNvPr>
            <p:cNvGrpSpPr/>
            <p:nvPr userDrawn="1"/>
          </p:nvGrpSpPr>
          <p:grpSpPr>
            <a:xfrm>
              <a:off x="5586065" y="1777554"/>
              <a:ext cx="2882224" cy="1768368"/>
              <a:chOff x="6282158" y="1877677"/>
              <a:chExt cx="4326340" cy="2783227"/>
            </a:xfrm>
          </p:grpSpPr>
          <p:sp>
            <p:nvSpPr>
              <p:cNvPr id="15" name="Freeform: Shape 14">
                <a:extLst>
                  <a:ext uri="{FF2B5EF4-FFF2-40B4-BE49-F238E27FC236}">
                    <a16:creationId xmlns:a16="http://schemas.microsoft.com/office/drawing/2014/main" id="{290656EE-A678-7C22-6623-42AFF1265146}"/>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6" name="TextBox 15">
                <a:extLst>
                  <a:ext uri="{FF2B5EF4-FFF2-40B4-BE49-F238E27FC236}">
                    <a16:creationId xmlns:a16="http://schemas.microsoft.com/office/drawing/2014/main" id="{3E347B24-4801-60FB-D1DC-410BE22A4E66}"/>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7" name="TextBox 16">
                <a:extLst>
                  <a:ext uri="{FF2B5EF4-FFF2-40B4-BE49-F238E27FC236}">
                    <a16:creationId xmlns:a16="http://schemas.microsoft.com/office/drawing/2014/main" id="{2298AF75-77C9-BF16-8193-FFF4F2543C99}"/>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8" name="Picture 7">
              <a:extLst>
                <a:ext uri="{FF2B5EF4-FFF2-40B4-BE49-F238E27FC236}">
                  <a16:creationId xmlns:a16="http://schemas.microsoft.com/office/drawing/2014/main" id="{8EE0C0FC-0F43-2AB9-0DAA-64F54265C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10444240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4000" kern="0" dirty="0">
                <a:solidFill>
                  <a:srgbClr val="002060"/>
                </a:solidFill>
                <a:latin typeface="Arial"/>
                <a:sym typeface="Arial" panose="020B0604020202020204"/>
              </a:rPr>
              <a:t>Trật tự các bước thực hiện được trình bày rõ ràng, cân đối.</a:t>
            </a:r>
          </a:p>
        </p:txBody>
      </p:sp>
      <p:sp>
        <p:nvSpPr>
          <p:cNvPr id="7" name="Rounded Rectangle 6"/>
          <p:cNvSpPr/>
          <p:nvPr/>
        </p:nvSpPr>
        <p:spPr>
          <a:xfrm>
            <a:off x="5498253" y="1865207"/>
            <a:ext cx="6101867" cy="1610360"/>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b="1" dirty="0" err="1">
                <a:solidFill>
                  <a:srgbClr val="002060"/>
                </a:solidFill>
                <a:latin typeface="Calibri" panose="020F0502020204030204" pitchFamily="34" charset="0"/>
                <a:cs typeface="Calibri" panose="020F0502020204030204" pitchFamily="34" charset="0"/>
              </a:rPr>
              <a:t>Cần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lưu</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gì</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bày</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thực hiện một công việc</a:t>
            </a:r>
            <a:endParaRPr kumimoji="0" lang="en-US" sz="3600" b="0" i="0" u="none" strike="noStrike" kern="1200" cap="none" spc="0" normalizeH="0" baseline="0" noProof="0" dirty="0">
              <a:ln>
                <a:noFill/>
              </a:ln>
              <a:solidFill>
                <a:srgbClr val="002060"/>
              </a:solidFill>
              <a:effectLst/>
              <a:uLnTx/>
              <a:uFillTx/>
              <a:latin typeface="Aria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extLst>
      <p:ext uri="{BB962C8B-B14F-4D97-AF65-F5344CB8AC3E}">
        <p14:creationId xmlns:p14="http://schemas.microsoft.com/office/powerpoint/2010/main" val="1218674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id="{29147B6E-77D0-F446-2CC0-9AAB57866806}"/>
              </a:ext>
            </a:extLst>
          </p:cNvPr>
          <p:cNvPicPr>
            <a:picLocks noChangeAspect="1"/>
          </p:cNvPicPr>
          <p:nvPr/>
        </p:nvPicPr>
        <p:blipFill>
          <a:blip r:embed="rId6"/>
          <a:stretch>
            <a:fillRect/>
          </a:stretch>
        </p:blipFill>
        <p:spPr>
          <a:xfrm>
            <a:off x="5144104" y="1329205"/>
            <a:ext cx="3974937" cy="1286367"/>
          </a:xfrm>
          <a:prstGeom prst="rect">
            <a:avLst/>
          </a:prstGeom>
        </p:spPr>
      </p:pic>
      <p:pic>
        <p:nvPicPr>
          <p:cNvPr id="9" name="Picture 8">
            <a:extLst>
              <a:ext uri="{FF2B5EF4-FFF2-40B4-BE49-F238E27FC236}">
                <a16:creationId xmlns:a16="http://schemas.microsoft.com/office/drawing/2014/main" id="{8E3EF695-369D-7EB9-72E4-B4FA836C7FFF}"/>
              </a:ext>
            </a:extLst>
          </p:cNvPr>
          <p:cNvPicPr>
            <a:picLocks noChangeAspect="1"/>
          </p:cNvPicPr>
          <p:nvPr/>
        </p:nvPicPr>
        <p:blipFill>
          <a:blip r:embed="rId7"/>
          <a:stretch>
            <a:fillRect/>
          </a:stretch>
        </p:blipFill>
        <p:spPr>
          <a:xfrm>
            <a:off x="2187762" y="2047885"/>
            <a:ext cx="8029128" cy="2017951"/>
          </a:xfrm>
          <a:prstGeom prst="rect">
            <a:avLst/>
          </a:prstGeom>
        </p:spPr>
      </p:pic>
      <p:sp>
        <p:nvSpPr>
          <p:cNvPr id="5" name="TextBox 4">
            <a:extLst>
              <a:ext uri="{FF2B5EF4-FFF2-40B4-BE49-F238E27FC236}">
                <a16:creationId xmlns:a16="http://schemas.microsoft.com/office/drawing/2014/main" id="{872EC5C0-B87D-6D4B-759E-694CE6A2E5B4}"/>
              </a:ext>
            </a:extLst>
          </p:cNvPr>
          <p:cNvSpPr txBox="1"/>
          <p:nvPr/>
        </p:nvSpPr>
        <p:spPr>
          <a:xfrm>
            <a:off x="2306320" y="783971"/>
            <a:ext cx="7469154"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5" name="Text Box 4"/>
          <p:cNvSpPr txBox="1"/>
          <p:nvPr/>
        </p:nvSpPr>
        <p:spPr>
          <a:xfrm>
            <a:off x="4178261" y="775941"/>
            <a:ext cx="4955106" cy="748988"/>
          </a:xfrm>
          <a:prstGeom prst="rect">
            <a:avLst/>
          </a:prstGeom>
          <a:noFill/>
        </p:spPr>
        <p:txBody>
          <a:bodyPr wrap="square" rtlCol="0">
            <a:spAutoFit/>
          </a:bodyPr>
          <a:lstStyle/>
          <a:p>
            <a:pPr defTabSz="1219170">
              <a:buClr>
                <a:srgbClr val="000000"/>
              </a:buClr>
            </a:pPr>
            <a:r>
              <a:rPr lang="en-US" sz="4267" kern="0" dirty="0" err="1">
                <a:solidFill>
                  <a:srgbClr val="392A4E">
                    <a:lumMod val="50000"/>
                  </a:srgbClr>
                </a:solidFill>
                <a:latin typeface="Cambria" panose="02040503050406030204" charset="0"/>
                <a:cs typeface="Cambria" panose="02040503050406030204" charset="0"/>
                <a:sym typeface="Arial" panose="020B0604020202020204"/>
              </a:rPr>
              <a:t>Yêu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cần</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đạt</a:t>
            </a:r>
            <a:endParaRPr lang="en-US" sz="4267" kern="0" dirty="0">
              <a:solidFill>
                <a:srgbClr val="392A4E">
                  <a:lumMod val="50000"/>
                </a:srgbClr>
              </a:solidFill>
              <a:latin typeface="Cambria" panose="02040503050406030204" charset="0"/>
              <a:cs typeface="Cambria" panose="02040503050406030204" charset="0"/>
              <a:sym typeface="Arial" panose="020B0604020202020204"/>
            </a:endParaRPr>
          </a:p>
        </p:txBody>
      </p:sp>
      <p:sp>
        <p:nvSpPr>
          <p:cNvPr id="4" name="Round Diagonal Corner Rectangle 3"/>
          <p:cNvSpPr/>
          <p:nvPr/>
        </p:nvSpPr>
        <p:spPr>
          <a:xfrm>
            <a:off x="2997200" y="1925320"/>
            <a:ext cx="6693747" cy="3317240"/>
          </a:xfrm>
          <a:prstGeom prst="round2DiagRect">
            <a:avLst>
              <a:gd name="adj1" fmla="val 50000"/>
              <a:gd name="adj2" fmla="val 0"/>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3508036" y="2166206"/>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cách viết bài văn hướng dẫn thực hiện một công việc.</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84" y="4624617"/>
            <a:ext cx="3113139" cy="2213787"/>
          </a:xfrm>
          <a:prstGeom prst="rect">
            <a:avLst/>
          </a:prstGeom>
        </p:spPr>
      </p:pic>
      <p:sp>
        <p:nvSpPr>
          <p:cNvPr id="2" name="Text Box 5">
            <a:extLst>
              <a:ext uri="{FF2B5EF4-FFF2-40B4-BE49-F238E27FC236}">
                <a16:creationId xmlns:a16="http://schemas.microsoft.com/office/drawing/2014/main" id="{899E1973-2C16-9A8B-5397-E686315C8F58}"/>
              </a:ext>
            </a:extLst>
          </p:cNvPr>
          <p:cNvSpPr txBox="1"/>
          <p:nvPr/>
        </p:nvSpPr>
        <p:spPr>
          <a:xfrm>
            <a:off x="3508036" y="3676029"/>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sử dụng câu văn đúng, hay và phù hợp với bài viết.</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id="{5EAC2353-2CE1-1F63-CDA0-9E2BFF0D2179}"/>
              </a:ext>
            </a:extLst>
          </p:cNvPr>
          <p:cNvPicPr>
            <a:picLocks noChangeAspect="1"/>
          </p:cNvPicPr>
          <p:nvPr/>
        </p:nvPicPr>
        <p:blipFill>
          <a:blip r:embed="rId3"/>
          <a:stretch>
            <a:fillRect/>
          </a:stretch>
        </p:blipFill>
        <p:spPr>
          <a:xfrm>
            <a:off x="5214317" y="1791395"/>
            <a:ext cx="3974937" cy="27861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p:spPr>
      </p:pic>
      <p:sp>
        <p:nvSpPr>
          <p:cNvPr id="9" name="Text Box 8"/>
          <p:cNvSpPr txBox="1"/>
          <p:nvPr/>
        </p:nvSpPr>
        <p:spPr>
          <a:xfrm>
            <a:off x="1984587" y="3903981"/>
            <a:ext cx="9019540" cy="1323439"/>
          </a:xfrm>
          <a:prstGeom prst="rect">
            <a:avLst/>
          </a:prstGeom>
          <a:noFill/>
        </p:spPr>
        <p:txBody>
          <a:bodyPr wrap="square" rtlCol="0" anchor="t">
            <a:spAutoFit/>
          </a:bodyPr>
          <a:lstStyle/>
          <a:p>
            <a:pPr algn="ctr" defTabSz="1219170">
              <a:buClr>
                <a:srgbClr val="000000"/>
              </a:buClr>
            </a:pPr>
            <a:r>
              <a:rPr lang="vi-VN" sz="4000" b="1" kern="0" dirty="0">
                <a:solidFill>
                  <a:srgbClr val="000000"/>
                </a:solidFill>
                <a:latin typeface="Cambria" panose="02040503050406030204" charset="0"/>
                <a:cs typeface="Cambria" panose="02040503050406030204" charset="0"/>
                <a:sym typeface="+mn-ea"/>
              </a:rPr>
              <a:t>Đề bài: Viết hướng dẫn các bước làm một đồ chơi em yêu thích.</a:t>
            </a:r>
            <a:endParaRPr lang="en-US" sz="4000" b="1" kern="0" dirty="0">
              <a:solidFill>
                <a:srgbClr val="000000"/>
              </a:solidFill>
              <a:latin typeface="Cambria" panose="02040503050406030204" charset="0"/>
              <a:cs typeface="Cambria" panose="0204050305040603020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2711301"/>
            <a:ext cx="6570922"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dùng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kéo</a:t>
            </a:r>
            <a:r>
              <a:rPr lang="en-US" sz="2800" b="1" dirty="0">
                <a:solidFill>
                  <a:srgbClr val="002060"/>
                </a:solidFill>
              </a:rPr>
              <a:t>, </a:t>
            </a:r>
            <a:r>
              <a:rPr lang="en-US" sz="2800" b="1" dirty="0" err="1">
                <a:solidFill>
                  <a:srgbClr val="002060"/>
                </a:solidFill>
              </a:rPr>
              <a:t>kìm</a:t>
            </a:r>
            <a:r>
              <a:rPr lang="en-US" sz="2800" b="1" dirty="0">
                <a:solidFill>
                  <a:srgbClr val="002060"/>
                </a:solidFill>
              </a:rPr>
              <a:t>, </a:t>
            </a:r>
            <a:r>
              <a:rPr lang="en-US" sz="2800" b="1" dirty="0" err="1">
                <a:solidFill>
                  <a:srgbClr val="002060"/>
                </a:solidFill>
              </a:rPr>
              <a:t>dây</a:t>
            </a:r>
            <a:r>
              <a:rPr lang="en-US" sz="2800" b="1" dirty="0">
                <a:solidFill>
                  <a:srgbClr val="002060"/>
                </a:solidFill>
              </a:rPr>
              <a:t> </a:t>
            </a:r>
            <a:r>
              <a:rPr lang="en-US" sz="2800" b="1" dirty="0" err="1">
                <a:solidFill>
                  <a:srgbClr val="002060"/>
                </a:solidFill>
              </a:rPr>
              <a:t>thép</a:t>
            </a:r>
            <a:r>
              <a:rPr lang="en-US" sz="28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9" y="4327450"/>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bìa</a:t>
            </a:r>
            <a:r>
              <a:rPr lang="en-US" sz="2800" b="1" dirty="0">
                <a:solidFill>
                  <a:srgbClr val="002060"/>
                </a:solidFill>
              </a:rPr>
              <a:t>, </a:t>
            </a:r>
            <a:r>
              <a:rPr lang="en-US" sz="2800" b="1" dirty="0" err="1">
                <a:solidFill>
                  <a:srgbClr val="002060"/>
                </a:solidFill>
              </a:rPr>
              <a:t>giấy</a:t>
            </a:r>
            <a:r>
              <a:rPr lang="en-US" sz="2800" b="1" dirty="0">
                <a:solidFill>
                  <a:srgbClr val="002060"/>
                </a:solidFill>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4" y="1754371"/>
            <a:ext cx="6220046" cy="1815882"/>
          </a:xfrm>
          <a:prstGeom prst="rect">
            <a:avLst/>
          </a:prstGeom>
          <a:noFill/>
        </p:spPr>
        <p:txBody>
          <a:bodyPr wrap="square" rtlCol="0">
            <a:spAutoFit/>
          </a:bodyPr>
          <a:lstStyle/>
          <a:p>
            <a:pPr lvl="0" algn="just"/>
            <a:endParaRPr lang="vi-VN" sz="2800" b="1" dirty="0">
              <a:solidFill>
                <a:srgbClr val="002060"/>
              </a:solidFill>
              <a:latin typeface="Arial"/>
            </a:endParaRPr>
          </a:p>
          <a:p>
            <a:pPr lvl="0" algn="just"/>
            <a:r>
              <a:rPr lang="en-US" sz="2800" b="1" dirty="0">
                <a:solidFill>
                  <a:srgbClr val="002060"/>
                </a:solidFill>
                <a:latin typeface="Arial"/>
              </a:rPr>
              <a:t>-</a:t>
            </a:r>
            <a:r>
              <a:rPr lang="vi-VN" sz="2800" b="1" dirty="0">
                <a:solidFill>
                  <a:srgbClr val="002060"/>
                </a:solidFill>
                <a:latin typeface="Arial"/>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6220046" cy="1384995"/>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6" y="5135524"/>
            <a:ext cx="6220046" cy="954107"/>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139</TotalTime>
  <Words>714</Words>
  <Application>Microsoft Office PowerPoint</Application>
  <PresentationFormat>Widescreen</PresentationFormat>
  <Paragraphs>56</Paragraphs>
  <Slides>18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Cambria</vt:lpstr>
      <vt:lpstr>Roboto Condensed Light</vt:lpstr>
      <vt:lpstr>Times New Roman</vt:lpstr>
      <vt:lpstr>Wingdings</vt:lpstr>
      <vt:lpstr>Custom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30</cp:revision>
  <dcterms:created xsi:type="dcterms:W3CDTF">2023-09-18T02:37:21Z</dcterms:created>
  <dcterms:modified xsi:type="dcterms:W3CDTF">2025-04-05T10:54:04Z</dcterms:modified>
  <cp:category>9Slide.vn</cp:category>
</cp:coreProperties>
</file>