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8" r:id="rId2"/>
    <p:sldId id="310" r:id="rId3"/>
    <p:sldId id="266" r:id="rId4"/>
    <p:sldId id="301" r:id="rId5"/>
    <p:sldId id="290" r:id="rId6"/>
    <p:sldId id="302" r:id="rId7"/>
    <p:sldId id="303" r:id="rId8"/>
    <p:sldId id="289" r:id="rId9"/>
    <p:sldId id="304" r:id="rId10"/>
    <p:sldId id="305" r:id="rId11"/>
    <p:sldId id="294" r:id="rId12"/>
    <p:sldId id="306" r:id="rId13"/>
    <p:sldId id="309" r:id="rId14"/>
    <p:sldId id="308" r:id="rId15"/>
    <p:sldId id="307"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103"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128C-16AA-4655-BA2E-4B8CFEEECD53}"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525-C35B-4EFC-8438-02802B6AB5D7}" type="slidenum">
              <a:rPr lang="en-US" smtClean="0"/>
              <a:t>‹#›</a:t>
            </a:fld>
            <a:endParaRPr lang="en-US"/>
          </a:p>
        </p:txBody>
      </p:sp>
    </p:spTree>
    <p:extLst>
      <p:ext uri="{BB962C8B-B14F-4D97-AF65-F5344CB8AC3E}">
        <p14:creationId xmlns:p14="http://schemas.microsoft.com/office/powerpoint/2010/main" val="17819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836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5924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8E38-834F-4305-B24A-988C83282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534ED-F95C-416C-831E-E6019684F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E6DA4A-BA0B-4027-8E0D-77E5536669C0}"/>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5" name="Footer Placeholder 4">
            <a:extLst>
              <a:ext uri="{FF2B5EF4-FFF2-40B4-BE49-F238E27FC236}">
                <a16:creationId xmlns:a16="http://schemas.microsoft.com/office/drawing/2014/main" id="{11C0BC2E-3BC1-4803-81FA-6F6C5C80F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B3EA7-A106-4981-B548-17450406A28C}"/>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69885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CF69-8D77-4467-84C9-F6C246E129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9D24F8-C50A-45CB-A56A-9F09B2C81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F37A1-6CD8-48E6-BC45-6381A3D845E0}"/>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5" name="Footer Placeholder 4">
            <a:extLst>
              <a:ext uri="{FF2B5EF4-FFF2-40B4-BE49-F238E27FC236}">
                <a16:creationId xmlns:a16="http://schemas.microsoft.com/office/drawing/2014/main" id="{1E4A079D-5910-4709-B6AD-72B78436E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4BBBE-5E3F-4266-B607-7B2348619D2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20015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A8675-6508-4BB1-8F25-ED21F1CC7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9B797-92FC-4991-A9C9-D3B7046E6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FD30D-CA8E-4890-BAAE-E2817A0FE3F5}"/>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5" name="Footer Placeholder 4">
            <a:extLst>
              <a:ext uri="{FF2B5EF4-FFF2-40B4-BE49-F238E27FC236}">
                <a16:creationId xmlns:a16="http://schemas.microsoft.com/office/drawing/2014/main" id="{1CDE0B82-19F6-4828-A0F3-CCAC4DF60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E770E-4542-4C56-829B-41B67B9D7B23}"/>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95571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1059-7E4C-45CC-B9ED-7A3DEE6C3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9F63-6694-4588-A85D-ED0BD9862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16CE8-694B-4B0C-83E0-9F2A2188FD30}"/>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5" name="Footer Placeholder 4">
            <a:extLst>
              <a:ext uri="{FF2B5EF4-FFF2-40B4-BE49-F238E27FC236}">
                <a16:creationId xmlns:a16="http://schemas.microsoft.com/office/drawing/2014/main" id="{F0855247-1D49-4639-B2EF-C5F59F92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81F79-6ADA-46EB-B97E-E9B71967A6E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309387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109E-30F9-44E2-A518-E0C3D3EA3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3E46E-5677-4A05-AD88-35D38CB8E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6552C0-177B-473E-8005-62255FD0A80F}"/>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5" name="Footer Placeholder 4">
            <a:extLst>
              <a:ext uri="{FF2B5EF4-FFF2-40B4-BE49-F238E27FC236}">
                <a16:creationId xmlns:a16="http://schemas.microsoft.com/office/drawing/2014/main" id="{CF0F9ABA-C3CC-453C-AFA7-A6BDDA80A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43D7C-D549-411F-95E5-FF20B8842A74}"/>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1957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54EB-EC3B-47B8-9610-ABD8C8A134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7FD13-5089-41A0-A637-97BD487ED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021A1-625A-4402-A236-67986CE08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904DF6-C4EA-402A-A949-7D942E387ABC}"/>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6" name="Footer Placeholder 5">
            <a:extLst>
              <a:ext uri="{FF2B5EF4-FFF2-40B4-BE49-F238E27FC236}">
                <a16:creationId xmlns:a16="http://schemas.microsoft.com/office/drawing/2014/main" id="{2B5E9233-9BC2-4982-92FF-93BF5CB90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D3619-886F-418C-B1C5-6EB9176D1C32}"/>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08447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DF61-F4F4-4976-992C-B12706C63C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2D78A-ED07-47B5-AA05-E6A5A51CA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9C8D1-92D7-4EDD-80B6-DF394B73E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F6156-C5C3-4BB7-A937-4F74E85F1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D3022-CB8A-47E0-8D74-526DCE7BE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986AF3-4907-4744-AF18-EEC8B05C044E}"/>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8" name="Footer Placeholder 7">
            <a:extLst>
              <a:ext uri="{FF2B5EF4-FFF2-40B4-BE49-F238E27FC236}">
                <a16:creationId xmlns:a16="http://schemas.microsoft.com/office/drawing/2014/main" id="{2F43103D-ED2E-4CDD-B3EA-6358A0BD1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7ACC79-E866-43DA-B0F3-96450E51946B}"/>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75588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8A59-973B-448A-94F5-2223F7319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A2FB5-9A29-4CEA-9B57-6113D9D031F5}"/>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4" name="Footer Placeholder 3">
            <a:extLst>
              <a:ext uri="{FF2B5EF4-FFF2-40B4-BE49-F238E27FC236}">
                <a16:creationId xmlns:a16="http://schemas.microsoft.com/office/drawing/2014/main" id="{0DE15BFC-155D-461C-A1FA-547DFCCF35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7F2BCE-56EF-4533-BB55-D76B142DB745}"/>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136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3F9F6-D055-40FF-92DF-43167A68B7DC}"/>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3" name="Footer Placeholder 2">
            <a:extLst>
              <a:ext uri="{FF2B5EF4-FFF2-40B4-BE49-F238E27FC236}">
                <a16:creationId xmlns:a16="http://schemas.microsoft.com/office/drawing/2014/main" id="{C4AAFCA0-58EC-4B56-BA12-56415829A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9909D-8C48-4649-9A40-1E6E2D48C53A}"/>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415449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FE7C-40C4-4F2D-ABEB-1494BC1AB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3AA8C8-35C4-4001-96C6-7E7B455D2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28363-DCD8-4FAE-A4B0-1AA37EE61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495D7-A02B-4E03-A553-ED24135A3907}"/>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6" name="Footer Placeholder 5">
            <a:extLst>
              <a:ext uri="{FF2B5EF4-FFF2-40B4-BE49-F238E27FC236}">
                <a16:creationId xmlns:a16="http://schemas.microsoft.com/office/drawing/2014/main" id="{58702063-EE40-43FE-8016-D802D17AB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32399-A59E-404B-8476-348449D4F5F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82545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DC11-7AAB-4809-86C0-E85491B6F1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40194-AC71-4C46-BD49-584A7488F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3060F6-BC69-40AE-BD60-647AE4DCE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D0A39-B7A6-44DC-BC03-23273002EB45}"/>
              </a:ext>
            </a:extLst>
          </p:cNvPr>
          <p:cNvSpPr>
            <a:spLocks noGrp="1"/>
          </p:cNvSpPr>
          <p:nvPr>
            <p:ph type="dt" sz="half" idx="10"/>
          </p:nvPr>
        </p:nvSpPr>
        <p:spPr/>
        <p:txBody>
          <a:bodyPr/>
          <a:lstStyle/>
          <a:p>
            <a:fld id="{92CD9CE6-BF5B-4FD0-9901-0CC0980E5DFF}" type="datetimeFigureOut">
              <a:rPr lang="en-US" smtClean="0"/>
              <a:t>4/4/2025</a:t>
            </a:fld>
            <a:endParaRPr lang="en-US"/>
          </a:p>
        </p:txBody>
      </p:sp>
      <p:sp>
        <p:nvSpPr>
          <p:cNvPr id="6" name="Footer Placeholder 5">
            <a:extLst>
              <a:ext uri="{FF2B5EF4-FFF2-40B4-BE49-F238E27FC236}">
                <a16:creationId xmlns:a16="http://schemas.microsoft.com/office/drawing/2014/main" id="{24BE8D8B-C8B8-48A7-AAB1-E3F266559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EA282-961D-4C2A-AD41-17F5697D2856}"/>
              </a:ext>
            </a:extLst>
          </p:cNvPr>
          <p:cNvSpPr>
            <a:spLocks noGrp="1"/>
          </p:cNvSpPr>
          <p:nvPr>
            <p:ph type="sldNum" sz="quarter" idx="12"/>
          </p:nvPr>
        </p:nvSpPr>
        <p:spPr/>
        <p:txBody>
          <a:bodyPr/>
          <a:lstStyle/>
          <a:p>
            <a:fld id="{35D3F669-1DE6-407E-A417-6F9F7DD3D11D}" type="slidenum">
              <a:rPr lang="en-US" smtClean="0"/>
              <a:t>‹#›</a:t>
            </a:fld>
            <a:endParaRPr lang="en-US"/>
          </a:p>
        </p:txBody>
      </p:sp>
    </p:spTree>
    <p:extLst>
      <p:ext uri="{BB962C8B-B14F-4D97-AF65-F5344CB8AC3E}">
        <p14:creationId xmlns:p14="http://schemas.microsoft.com/office/powerpoint/2010/main" val="271434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84FCA07-71F7-42B8-BEC5-B9B66AE22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29C43-632E-42C4-8F7D-CE5F676AD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2512B-48A0-4C74-81A5-2F5EF3F41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D9CE6-BF5B-4FD0-9901-0CC0980E5DFF}" type="datetimeFigureOut">
              <a:rPr lang="en-US" smtClean="0"/>
              <a:t>4/4/2025</a:t>
            </a:fld>
            <a:endParaRPr lang="en-US"/>
          </a:p>
        </p:txBody>
      </p:sp>
      <p:sp>
        <p:nvSpPr>
          <p:cNvPr id="5" name="Footer Placeholder 4">
            <a:extLst>
              <a:ext uri="{FF2B5EF4-FFF2-40B4-BE49-F238E27FC236}">
                <a16:creationId xmlns:a16="http://schemas.microsoft.com/office/drawing/2014/main" id="{3AC2B396-DA40-4CB7-B392-8B64314AF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73DA4-0E5D-42FB-BBC6-C9E0193EC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F669-1DE6-407E-A417-6F9F7DD3D11D}" type="slidenum">
              <a:rPr lang="en-US" smtClean="0"/>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4543" y="1283104"/>
            <a:ext cx="3338286" cy="3972479"/>
          </a:xfrm>
          <a:prstGeom prst="rect">
            <a:avLst/>
          </a:prstGeom>
        </p:spPr>
      </p:pic>
    </p:spTree>
    <p:extLst>
      <p:ext uri="{BB962C8B-B14F-4D97-AF65-F5344CB8AC3E}">
        <p14:creationId xmlns:p14="http://schemas.microsoft.com/office/powerpoint/2010/main" val="4253399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19.svg"/><Relationship Id="rId10" Type="http://schemas.openxmlformats.org/officeDocument/2006/relationships/image" Target="../media/image42.png"/><Relationship Id="rId4" Type="http://schemas.openxmlformats.org/officeDocument/2006/relationships/image" Target="../media/image18.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svg"/><Relationship Id="rId11"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9.svg"/><Relationship Id="rId3" Type="http://schemas.openxmlformats.org/officeDocument/2006/relationships/image" Target="../media/image2.png"/><Relationship Id="rId7" Type="http://schemas.openxmlformats.org/officeDocument/2006/relationships/image" Target="../media/image46.png"/><Relationship Id="rId12" Type="http://schemas.openxmlformats.org/officeDocument/2006/relationships/image" Target="../media/image48.png"/><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tags" Target="../tags/tag14.xml"/><Relationship Id="rId6" Type="http://schemas.openxmlformats.org/officeDocument/2006/relationships/image" Target="../media/image45.png"/><Relationship Id="rId11" Type="http://schemas.openxmlformats.org/officeDocument/2006/relationships/image" Target="../media/image47.jpe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33.png"/><Relationship Id="rId4" Type="http://schemas.openxmlformats.org/officeDocument/2006/relationships/image" Target="../media/image43.png"/><Relationship Id="rId9" Type="http://schemas.openxmlformats.org/officeDocument/2006/relationships/image" Target="../media/image32.sv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tags" Target="../tags/tag4.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svg"/><Relationship Id="rId11"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888436" flipV="1">
            <a:off x="1031192" y="3778048"/>
            <a:ext cx="2251165" cy="6159905"/>
          </a:xfrm>
          <a:prstGeom prst="rect">
            <a:avLst/>
          </a:prstGeom>
        </p:spPr>
      </p:pic>
      <p:pic>
        <p:nvPicPr>
          <p:cNvPr id="8" name="Picture 7">
            <a:extLst>
              <a:ext uri="{FF2B5EF4-FFF2-40B4-BE49-F238E27FC236}">
                <a16:creationId xmlns:a16="http://schemas.microsoft.com/office/drawing/2014/main" id="{88546F78-5AD1-2698-1E0A-27663967B3E6}"/>
              </a:ext>
            </a:extLst>
          </p:cNvPr>
          <p:cNvPicPr>
            <a:picLocks noChangeAspect="1"/>
          </p:cNvPicPr>
          <p:nvPr/>
        </p:nvPicPr>
        <p:blipFill>
          <a:blip r:embed="rId10"/>
          <a:stretch>
            <a:fillRect/>
          </a:stretch>
        </p:blipFill>
        <p:spPr>
          <a:xfrm>
            <a:off x="4179795" y="1133673"/>
            <a:ext cx="3584759" cy="908383"/>
          </a:xfrm>
          <a:prstGeom prst="rect">
            <a:avLst/>
          </a:prstGeom>
        </p:spPr>
      </p:pic>
      <p:pic>
        <p:nvPicPr>
          <p:cNvPr id="13" name="Picture 12">
            <a:extLst>
              <a:ext uri="{FF2B5EF4-FFF2-40B4-BE49-F238E27FC236}">
                <a16:creationId xmlns:a16="http://schemas.microsoft.com/office/drawing/2014/main" id="{73005B1B-5536-3865-88ED-98AE88481B46}"/>
              </a:ext>
            </a:extLst>
          </p:cNvPr>
          <p:cNvPicPr>
            <a:picLocks noChangeAspect="1"/>
          </p:cNvPicPr>
          <p:nvPr/>
        </p:nvPicPr>
        <p:blipFill>
          <a:blip r:embed="rId11"/>
          <a:stretch>
            <a:fillRect/>
          </a:stretch>
        </p:blipFill>
        <p:spPr>
          <a:xfrm>
            <a:off x="230425" y="2145326"/>
            <a:ext cx="11734682" cy="2140923"/>
          </a:xfrm>
          <a:prstGeom prst="rect">
            <a:avLst/>
          </a:prstGeom>
        </p:spPr>
      </p:pic>
      <p:pic>
        <p:nvPicPr>
          <p:cNvPr id="15" name="Picture 14">
            <a:extLst>
              <a:ext uri="{FF2B5EF4-FFF2-40B4-BE49-F238E27FC236}">
                <a16:creationId xmlns:a16="http://schemas.microsoft.com/office/drawing/2014/main" id="{64A072EA-F485-37A3-0BDE-365AAB571C49}"/>
              </a:ext>
            </a:extLst>
          </p:cNvPr>
          <p:cNvPicPr>
            <a:picLocks noChangeAspect="1"/>
          </p:cNvPicPr>
          <p:nvPr/>
        </p:nvPicPr>
        <p:blipFill>
          <a:blip r:embed="rId12"/>
          <a:stretch>
            <a:fillRect/>
          </a:stretch>
        </p:blipFill>
        <p:spPr>
          <a:xfrm>
            <a:off x="0" y="1082762"/>
            <a:ext cx="1554615" cy="920576"/>
          </a:xfrm>
          <a:prstGeom prst="rect">
            <a:avLst/>
          </a:prstGeom>
        </p:spPr>
      </p:pic>
      <p:sp>
        <p:nvSpPr>
          <p:cNvPr id="3" name="Title 1">
            <a:extLst>
              <a:ext uri="{FF2B5EF4-FFF2-40B4-BE49-F238E27FC236}">
                <a16:creationId xmlns:a16="http://schemas.microsoft.com/office/drawing/2014/main" id="{B432EF95-1E5D-DC2B-B418-EAF5778B34A6}"/>
              </a:ext>
            </a:extLst>
          </p:cNvPr>
          <p:cNvSpPr txBox="1">
            <a:spLocks/>
          </p:cNvSpPr>
          <p:nvPr/>
        </p:nvSpPr>
        <p:spPr>
          <a:xfrm>
            <a:off x="2764707" y="97103"/>
            <a:ext cx="6186333" cy="894582"/>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anose="02020603050405020304" pitchFamily="18" charset="0"/>
                <a:cs typeface="Times New Roman" panose="02020603050405020304" pitchFamily="18" charset="0"/>
              </a:rPr>
              <a:t>UBND QUẬN DƯƠNG KINH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TRƯỜNG </a:t>
            </a:r>
            <a:r>
              <a:rPr lang="en-US" sz="2800" b="1" u="sng">
                <a:latin typeface="Times New Roman" panose="02020603050405020304" pitchFamily="18" charset="0"/>
                <a:cs typeface="Times New Roman" panose="02020603050405020304" pitchFamily="18" charset="0"/>
              </a:rPr>
              <a:t>TIỂU HỌC ANH </a:t>
            </a:r>
            <a:r>
              <a:rPr lang="en-US" sz="2800" b="1">
                <a:latin typeface="Times New Roman" panose="02020603050405020304" pitchFamily="18" charset="0"/>
                <a:cs typeface="Times New Roman" panose="02020603050405020304" pitchFamily="18" charset="0"/>
              </a:rPr>
              <a:t>DŨNG</a:t>
            </a:r>
            <a:endParaRPr lang="en-US" sz="280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166730"/>
            <a:ext cx="3508513" cy="222636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rPr>
              <a:t>Kết</a:t>
            </a:r>
            <a:r>
              <a:rPr kumimoji="0" lang="en-US" sz="2800" b="1" i="0" u="none" strike="noStrike" kern="1200" cap="none" spc="0" normalizeH="0" baseline="0" noProof="0" dirty="0">
                <a:ln>
                  <a:noFill/>
                </a:ln>
                <a:solidFill>
                  <a:srgbClr val="FF0000"/>
                </a:solidFill>
                <a:effectLst/>
                <a:uLnTx/>
                <a:uFillTx/>
              </a:rPr>
              <a:t> </a:t>
            </a:r>
            <a:r>
              <a:rPr kumimoji="0" lang="en-US" sz="2800" b="1" i="0" u="none" strike="noStrike" kern="1200" cap="none" spc="0" normalizeH="0" baseline="0" noProof="0" dirty="0" err="1">
                <a:ln>
                  <a:noFill/>
                </a:ln>
                <a:solidFill>
                  <a:srgbClr val="FF0000"/>
                </a:solidFill>
                <a:effectLst/>
                <a:uLnTx/>
                <a:uFillTx/>
              </a:rPr>
              <a:t>bài</a:t>
            </a:r>
            <a:endParaRPr kumimoji="0" lang="en-US" sz="2800" b="1" i="0" u="none" strike="noStrike" kern="1200" cap="none" spc="0" normalizeH="0" baseline="0" noProof="0" dirty="0">
              <a:ln>
                <a:noFill/>
              </a:ln>
              <a:solidFill>
                <a:srgbClr val="FF0000"/>
              </a:solidFill>
              <a:effectLst/>
              <a:uLnTx/>
              <a:uFillTx/>
            </a:endParaRPr>
          </a:p>
          <a:p>
            <a:r>
              <a:rPr lang="en-US" sz="2800" b="1" dirty="0">
                <a:solidFill>
                  <a:srgbClr val="002060"/>
                </a:solidFill>
              </a:rPr>
              <a:t>Chia </a:t>
            </a:r>
            <a:r>
              <a:rPr lang="en-US" sz="2800" b="1" dirty="0" err="1">
                <a:solidFill>
                  <a:srgbClr val="002060"/>
                </a:solidFill>
              </a:rPr>
              <a:t>sẻ</a:t>
            </a:r>
            <a:r>
              <a:rPr lang="en-US" sz="2800" b="1" dirty="0">
                <a:solidFill>
                  <a:srgbClr val="002060"/>
                </a:solidFill>
              </a:rPr>
              <a:t> </a:t>
            </a:r>
            <a:r>
              <a:rPr lang="en-US" sz="2800" b="1" dirty="0" err="1">
                <a:solidFill>
                  <a:srgbClr val="002060"/>
                </a:solidFill>
              </a:rPr>
              <a:t>suy</a:t>
            </a:r>
            <a:r>
              <a:rPr lang="en-US" sz="2800" b="1" dirty="0">
                <a:solidFill>
                  <a:srgbClr val="002060"/>
                </a:solidFill>
              </a:rPr>
              <a:t> </a:t>
            </a:r>
            <a:r>
              <a:rPr lang="en-US" sz="2800" b="1" dirty="0" err="1">
                <a:solidFill>
                  <a:srgbClr val="002060"/>
                </a:solidFill>
              </a:rPr>
              <a:t>nghĩ</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cảm</a:t>
            </a:r>
            <a:r>
              <a:rPr lang="en-US" sz="2800" b="1" dirty="0">
                <a:solidFill>
                  <a:srgbClr val="002060"/>
                </a:solidFill>
              </a:rPr>
              <a:t> </a:t>
            </a:r>
            <a:r>
              <a:rPr lang="en-US" sz="2800" b="1" dirty="0" err="1">
                <a:solidFill>
                  <a:srgbClr val="002060"/>
                </a:solidFill>
              </a:rPr>
              <a:t>xúc</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r>
              <a:rPr lang="en-US" sz="2800" b="1" dirty="0">
                <a:solidFill>
                  <a:srgbClr val="002060"/>
                </a:solidFill>
              </a:rPr>
              <a:t>.</a:t>
            </a:r>
            <a:endParaRPr lang="en-US" sz="40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p:cNvCxnSpPr>
          <p:nvPr/>
        </p:nvCxnSpPr>
        <p:spPr>
          <a:xfrm flipV="1">
            <a:off x="3697357" y="3304763"/>
            <a:ext cx="1133062" cy="4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00601" y="2087219"/>
            <a:ext cx="7096539" cy="23754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Nêu kết quả của hoạt động (hiểu thêm về di tích, làng nghề,...).</a:t>
            </a:r>
          </a:p>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Bày tỏ suy nghĩ, cảm xúc đối với hoạt động (yêu thích, thú vị, tự hào,...).</a:t>
            </a:r>
          </a:p>
        </p:txBody>
      </p:sp>
    </p:spTree>
    <p:extLst>
      <p:ext uri="{BB962C8B-B14F-4D97-AF65-F5344CB8AC3E}">
        <p14:creationId xmlns:p14="http://schemas.microsoft.com/office/powerpoint/2010/main" val="244198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38969" y="1010245"/>
            <a:ext cx="11853031" cy="5847755"/>
          </a:xfrm>
          <a:prstGeom prst="rect">
            <a:avLst/>
          </a:prstGeom>
          <a:noFill/>
          <a:ln w="9525">
            <a:noFill/>
          </a:ln>
        </p:spPr>
        <p:txBody>
          <a:bodyPr wrap="square">
            <a:spAutoFit/>
          </a:bodyPr>
          <a:lstStyle/>
          <a:p>
            <a:pPr algn="just"/>
            <a:r>
              <a:rPr lang="vi-VN" sz="2200" b="1" dirty="0">
                <a:latin typeface="Calibri" panose="020F0502020204030204" pitchFamily="34" charset="0"/>
                <a:cs typeface="Calibri" panose="020F0502020204030204" pitchFamily="34" charset="0"/>
              </a:rPr>
              <a:t>- Mở bài: </a:t>
            </a:r>
            <a:r>
              <a:rPr lang="vi-VN" sz="2200" dirty="0">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 </a:t>
            </a:r>
          </a:p>
          <a:p>
            <a:pPr algn="just"/>
            <a:r>
              <a:rPr lang="vi-VN" sz="2200" b="1" dirty="0">
                <a:latin typeface="Calibri" panose="020F0502020204030204" pitchFamily="34" charset="0"/>
                <a:cs typeface="Calibri" panose="020F0502020204030204" pitchFamily="34" charset="0"/>
              </a:rPr>
              <a:t>- Thân bài: </a:t>
            </a:r>
          </a:p>
          <a:p>
            <a:pPr algn="just"/>
            <a:r>
              <a:rPr lang="vi-VN" sz="2200" dirty="0">
                <a:latin typeface="Calibri" panose="020F0502020204030204" pitchFamily="34" charset="0"/>
                <a:cs typeface="Calibri" panose="020F0502020204030204" pitchFamily="34" charset="0"/>
              </a:rPr>
              <a:t>+ Chuyến xe khởi hành từ sáng sớm. </a:t>
            </a:r>
          </a:p>
          <a:p>
            <a:pPr algn="just"/>
            <a:r>
              <a:rPr lang="vi-VN" sz="2200" dirty="0">
                <a:latin typeface="Calibri" panose="020F0502020204030204" pitchFamily="34" charset="0"/>
                <a:cs typeface="Calibri" panose="020F0502020204030204" pitchFamily="34" charset="0"/>
              </a:rPr>
              <a:t>+ Đến nơi, mọi người đều đã mệt nên quyết định đến khách sạn nhận phòng. Sau khi thu dọn đồ đạc sẽ cùng nhau đi ăn uống rồi nghỉ ngơi. </a:t>
            </a:r>
          </a:p>
          <a:p>
            <a:pPr algn="just"/>
            <a:r>
              <a:rPr lang="vi-VN" sz="2200" dirty="0">
                <a:latin typeface="Calibri" panose="020F0502020204030204" pitchFamily="34" charset="0"/>
                <a:cs typeface="Calibri" panose="020F0502020204030204" pitchFamily="34" charset="0"/>
              </a:rPr>
              <a:t>+ Chúng em phân thành các nhóm với từng công việc cụ thể: Một nhóm được giao cho công việc nhặt rác ở trên bờ biển, một nhóm phụ trách ra xa hơn để thu nhặt rác trên mặt nước, đặc biệt là các đồ nhựa. </a:t>
            </a:r>
          </a:p>
          <a:p>
            <a:pPr algn="just"/>
            <a:r>
              <a:rPr lang="vi-VN" sz="2200" dirty="0">
                <a:latin typeface="Calibri" panose="020F0502020204030204" pitchFamily="34" charset="0"/>
                <a:cs typeface="Calibri" panose="020F0502020204030204" pitchFamily="34" charset="0"/>
              </a:rPr>
              <a:t>+ Em được giao nhiệm vụ nhặt rác trên bờ biển cùng với 9 bạn nữa. </a:t>
            </a:r>
          </a:p>
          <a:p>
            <a:pPr algn="just"/>
            <a:r>
              <a:rPr lang="vi-VN" sz="2200" dirty="0">
                <a:latin typeface="Calibri" panose="020F0502020204030204" pitchFamily="34" charset="0"/>
                <a:cs typeface="Calibri" panose="020F0502020204030204" pitchFamily="34" charset="0"/>
              </a:rPr>
              <a:t>+ Đầu tiên, bọn em nhặt rác trên bãi cỏ gần bờ biển. Rác ở đây chủ yếu là cành cây, lá cây và một số vỏ bánh kẹo.... </a:t>
            </a:r>
          </a:p>
          <a:p>
            <a:pPr algn="just"/>
            <a:r>
              <a:rPr lang="vi-VN" sz="2200" dirty="0">
                <a:latin typeface="Calibri" panose="020F0502020204030204" pitchFamily="34" charset="0"/>
                <a:cs typeface="Calibri" panose="020F0502020204030204" pitchFamily="34" charset="0"/>
              </a:rPr>
              <a:t>+ Sau đó, di chuyển đến bãi cát trắng. Ở đây có nhiều cành cây khô và các loại xác sinh vật biển. </a:t>
            </a:r>
          </a:p>
          <a:p>
            <a:pPr algn="just"/>
            <a:r>
              <a:rPr lang="vi-VN" sz="2200" dirty="0">
                <a:latin typeface="Calibri" panose="020F0502020204030204" pitchFamily="34" charset="0"/>
                <a:cs typeface="Calibri" panose="020F0502020204030204" pitchFamily="34" charset="0"/>
              </a:rPr>
              <a:t>+ Cuối cùng là nhặt chai nước, lọ thủy tinh,....trôi nổi trên mặt nước gần bờ. </a:t>
            </a:r>
          </a:p>
          <a:p>
            <a:pPr algn="just"/>
            <a:r>
              <a:rPr lang="vi-VN" sz="2200" b="1" dirty="0">
                <a:latin typeface="Calibri" panose="020F0502020204030204" pitchFamily="34" charset="0"/>
                <a:cs typeface="Calibri" panose="020F0502020204030204" pitchFamily="34" charset="0"/>
              </a:rPr>
              <a:t>- Kết bài: </a:t>
            </a:r>
            <a:r>
              <a:rPr lang="vi-VN" sz="2200" dirty="0">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chuyến đi thú vị và bổ ích như vậy.</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163407"/>
            <a:ext cx="1120775" cy="112077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4635922" y="514986"/>
            <a:ext cx="3097107" cy="546523"/>
          </a:xfrm>
          <a:prstGeom prst="rect">
            <a:avLst/>
          </a:prstGeom>
        </p:spPr>
      </p:pic>
      <p:sp>
        <p:nvSpPr>
          <p:cNvPr id="2" name="TextBox 1">
            <a:extLst>
              <a:ext uri="{FF2B5EF4-FFF2-40B4-BE49-F238E27FC236}">
                <a16:creationId xmlns:a16="http://schemas.microsoft.com/office/drawing/2014/main" id="{0174C1DA-A199-6B01-F624-D1F2A8758B2F}"/>
              </a:ext>
            </a:extLst>
          </p:cNvPr>
          <p:cNvSpPr txBox="1"/>
          <p:nvPr/>
        </p:nvSpPr>
        <p:spPr>
          <a:xfrm>
            <a:off x="5248275" y="133350"/>
            <a:ext cx="2371725" cy="584775"/>
          </a:xfrm>
          <a:prstGeom prst="rect">
            <a:avLst/>
          </a:prstGeom>
          <a:noFill/>
        </p:spPr>
        <p:txBody>
          <a:bodyPr wrap="square" rtlCol="0">
            <a:spAutoFit/>
          </a:bodyPr>
          <a:lstStyle/>
          <a:p>
            <a:r>
              <a:rPr lang="en-US" sz="3200" b="1" dirty="0" err="1">
                <a:solidFill>
                  <a:srgbClr val="FF0000"/>
                </a:solidFill>
              </a:rPr>
              <a:t>Dàn</a:t>
            </a:r>
            <a:r>
              <a:rPr lang="en-US" sz="3200" b="1" dirty="0">
                <a:solidFill>
                  <a:srgbClr val="FF0000"/>
                </a:solidFill>
              </a:rPr>
              <a:t> ý </a:t>
            </a:r>
            <a:r>
              <a:rPr lang="en-US" sz="3200" b="1" dirty="0" err="1">
                <a:solidFill>
                  <a:srgbClr val="FF0000"/>
                </a:solidFill>
              </a:rPr>
              <a:t>mẫu</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Effect transition="in" filter="barn(inVertical)">
                                      <p:cBhvr>
                                        <p:cTn id="17"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955B1F2C-E725-0100-774A-012D6799CFC2}"/>
              </a:ext>
            </a:extLst>
          </p:cNvPr>
          <p:cNvPicPr>
            <a:picLocks noChangeAspect="1"/>
          </p:cNvPicPr>
          <p:nvPr/>
        </p:nvPicPr>
        <p:blipFill>
          <a:blip r:embed="rId8"/>
          <a:stretch>
            <a:fillRect/>
          </a:stretch>
        </p:blipFill>
        <p:spPr>
          <a:xfrm>
            <a:off x="857106" y="5226076"/>
            <a:ext cx="10199492" cy="1176630"/>
          </a:xfrm>
          <a:prstGeom prst="rect">
            <a:avLst/>
          </a:prstGeom>
        </p:spPr>
      </p:pic>
    </p:spTree>
    <p:extLst>
      <p:ext uri="{BB962C8B-B14F-4D97-AF65-F5344CB8AC3E}">
        <p14:creationId xmlns:p14="http://schemas.microsoft.com/office/powerpoint/2010/main" val="13445911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765" y="557478"/>
            <a:ext cx="4022035" cy="4988742"/>
          </a:xfrm>
          <a:prstGeom prst="rect">
            <a:avLst/>
          </a:prstGeom>
        </p:spPr>
      </p:pic>
      <p:sp>
        <p:nvSpPr>
          <p:cNvPr id="10" name="Text Box 9"/>
          <p:cNvSpPr txBox="1"/>
          <p:nvPr/>
        </p:nvSpPr>
        <p:spPr>
          <a:xfrm>
            <a:off x="725320" y="1306086"/>
            <a:ext cx="2842827" cy="3170099"/>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Các hoạt động được sắp xếp theo trình tự hợp lí.</a:t>
            </a:r>
          </a:p>
        </p:txBody>
      </p:sp>
      <p:pic>
        <p:nvPicPr>
          <p:cNvPr id="3" name="Picture 8">
            <a:extLst>
              <a:ext uri="{FF2B5EF4-FFF2-40B4-BE49-F238E27FC236}">
                <a16:creationId xmlns:a16="http://schemas.microsoft.com/office/drawing/2014/main" id="{2DB0FA51-7D24-7865-2ECA-581C957EE29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7262" y="398452"/>
            <a:ext cx="4022035" cy="4988742"/>
          </a:xfrm>
          <a:prstGeom prst="rect">
            <a:avLst/>
          </a:prstGeom>
        </p:spPr>
      </p:pic>
      <p:sp>
        <p:nvSpPr>
          <p:cNvPr id="4" name="Text Box 9">
            <a:extLst>
              <a:ext uri="{FF2B5EF4-FFF2-40B4-BE49-F238E27FC236}">
                <a16:creationId xmlns:a16="http://schemas.microsoft.com/office/drawing/2014/main" id="{77D22063-638D-70B0-9584-A5575405250B}"/>
              </a:ext>
            </a:extLst>
          </p:cNvPr>
          <p:cNvSpPr txBox="1"/>
          <p:nvPr/>
        </p:nvSpPr>
        <p:spPr>
          <a:xfrm>
            <a:off x="4929574" y="1296147"/>
            <a:ext cx="2842827" cy="2554545"/>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Nêu rõ kết quả của các hoạt động, việc làm.</a:t>
            </a:r>
          </a:p>
        </p:txBody>
      </p:sp>
      <p:pic>
        <p:nvPicPr>
          <p:cNvPr id="5" name="Picture 8">
            <a:extLst>
              <a:ext uri="{FF2B5EF4-FFF2-40B4-BE49-F238E27FC236}">
                <a16:creationId xmlns:a16="http://schemas.microsoft.com/office/drawing/2014/main" id="{2B901870-48A8-1F9B-C992-F7EFBF6D8D2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21756" y="636991"/>
            <a:ext cx="4022035" cy="4988742"/>
          </a:xfrm>
          <a:prstGeom prst="rect">
            <a:avLst/>
          </a:prstGeom>
        </p:spPr>
      </p:pic>
      <p:sp>
        <p:nvSpPr>
          <p:cNvPr id="6" name="Text Box 9">
            <a:extLst>
              <a:ext uri="{FF2B5EF4-FFF2-40B4-BE49-F238E27FC236}">
                <a16:creationId xmlns:a16="http://schemas.microsoft.com/office/drawing/2014/main" id="{BEEB9BFA-729B-E8E8-54F1-46B6BA565550}"/>
              </a:ext>
            </a:extLst>
          </p:cNvPr>
          <p:cNvSpPr txBox="1"/>
          <p:nvPr/>
        </p:nvSpPr>
        <p:spPr>
          <a:xfrm>
            <a:off x="9133824" y="1465113"/>
            <a:ext cx="2842827" cy="2862322"/>
          </a:xfrm>
          <a:prstGeom prst="rect">
            <a:avLst/>
          </a:prstGeom>
          <a:noFill/>
        </p:spPr>
        <p:txBody>
          <a:bodyPr wrap="square" rtlCol="0" anchor="t">
            <a:spAutoFit/>
          </a:bodyPr>
          <a:lstStyle/>
          <a:p>
            <a:pPr lvl="0" algn="ctr" defTabSz="609630"/>
            <a:r>
              <a:rPr lang="vi-VN" altLang="en-US" sz="3600" b="1" dirty="0">
                <a:solidFill>
                  <a:srgbClr val="FF0000"/>
                </a:solidFill>
                <a:effectLst>
                  <a:outerShdw blurRad="38100" dist="19050" dir="2700000" algn="tl" rotWithShape="0">
                    <a:prstClr val="black">
                      <a:alpha val="40000"/>
                    </a:prstClr>
                  </a:outerShdw>
                </a:effectLst>
                <a:latin typeface="Calibri"/>
              </a:rPr>
              <a:t>Chú ý thể hiện suy nghĩ, cảm xúc khi tham gia hoạt động.</a:t>
            </a:r>
          </a:p>
        </p:txBody>
      </p:sp>
    </p:spTree>
    <p:extLst>
      <p:ext uri="{BB962C8B-B14F-4D97-AF65-F5344CB8AC3E}">
        <p14:creationId xmlns:p14="http://schemas.microsoft.com/office/powerpoint/2010/main" val="3745289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9454898" y="-2916849"/>
            <a:ext cx="5474204" cy="5534581"/>
          </a:xfrm>
          <a:prstGeom prst="rect">
            <a:avLst/>
          </a:prstGeom>
        </p:spPr>
      </p:pic>
      <p:pic>
        <p:nvPicPr>
          <p:cNvPr id="2" name="Picture 1">
            <a:extLst>
              <a:ext uri="{FF2B5EF4-FFF2-40B4-BE49-F238E27FC236}">
                <a16:creationId xmlns:a16="http://schemas.microsoft.com/office/drawing/2014/main" id="{CD47A370-1970-AFEA-58B1-AFCADA0E223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95401" y="1947540"/>
            <a:ext cx="6493565" cy="5194603"/>
          </a:xfrm>
          <a:prstGeom prst="rect">
            <a:avLst/>
          </a:prstGeom>
        </p:spPr>
      </p:pic>
      <p:sp>
        <p:nvSpPr>
          <p:cNvPr id="3" name="TextBox 2">
            <a:extLst>
              <a:ext uri="{FF2B5EF4-FFF2-40B4-BE49-F238E27FC236}">
                <a16:creationId xmlns:a16="http://schemas.microsoft.com/office/drawing/2014/main" id="{B2659449-6221-D486-87F7-409AEB9DD82C}"/>
              </a:ext>
            </a:extLst>
          </p:cNvPr>
          <p:cNvSpPr txBox="1"/>
          <p:nvPr/>
        </p:nvSpPr>
        <p:spPr>
          <a:xfrm>
            <a:off x="3170583" y="1622571"/>
            <a:ext cx="8305800" cy="1938992"/>
          </a:xfrm>
          <a:prstGeom prst="rect">
            <a:avLst/>
          </a:prstGeom>
          <a:solidFill>
            <a:schemeClr val="bg1"/>
          </a:solidFill>
          <a:ln>
            <a:solidFill>
              <a:schemeClr val="accent1"/>
            </a:solidFill>
          </a:ln>
        </p:spPr>
        <p:txBody>
          <a:bodyPr wrap="square">
            <a:spAutoFit/>
          </a:bodyPr>
          <a:lstStyle/>
          <a:p>
            <a:pPr lvl="0" algn="just" defTabSz="457200"/>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Đọc</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lại</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dàn</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ý,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tự</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chỉnh</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sửa</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bổ</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sung</a:t>
            </a:r>
            <a:endParaRPr kumimoji="0" lang="en-US" sz="54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3493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73218" y="3944145"/>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42304" y="1727384"/>
            <a:ext cx="7834492" cy="3709319"/>
            <a:chOff x="6343517" y="2944192"/>
            <a:chExt cx="4543557" cy="2437733"/>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2310106"/>
              <a:chOff x="1922830" y="773002"/>
              <a:chExt cx="5400981" cy="1392221"/>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380945"/>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38828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43517" y="2944192"/>
              <a:ext cx="425240" cy="65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688955" cy="16788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góp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err="1">
                  <a:solidFill>
                    <a:prstClr val="black"/>
                  </a:solidFill>
                  <a:latin typeface="Cambria" panose="02040503050406030204" pitchFamily="18" charset="0"/>
                  <a:ea typeface="Cambria" panose="02040503050406030204" pitchFamily="18" charset="0"/>
                </a:rPr>
                <a:t>Cách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kết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endParaRPr lang="en-US" sz="3200" b="1" dirty="0">
                <a:solidFill>
                  <a:prstClr val="black"/>
                </a:solidFill>
                <a:latin typeface="Cambria" panose="02040503050406030204" pitchFamily="18" charset="0"/>
                <a:ea typeface="Cambria" panose="020405030504060302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diễn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97119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2217">
            <a:off x="39308" y="2892"/>
            <a:ext cx="4971997" cy="4787197"/>
          </a:xfrm>
          <a:prstGeom prst="rect">
            <a:avLst/>
          </a:prstGeom>
        </p:spPr>
      </p:pic>
      <p:grpSp>
        <p:nvGrpSpPr>
          <p:cNvPr id="7" name="Group 7"/>
          <p:cNvGrpSpPr>
            <a:grpSpLocks noChangeAspect="1"/>
          </p:cNvGrpSpPr>
          <p:nvPr/>
        </p:nvGrpSpPr>
        <p:grpSpPr>
          <a:xfrm rot="-252217">
            <a:off x="688782" y="612672"/>
            <a:ext cx="3681411" cy="368139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txBody>
            <a:bodyPr/>
            <a:lstStyle/>
            <a:p>
              <a:endParaRPr lang="en-US"/>
            </a:p>
          </p:txBody>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827677" y="612826"/>
            <a:ext cx="1183629" cy="899557"/>
          </a:xfrm>
          <a:prstGeom prst="rect">
            <a:avLst/>
          </a:prstGeom>
        </p:spPr>
      </p:pic>
      <p:pic>
        <p:nvPicPr>
          <p:cNvPr id="10" name="Picture 10"/>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58969">
            <a:off x="-3231965" y="4411282"/>
            <a:ext cx="5474204" cy="55345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grpSp>
        <p:nvGrpSpPr>
          <p:cNvPr id="14" name="Group 6"/>
          <p:cNvGrpSpPr>
            <a:grpSpLocks noChangeAspect="1"/>
          </p:cNvGrpSpPr>
          <p:nvPr/>
        </p:nvGrpSpPr>
        <p:grpSpPr>
          <a:xfrm rot="120569">
            <a:off x="7276428" y="550051"/>
            <a:ext cx="3923030" cy="366268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stretch>
                <a:fillRect l="-39742" r="-10256"/>
              </a:stretch>
            </a:blipFill>
          </p:spPr>
          <p:txBody>
            <a:bodyPr/>
            <a:lstStyle/>
            <a:p>
              <a:endParaRPr lang="en-US"/>
            </a:p>
          </p:txBody>
        </p:sp>
      </p:grpSp>
      <p:pic>
        <p:nvPicPr>
          <p:cNvPr id="16"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0569">
            <a:off x="9765454" y="3158067"/>
            <a:ext cx="1020657" cy="775970"/>
          </a:xfrm>
          <a:prstGeom prst="rect">
            <a:avLst/>
          </a:prstGeom>
        </p:spPr>
      </p:pic>
      <p:pic>
        <p:nvPicPr>
          <p:cNvPr id="13" name="Picture 5"/>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279430">
            <a:off x="7286060" y="114230"/>
            <a:ext cx="4119880" cy="4534323"/>
          </a:xfrm>
          <a:prstGeom prst="rect">
            <a:avLst/>
          </a:prstGeom>
        </p:spPr>
      </p:pic>
      <p:pic>
        <p:nvPicPr>
          <p:cNvPr id="2" name="Picture 1">
            <a:extLst>
              <a:ext uri="{FF2B5EF4-FFF2-40B4-BE49-F238E27FC236}">
                <a16:creationId xmlns:a16="http://schemas.microsoft.com/office/drawing/2014/main" id="{29612ADE-3D4B-09F3-ED14-3FFEEFD6FE74}"/>
              </a:ext>
            </a:extLst>
          </p:cNvPr>
          <p:cNvPicPr>
            <a:picLocks noChangeAspect="1"/>
          </p:cNvPicPr>
          <p:nvPr/>
        </p:nvPicPr>
        <p:blipFill>
          <a:blip r:embed="rId16"/>
          <a:stretch>
            <a:fillRect/>
          </a:stretch>
        </p:blipFill>
        <p:spPr>
          <a:xfrm>
            <a:off x="1558593" y="4403036"/>
            <a:ext cx="10014970" cy="23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781038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88330">
            <a:off x="-561719" y="3764757"/>
            <a:ext cx="13315437" cy="13487091"/>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0">
            <a:off x="319718" y="692391"/>
            <a:ext cx="11699831" cy="5351900"/>
          </a:xfrm>
          <a:prstGeom prst="rect">
            <a:avLst/>
          </a:prstGeom>
        </p:spPr>
      </p:pic>
      <p:pic>
        <p:nvPicPr>
          <p:cNvPr id="6" name="Picture 6"/>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58969">
            <a:off x="9454898" y="-2916849"/>
            <a:ext cx="5474204" cy="5534581"/>
          </a:xfrm>
          <a:prstGeom prst="rect">
            <a:avLst/>
          </a:prstGeom>
        </p:spPr>
      </p:pic>
      <p:pic>
        <p:nvPicPr>
          <p:cNvPr id="5" name="Picture 5"/>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883927" y="4851400"/>
            <a:ext cx="2743200" cy="2743200"/>
          </a:xfrm>
          <a:prstGeom prst="rect">
            <a:avLst/>
          </a:prstGeom>
        </p:spPr>
      </p:pic>
      <p:sp>
        <p:nvSpPr>
          <p:cNvPr id="9" name="TextBox 8">
            <a:extLst>
              <a:ext uri="{FF2B5EF4-FFF2-40B4-BE49-F238E27FC236}">
                <a16:creationId xmlns:a16="http://schemas.microsoft.com/office/drawing/2014/main" id="{F938C704-6B1B-D9D7-4EC0-88943A2DF68C}"/>
              </a:ext>
            </a:extLst>
          </p:cNvPr>
          <p:cNvSpPr txBox="1"/>
          <p:nvPr/>
        </p:nvSpPr>
        <p:spPr>
          <a:xfrm>
            <a:off x="2435086" y="2266122"/>
            <a:ext cx="8786191" cy="2800767"/>
          </a:xfrm>
          <a:prstGeom prst="rect">
            <a:avLst/>
          </a:prstGeom>
          <a:noFill/>
        </p:spPr>
        <p:txBody>
          <a:bodyPr wrap="square" rtlCol="0">
            <a:spAutoFit/>
          </a:bodyPr>
          <a:lstStyle/>
          <a:p>
            <a:pPr algn="just"/>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i="1" dirty="0" err="1">
                <a:solidFill>
                  <a:srgbClr val="FF0000"/>
                </a:solidFill>
              </a:rPr>
              <a:t>Viết</a:t>
            </a:r>
            <a:r>
              <a:rPr lang="en-US" sz="4400" b="1" i="1" dirty="0">
                <a:solidFill>
                  <a:srgbClr val="FF0000"/>
                </a:solidFill>
              </a:rPr>
              <a:t> </a:t>
            </a:r>
            <a:r>
              <a:rPr lang="en-US" sz="4400" b="1" i="1" dirty="0" err="1">
                <a:solidFill>
                  <a:srgbClr val="FF0000"/>
                </a:solidFill>
              </a:rPr>
              <a:t>bài</a:t>
            </a:r>
            <a:r>
              <a:rPr lang="en-US" sz="4400" b="1" i="1" dirty="0">
                <a:solidFill>
                  <a:srgbClr val="FF0000"/>
                </a:solidFill>
              </a:rPr>
              <a:t> </a:t>
            </a:r>
            <a:r>
              <a:rPr lang="en-US" sz="4400" b="1" i="1" dirty="0" err="1">
                <a:solidFill>
                  <a:srgbClr val="FF0000"/>
                </a:solidFill>
              </a:rPr>
              <a:t>văn</a:t>
            </a:r>
            <a:r>
              <a:rPr lang="en-US" sz="4400" b="1" i="1" dirty="0">
                <a:solidFill>
                  <a:srgbClr val="FF0000"/>
                </a:solidFill>
              </a:rPr>
              <a:t> </a:t>
            </a:r>
            <a:r>
              <a:rPr lang="en-US" sz="4400" b="1" i="1" dirty="0" err="1">
                <a:solidFill>
                  <a:srgbClr val="FF0000"/>
                </a:solidFill>
              </a:rPr>
              <a:t>thuật</a:t>
            </a:r>
            <a:r>
              <a:rPr lang="en-US" sz="4400" b="1" i="1" dirty="0">
                <a:solidFill>
                  <a:srgbClr val="FF0000"/>
                </a:solidFill>
              </a:rPr>
              <a:t> </a:t>
            </a:r>
            <a:r>
              <a:rPr lang="en-US" sz="4400" b="1" i="1" dirty="0" err="1">
                <a:solidFill>
                  <a:srgbClr val="FF0000"/>
                </a:solidFill>
              </a:rPr>
              <a:t>lại</a:t>
            </a:r>
            <a:r>
              <a:rPr lang="en-US" sz="4400" b="1" i="1" dirty="0">
                <a:solidFill>
                  <a:srgbClr val="FF0000"/>
                </a:solidFill>
              </a:rPr>
              <a:t> </a:t>
            </a:r>
            <a:r>
              <a:rPr lang="en-US" sz="4400" b="1" i="1" dirty="0" err="1">
                <a:solidFill>
                  <a:srgbClr val="FF0000"/>
                </a:solidFill>
              </a:rPr>
              <a:t>một</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trải</a:t>
            </a:r>
            <a:r>
              <a:rPr lang="en-US" sz="4400" b="1" i="1" dirty="0">
                <a:solidFill>
                  <a:srgbClr val="FF0000"/>
                </a:solidFill>
              </a:rPr>
              <a:t> </a:t>
            </a:r>
            <a:r>
              <a:rPr lang="en-US" sz="4400" b="1" i="1" dirty="0" err="1">
                <a:solidFill>
                  <a:srgbClr val="FF0000"/>
                </a:solidFill>
              </a:rPr>
              <a:t>nghiệm</a:t>
            </a:r>
            <a:r>
              <a:rPr lang="en-US" sz="4400" b="1" i="1" dirty="0">
                <a:solidFill>
                  <a:srgbClr val="FF0000"/>
                </a:solidFill>
              </a:rPr>
              <a:t> </a:t>
            </a:r>
            <a:r>
              <a:rPr lang="en-US" sz="4400" b="1" i="1" dirty="0" err="1">
                <a:solidFill>
                  <a:srgbClr val="FF0000"/>
                </a:solidFill>
              </a:rPr>
              <a:t>em</a:t>
            </a:r>
            <a:r>
              <a:rPr lang="en-US" sz="4400" b="1" i="1" dirty="0">
                <a:solidFill>
                  <a:srgbClr val="FF0000"/>
                </a:solidFill>
              </a:rPr>
              <a:t> </a:t>
            </a:r>
            <a:r>
              <a:rPr lang="en-US" sz="4400" b="1" i="1" dirty="0" err="1">
                <a:solidFill>
                  <a:srgbClr val="FF0000"/>
                </a:solidFill>
              </a:rPr>
              <a:t>đã</a:t>
            </a:r>
            <a:r>
              <a:rPr lang="en-US" sz="4400" b="1" i="1" dirty="0">
                <a:solidFill>
                  <a:srgbClr val="FF0000"/>
                </a:solidFill>
              </a:rPr>
              <a:t> </a:t>
            </a:r>
            <a:r>
              <a:rPr lang="en-US" sz="4400" b="1" i="1" dirty="0" err="1">
                <a:solidFill>
                  <a:srgbClr val="FF0000"/>
                </a:solidFill>
              </a:rPr>
              <a:t>tham</a:t>
            </a:r>
            <a:r>
              <a:rPr lang="en-US" sz="4400" b="1" i="1" dirty="0">
                <a:solidFill>
                  <a:srgbClr val="FF0000"/>
                </a:solidFill>
              </a:rPr>
              <a:t> </a:t>
            </a:r>
            <a:r>
              <a:rPr lang="en-US" sz="4400" b="1" i="1" dirty="0" err="1">
                <a:solidFill>
                  <a:srgbClr val="FF0000"/>
                </a:solidFill>
              </a:rPr>
              <a:t>gia</a:t>
            </a:r>
            <a:r>
              <a:rPr lang="en-US" sz="4400" b="1" i="1" dirty="0">
                <a:solidFill>
                  <a:srgbClr val="FF0000"/>
                </a:solidFill>
              </a:rPr>
              <a:t> </a:t>
            </a:r>
            <a:r>
              <a:rPr lang="en-US" sz="4400" b="1" i="1" dirty="0" err="1">
                <a:solidFill>
                  <a:srgbClr val="FF0000"/>
                </a:solidFill>
              </a:rPr>
              <a:t>và</a:t>
            </a:r>
            <a:r>
              <a:rPr lang="en-US" sz="4400" b="1" i="1" dirty="0">
                <a:solidFill>
                  <a:srgbClr val="FF0000"/>
                </a:solidFill>
              </a:rPr>
              <a:t> chia </a:t>
            </a:r>
            <a:r>
              <a:rPr lang="en-US" sz="4400" b="1" i="1" dirty="0" err="1">
                <a:solidFill>
                  <a:srgbClr val="FF0000"/>
                </a:solidFill>
              </a:rPr>
              <a:t>sẻ</a:t>
            </a:r>
            <a:r>
              <a:rPr lang="en-US" sz="4400" b="1" i="1" dirty="0">
                <a:solidFill>
                  <a:srgbClr val="FF0000"/>
                </a:solidFill>
              </a:rPr>
              <a:t> </a:t>
            </a:r>
            <a:r>
              <a:rPr lang="en-US" sz="4400" b="1" i="1" dirty="0" err="1">
                <a:solidFill>
                  <a:srgbClr val="FF0000"/>
                </a:solidFill>
              </a:rPr>
              <a:t>suy</a:t>
            </a:r>
            <a:r>
              <a:rPr lang="en-US" sz="4400" b="1" i="1" dirty="0">
                <a:solidFill>
                  <a:srgbClr val="FF0000"/>
                </a:solidFill>
              </a:rPr>
              <a:t> </a:t>
            </a:r>
            <a:r>
              <a:rPr lang="en-US" sz="4400" b="1" i="1" dirty="0" err="1">
                <a:solidFill>
                  <a:srgbClr val="FF0000"/>
                </a:solidFill>
              </a:rPr>
              <a:t>nghĩ</a:t>
            </a:r>
            <a:r>
              <a:rPr lang="en-US" sz="4400" b="1" i="1" dirty="0">
                <a:solidFill>
                  <a:srgbClr val="FF0000"/>
                </a:solidFill>
              </a:rPr>
              <a:t>, </a:t>
            </a:r>
            <a:r>
              <a:rPr lang="en-US" sz="4400" b="1" i="1" dirty="0" err="1">
                <a:solidFill>
                  <a:srgbClr val="FF0000"/>
                </a:solidFill>
              </a:rPr>
              <a:t>cảm</a:t>
            </a:r>
            <a:r>
              <a:rPr lang="en-US" sz="4400" b="1" i="1" dirty="0">
                <a:solidFill>
                  <a:srgbClr val="FF0000"/>
                </a:solidFill>
              </a:rPr>
              <a:t> </a:t>
            </a:r>
            <a:r>
              <a:rPr lang="en-US" sz="4400" b="1" i="1" dirty="0" err="1">
                <a:solidFill>
                  <a:srgbClr val="FF0000"/>
                </a:solidFill>
              </a:rPr>
              <a:t>xúc</a:t>
            </a:r>
            <a:r>
              <a:rPr lang="en-US" sz="4400" b="1" i="1" dirty="0">
                <a:solidFill>
                  <a:srgbClr val="FF0000"/>
                </a:solidFill>
              </a:rPr>
              <a:t> </a:t>
            </a:r>
            <a:r>
              <a:rPr lang="en-US" sz="4400" b="1" i="1" dirty="0" err="1">
                <a:solidFill>
                  <a:srgbClr val="FF0000"/>
                </a:solidFill>
              </a:rPr>
              <a:t>của</a:t>
            </a:r>
            <a:r>
              <a:rPr lang="en-US" sz="4400" b="1" i="1" dirty="0">
                <a:solidFill>
                  <a:srgbClr val="FF0000"/>
                </a:solidFill>
              </a:rPr>
              <a:t> </a:t>
            </a:r>
            <a:r>
              <a:rPr lang="en-US" sz="4400" b="1" i="1" dirty="0" err="1">
                <a:solidFill>
                  <a:srgbClr val="FF0000"/>
                </a:solidFill>
              </a:rPr>
              <a:t>mình</a:t>
            </a:r>
            <a:r>
              <a:rPr lang="en-US" sz="4400" b="1" i="1" dirty="0">
                <a:solidFill>
                  <a:srgbClr val="FF0000"/>
                </a:solidFill>
              </a:rPr>
              <a:t> </a:t>
            </a:r>
            <a:r>
              <a:rPr lang="en-US" sz="4400" b="1" i="1" dirty="0" err="1">
                <a:solidFill>
                  <a:srgbClr val="FF0000"/>
                </a:solidFill>
              </a:rPr>
              <a:t>về</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đó</a:t>
            </a:r>
            <a:r>
              <a:rPr lang="en-US" sz="4400" b="1" i="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4" name="Picture 3">
            <a:extLst>
              <a:ext uri="{FF2B5EF4-FFF2-40B4-BE49-F238E27FC236}">
                <a16:creationId xmlns:a16="http://schemas.microsoft.com/office/drawing/2014/main" id="{FCB3763E-D05B-1DA6-A4FE-D8549798CB04}"/>
              </a:ext>
            </a:extLst>
          </p:cNvPr>
          <p:cNvPicPr>
            <a:picLocks noChangeAspect="1"/>
          </p:cNvPicPr>
          <p:nvPr/>
        </p:nvPicPr>
        <p:blipFill>
          <a:blip r:embed="rId8"/>
          <a:stretch>
            <a:fillRect/>
          </a:stretch>
        </p:blipFill>
        <p:spPr>
          <a:xfrm>
            <a:off x="3472010" y="4545668"/>
            <a:ext cx="7474344"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1611025"/>
            <a:ext cx="5097357" cy="4988742"/>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9200" y="1676647"/>
            <a:ext cx="4978400" cy="4872320"/>
          </a:xfrm>
          <a:prstGeom prst="rect">
            <a:avLst/>
          </a:prstGeom>
        </p:spPr>
      </p:pic>
      <p:sp>
        <p:nvSpPr>
          <p:cNvPr id="10" name="Text Box 9"/>
          <p:cNvSpPr txBox="1"/>
          <p:nvPr/>
        </p:nvSpPr>
        <p:spPr>
          <a:xfrm>
            <a:off x="1918016" y="3055372"/>
            <a:ext cx="369242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Bài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văn</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một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mấy</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phần</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11" name="Text Box 10"/>
          <p:cNvSpPr txBox="1"/>
          <p:nvPr/>
        </p:nvSpPr>
        <p:spPr>
          <a:xfrm>
            <a:off x="7061201" y="3201757"/>
            <a:ext cx="354747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thể</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theo</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trình</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nào</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2" name="Text Box 15">
            <a:extLst>
              <a:ext uri="{FF2B5EF4-FFF2-40B4-BE49-F238E27FC236}">
                <a16:creationId xmlns:a16="http://schemas.microsoft.com/office/drawing/2014/main" id="{2F356C90-3F27-1350-71C0-14AA7CA37649}"/>
              </a:ext>
            </a:extLst>
          </p:cNvPr>
          <p:cNvSpPr txBox="1"/>
          <p:nvPr/>
        </p:nvSpPr>
        <p:spPr>
          <a:xfrm>
            <a:off x="318053" y="228600"/>
            <a:ext cx="11490832" cy="584775"/>
          </a:xfrm>
          <a:prstGeom prst="rect">
            <a:avLst/>
          </a:prstGeom>
          <a:noFill/>
        </p:spPr>
        <p:txBody>
          <a:bodyPr wrap="square" rtlCol="0" anchor="t">
            <a:spAutoFit/>
            <a:scene3d>
              <a:camera prst="orthographicFront"/>
              <a:lightRig rig="threePt" dir="t"/>
            </a:scene3d>
          </a:bodyPr>
          <a:lstStyle/>
          <a:p>
            <a:pPr defTabSz="609630">
              <a:spcBef>
                <a:spcPct val="50000"/>
              </a:spcBef>
            </a:pP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Đọc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lướt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Tìm</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hiểu</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cách</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viết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văn</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thuật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một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sự</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việc</a:t>
            </a:r>
            <a:endPar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440965" y="2850841"/>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19123" y="1420858"/>
            <a:ext cx="7857674" cy="1864984"/>
            <a:chOff x="6330073" y="2742745"/>
            <a:chExt cx="4557001" cy="2286457"/>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1957383"/>
              <a:chOff x="1922830" y="773002"/>
              <a:chExt cx="5400981" cy="1179647"/>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785744" cy="1320662"/>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Từng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nghiệm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thuật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endParaRPr lang="vi-VN" sz="5400"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41380F37-15C1-0138-80A7-A192FC8909B5}"/>
              </a:ext>
            </a:extLst>
          </p:cNvPr>
          <p:cNvGrpSpPr/>
          <p:nvPr/>
        </p:nvGrpSpPr>
        <p:grpSpPr>
          <a:xfrm>
            <a:off x="5666584" y="3527953"/>
            <a:ext cx="5127312" cy="1381977"/>
            <a:chOff x="6330073" y="2742745"/>
            <a:chExt cx="4557001" cy="2286457"/>
          </a:xfrm>
        </p:grpSpPr>
        <p:grpSp>
          <p:nvGrpSpPr>
            <p:cNvPr id="24" name="Nhóm 31">
              <a:extLst>
                <a:ext uri="{FF2B5EF4-FFF2-40B4-BE49-F238E27FC236}">
                  <a16:creationId xmlns:a16="http://schemas.microsoft.com/office/drawing/2014/main" id="{C4C4EC75-A5A4-EA4D-81AE-551B3D9DDB99}"/>
                </a:ext>
              </a:extLst>
            </p:cNvPr>
            <p:cNvGrpSpPr/>
            <p:nvPr/>
          </p:nvGrpSpPr>
          <p:grpSpPr>
            <a:xfrm>
              <a:off x="6488431" y="3071819"/>
              <a:ext cx="4398643" cy="1957383"/>
              <a:chOff x="1922830" y="773002"/>
              <a:chExt cx="5400981" cy="1179647"/>
            </a:xfrm>
          </p:grpSpPr>
          <p:sp>
            <p:nvSpPr>
              <p:cNvPr id="27" name="Freeform: Shape 34">
                <a:extLst>
                  <a:ext uri="{FF2B5EF4-FFF2-40B4-BE49-F238E27FC236}">
                    <a16:creationId xmlns:a16="http://schemas.microsoft.com/office/drawing/2014/main" id="{BB7D7A7C-9FF1-182A-C678-B62DEF0A3387}"/>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8" name="Freeform: Shape 35">
                <a:extLst>
                  <a:ext uri="{FF2B5EF4-FFF2-40B4-BE49-F238E27FC236}">
                    <a16:creationId xmlns:a16="http://schemas.microsoft.com/office/drawing/2014/main" id="{67699439-208C-88C3-24ED-D6A19F626555}"/>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25" name="Picture 4" descr="Colourful ribbons">
              <a:extLst>
                <a:ext uri="{FF2B5EF4-FFF2-40B4-BE49-F238E27FC236}">
                  <a16:creationId xmlns:a16="http://schemas.microsoft.com/office/drawing/2014/main" id="{EBBF08BB-C9B0-9DD4-E8BF-B4812EF97C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3672A5-9511-935A-302E-156D170BB58C}"/>
                </a:ext>
              </a:extLst>
            </p:cNvPr>
            <p:cNvSpPr txBox="1"/>
            <p:nvPr/>
          </p:nvSpPr>
          <p:spPr>
            <a:xfrm>
              <a:off x="6825132" y="3312575"/>
              <a:ext cx="3785744" cy="867863"/>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nhóm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góp</a:t>
              </a:r>
              <a:r>
                <a:rPr lang="en-US" sz="4000" b="1" dirty="0">
                  <a:latin typeface="Cambria" panose="02040503050406030204" pitchFamily="18" charset="0"/>
                  <a:ea typeface="Cambria" panose="02040503050406030204" pitchFamily="18" charset="0"/>
                </a:rPr>
                <a:t> ý</a:t>
              </a:r>
              <a:endParaRPr lang="vi-VN" sz="6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3391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660C48DB-2928-BB05-6CB7-3FA5D36A6E2E}"/>
              </a:ext>
            </a:extLst>
          </p:cNvPr>
          <p:cNvPicPr>
            <a:picLocks noChangeAspect="1"/>
          </p:cNvPicPr>
          <p:nvPr/>
        </p:nvPicPr>
        <p:blipFill>
          <a:blip r:embed="rId8"/>
          <a:stretch>
            <a:fillRect/>
          </a:stretch>
        </p:blipFill>
        <p:spPr>
          <a:xfrm>
            <a:off x="2003233" y="4632479"/>
            <a:ext cx="8364437" cy="1926503"/>
          </a:xfrm>
          <a:prstGeom prst="rect">
            <a:avLst/>
          </a:prstGeom>
        </p:spPr>
      </p:pic>
    </p:spTree>
    <p:extLst>
      <p:ext uri="{BB962C8B-B14F-4D97-AF65-F5344CB8AC3E}">
        <p14:creationId xmlns:p14="http://schemas.microsoft.com/office/powerpoint/2010/main" val="1674448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sp>
        <p:nvSpPr>
          <p:cNvPr id="16" name="Text Box 15"/>
          <p:cNvSpPr txBox="1"/>
          <p:nvPr/>
        </p:nvSpPr>
        <p:spPr>
          <a:xfrm>
            <a:off x="408610" y="149087"/>
            <a:ext cx="11300883" cy="1200329"/>
          </a:xfrm>
          <a:prstGeom prst="rect">
            <a:avLst/>
          </a:prstGeom>
          <a:noFill/>
        </p:spPr>
        <p:txBody>
          <a:bodyPr wrap="square" rtlCol="0" anchor="t">
            <a:spAutoFit/>
            <a:scene3d>
              <a:camera prst="orthographicFront"/>
              <a:lightRig rig="threePt" dir="t"/>
            </a:scene3d>
          </a:bodyPr>
          <a:lstStyle/>
          <a:p>
            <a:pPr defTabSz="609630">
              <a:spcBef>
                <a:spcPct val="50000"/>
              </a:spcBef>
            </a:pPr>
            <a:r>
              <a:rPr lang="vi-VN"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rPr>
              <a:t>Dựa vào nội dung đã chuẩn bị, lập dàn ý theo hướng dẫn dưới đây:</a:t>
            </a:r>
            <a:endParaRPr lang="en-US"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endParaRPr>
          </a:p>
        </p:txBody>
      </p:sp>
      <p:pic>
        <p:nvPicPr>
          <p:cNvPr id="22"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8" name="Double Wave 7">
            <a:extLst>
              <a:ext uri="{FF2B5EF4-FFF2-40B4-BE49-F238E27FC236}">
                <a16:creationId xmlns:a16="http://schemas.microsoft.com/office/drawing/2014/main" id="{A3C90716-1C1D-0C2B-DDDC-F9F8F2BE5B07}"/>
              </a:ext>
            </a:extLst>
          </p:cNvPr>
          <p:cNvSpPr/>
          <p:nvPr/>
        </p:nvSpPr>
        <p:spPr>
          <a:xfrm>
            <a:off x="566531" y="2733260"/>
            <a:ext cx="3508513" cy="166977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Mở</a:t>
            </a:r>
            <a:r>
              <a:rPr lang="en-US" sz="2800" b="1" dirty="0"/>
              <a:t> </a:t>
            </a:r>
            <a:r>
              <a:rPr lang="en-US" sz="2800" b="1" dirty="0" err="1"/>
              <a:t>bài</a:t>
            </a:r>
            <a:endParaRPr lang="en-US" sz="2800" b="1" dirty="0"/>
          </a:p>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hoạt</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trải</a:t>
            </a:r>
            <a:r>
              <a:rPr lang="en-US" sz="2800" b="1" dirty="0">
                <a:solidFill>
                  <a:srgbClr val="FFFF00"/>
                </a:solidFill>
              </a:rPr>
              <a:t> </a:t>
            </a:r>
            <a:r>
              <a:rPr lang="en-US" sz="2800" b="1" dirty="0" err="1">
                <a:solidFill>
                  <a:srgbClr val="FFFF00"/>
                </a:solidFill>
              </a:rPr>
              <a:t>nghiệm</a:t>
            </a:r>
            <a:endParaRPr lang="en-US" sz="2800" b="1" dirty="0">
              <a:solidFill>
                <a:srgbClr val="FFFF00"/>
              </a:solidFill>
            </a:endParaRPr>
          </a:p>
        </p:txBody>
      </p:sp>
      <p:cxnSp>
        <p:nvCxnSpPr>
          <p:cNvPr id="10" name="Straight Arrow Connector 9">
            <a:extLst>
              <a:ext uri="{FF2B5EF4-FFF2-40B4-BE49-F238E27FC236}">
                <a16:creationId xmlns:a16="http://schemas.microsoft.com/office/drawing/2014/main" id="{38B7F8A4-D4CE-A407-41BA-EFB7257E6E2C}"/>
              </a:ext>
            </a:extLst>
          </p:cNvPr>
          <p:cNvCxnSpPr>
            <a:stCxn id="8" idx="3"/>
          </p:cNvCxnSpPr>
          <p:nvPr/>
        </p:nvCxnSpPr>
        <p:spPr>
          <a:xfrm flipV="1">
            <a:off x="4075044" y="2594112"/>
            <a:ext cx="725556" cy="974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ED9563D-FCF5-9566-61F6-23E26E5DD9E6}"/>
              </a:ext>
            </a:extLst>
          </p:cNvPr>
          <p:cNvSpPr/>
          <p:nvPr/>
        </p:nvSpPr>
        <p:spPr>
          <a:xfrm>
            <a:off x="4840357" y="1948068"/>
            <a:ext cx="6112565" cy="12225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1: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địa</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diễn</a:t>
            </a:r>
            <a:r>
              <a:rPr lang="en-US" sz="2800" b="1" dirty="0">
                <a:solidFill>
                  <a:srgbClr val="002060"/>
                </a:solidFill>
              </a:rPr>
              <a:t> </a:t>
            </a:r>
            <a:r>
              <a:rPr lang="en-US" sz="2800" b="1" dirty="0" err="1">
                <a:solidFill>
                  <a:srgbClr val="002060"/>
                </a:solidFill>
              </a:rPr>
              <a:t>ra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cxnSp>
        <p:nvCxnSpPr>
          <p:cNvPr id="12" name="Straight Arrow Connector 11">
            <a:extLst>
              <a:ext uri="{FF2B5EF4-FFF2-40B4-BE49-F238E27FC236}">
                <a16:creationId xmlns:a16="http://schemas.microsoft.com/office/drawing/2014/main" id="{86C40CAB-EA96-D2D7-1F66-9B61ADDA449A}"/>
              </a:ext>
            </a:extLst>
          </p:cNvPr>
          <p:cNvCxnSpPr>
            <a:cxnSpLocks/>
            <a:stCxn id="8" idx="3"/>
          </p:cNvCxnSpPr>
          <p:nvPr/>
        </p:nvCxnSpPr>
        <p:spPr>
          <a:xfrm>
            <a:off x="4075044" y="3568147"/>
            <a:ext cx="954156" cy="775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540CE0D-5F42-7F4F-1CBC-6D111DF02D85}"/>
              </a:ext>
            </a:extLst>
          </p:cNvPr>
          <p:cNvSpPr/>
          <p:nvPr/>
        </p:nvSpPr>
        <p:spPr>
          <a:xfrm>
            <a:off x="4999383" y="3647660"/>
            <a:ext cx="6112565" cy="1162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2: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lí</a:t>
            </a:r>
            <a:r>
              <a:rPr lang="en-US" sz="2800" b="1" dirty="0">
                <a:solidFill>
                  <a:srgbClr val="002060"/>
                </a:solidFill>
              </a:rPr>
              <a:t> do </a:t>
            </a:r>
            <a:r>
              <a:rPr lang="en-US" sz="2800" b="1" dirty="0" err="1">
                <a:solidFill>
                  <a:srgbClr val="002060"/>
                </a:solidFill>
              </a:rPr>
              <a:t>em</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723321"/>
            <a:ext cx="3508513" cy="1669774"/>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endParaRPr lang="en-US" sz="2800" b="1" dirty="0">
              <a:solidFill>
                <a:srgbClr val="FF0000"/>
              </a:solidFill>
            </a:endParaRPr>
          </a:p>
          <a:p>
            <a:pPr algn="ctr"/>
            <a:r>
              <a:rPr lang="en-US" sz="2800" b="1" dirty="0" err="1">
                <a:solidFill>
                  <a:srgbClr val="002060"/>
                </a:solidFill>
              </a:rPr>
              <a:t>Kể</a:t>
            </a:r>
            <a:r>
              <a:rPr lang="en-US" sz="2800" b="1" dirty="0">
                <a:solidFill>
                  <a:srgbClr val="002060"/>
                </a:solidFill>
              </a:rPr>
              <a:t> </a:t>
            </a:r>
            <a:r>
              <a:rPr lang="en-US" sz="2800" b="1" dirty="0" err="1">
                <a:solidFill>
                  <a:srgbClr val="002060"/>
                </a:solidFill>
              </a:rPr>
              <a:t>lại</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endParaRPr lang="en-US" sz="28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a:stCxn id="2" idx="3"/>
          </p:cNvCxnSpPr>
          <p:nvPr/>
        </p:nvCxnSpPr>
        <p:spPr>
          <a:xfrm>
            <a:off x="3667539" y="3558208"/>
            <a:ext cx="1143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40357" y="327991"/>
            <a:ext cx="7096539" cy="5933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libri" panose="020F0502020204030204" pitchFamily="34" charset="0"/>
                <a:cs typeface="Calibri" panose="020F0502020204030204" pitchFamily="34" charset="0"/>
              </a:rPr>
              <a:t>- Kể lần lượt các hoạt động theo trình tự (sử dụng các từ ngữ: đầu tiên, tiếp theo, sau đó, trong khi đó, bên cạnh đó, cuối cùng,...).</a:t>
            </a:r>
          </a:p>
          <a:p>
            <a:pPr algn="just"/>
            <a:r>
              <a:rPr lang="vi-VN" sz="3200" b="1" dirty="0">
                <a:solidFill>
                  <a:srgbClr val="002060"/>
                </a:solidFill>
                <a:latin typeface="Calibri" panose="020F0502020204030204" pitchFamily="34" charset="0"/>
                <a:cs typeface="Calibri" panose="020F0502020204030204" pitchFamily="34" charset="0"/>
              </a:rPr>
              <a:t>- Mỗi hoạt động cần nêu cụ thể (hoạt động diễn ra trong bao lâu, ở địa điểm nào, em tham gia cùng với ai,...).</a:t>
            </a:r>
          </a:p>
          <a:p>
            <a:pPr algn="just"/>
            <a:r>
              <a:rPr lang="vi-VN" sz="3200" b="1" dirty="0">
                <a:solidFill>
                  <a:srgbClr val="002060"/>
                </a:solidFill>
                <a:latin typeface="Calibri" panose="020F0502020204030204" pitchFamily="34" charset="0"/>
                <a:cs typeface="Calibri" panose="020F0502020204030204" pitchFamily="34" charset="0"/>
              </a:rPr>
              <a:t>- Có thể kết hợp nêu nhận xét, đánh giá về hoạt động (hoạt động ấn tượng nhất, thú vị nhất,...).</a:t>
            </a:r>
          </a:p>
        </p:txBody>
      </p:sp>
    </p:spTree>
    <p:extLst>
      <p:ext uri="{BB962C8B-B14F-4D97-AF65-F5344CB8AC3E}">
        <p14:creationId xmlns:p14="http://schemas.microsoft.com/office/powerpoint/2010/main" val="410978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TotalTime>
  <Words>723</Words>
  <Application>Microsoft Office PowerPoint</Application>
  <PresentationFormat>Widescreen</PresentationFormat>
  <Paragraphs>43</Paragraphs>
  <Slides>16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DengXian</vt:lpstr>
      <vt:lpstr>Arial</vt:lpstr>
      <vt:lpstr>Calibri</vt:lpstr>
      <vt:lpstr>Calibri Light</vt:lpstr>
      <vt:lpstr>Cambria</vt:lpstr>
      <vt:lpstr>Times New Roman</vt:lpstr>
      <vt:lpstr>UTM Duepuntozero</vt:lpstr>
      <vt:lpstr>字魂27号-布丁体</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25</cp:revision>
  <dcterms:created xsi:type="dcterms:W3CDTF">2023-07-16T12:19:53Z</dcterms:created>
  <dcterms:modified xsi:type="dcterms:W3CDTF">2025-04-04T12:00:34Z</dcterms:modified>
  <cp:category>9Slide.vn</cp:category>
</cp:coreProperties>
</file>