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87" r:id="rId2"/>
    <p:sldId id="257" r:id="rId3"/>
    <p:sldId id="286" r:id="rId4"/>
    <p:sldId id="315" r:id="rId5"/>
    <p:sldId id="330" r:id="rId6"/>
    <p:sldId id="331" r:id="rId7"/>
    <p:sldId id="319" r:id="rId8"/>
    <p:sldId id="320" r:id="rId9"/>
    <p:sldId id="328" r:id="rId10"/>
    <p:sldId id="332" r:id="rId11"/>
    <p:sldId id="327" r:id="rId12"/>
    <p:sldId id="333" r:id="rId13"/>
    <p:sldId id="321" r:id="rId14"/>
    <p:sldId id="325" r:id="rId15"/>
    <p:sldId id="300"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EAE7-03DD-4CEC-828F-A41906C2DDD7}"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1DB52-92C8-46DC-8947-A463987C513B}" type="slidenum">
              <a:rPr lang="en-US" smtClean="0"/>
              <a:t>‹#›</a:t>
            </a:fld>
            <a:endParaRPr lang="en-US"/>
          </a:p>
        </p:txBody>
      </p:sp>
    </p:spTree>
    <p:extLst>
      <p:ext uri="{BB962C8B-B14F-4D97-AF65-F5344CB8AC3E}">
        <p14:creationId xmlns:p14="http://schemas.microsoft.com/office/powerpoint/2010/main" val="277616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203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260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93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980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4778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5509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8</a:t>
            </a:fld>
            <a:endParaRPr lang="en-US"/>
          </a:p>
        </p:txBody>
      </p:sp>
    </p:spTree>
    <p:extLst>
      <p:ext uri="{BB962C8B-B14F-4D97-AF65-F5344CB8AC3E}">
        <p14:creationId xmlns:p14="http://schemas.microsoft.com/office/powerpoint/2010/main" val="121004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490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11</a:t>
            </a:fld>
            <a:endParaRPr lang="en-US"/>
          </a:p>
        </p:txBody>
      </p:sp>
    </p:spTree>
    <p:extLst>
      <p:ext uri="{BB962C8B-B14F-4D97-AF65-F5344CB8AC3E}">
        <p14:creationId xmlns:p14="http://schemas.microsoft.com/office/powerpoint/2010/main" val="13508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440551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682526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92271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24698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21275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84806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73624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8736107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9058936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915548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49475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842B1E6-D226-7E5A-1DF3-6CB183C7B84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grpSp>
        <p:nvGrpSpPr>
          <p:cNvPr id="7" name="Group 6">
            <a:extLst>
              <a:ext uri="{FF2B5EF4-FFF2-40B4-BE49-F238E27FC236}">
                <a16:creationId xmlns:a16="http://schemas.microsoft.com/office/drawing/2014/main" id="{FC30FE29-4B19-39EC-27A3-17FCAA8DB2B5}"/>
              </a:ext>
            </a:extLst>
          </p:cNvPr>
          <p:cNvGrpSpPr/>
          <p:nvPr userDrawn="1"/>
        </p:nvGrpSpPr>
        <p:grpSpPr>
          <a:xfrm>
            <a:off x="-3773121" y="0"/>
            <a:ext cx="4326052" cy="2928084"/>
            <a:chOff x="6278216" y="1917262"/>
            <a:chExt cx="4339742" cy="2928084"/>
          </a:xfrm>
        </p:grpSpPr>
        <p:pic>
          <p:nvPicPr>
            <p:cNvPr id="9" name="Picture 8">
              <a:extLst>
                <a:ext uri="{FF2B5EF4-FFF2-40B4-BE49-F238E27FC236}">
                  <a16:creationId xmlns:a16="http://schemas.microsoft.com/office/drawing/2014/main" id="{38FD5E0C-2542-2268-D96F-AEB6EB359B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7FE5FA6A-D017-724C-FFC0-7478FB0115DB}"/>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406531A2-D9BC-8327-EF75-37C895379453}"/>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6B09BEB6-EFFC-F5C9-5661-53351953F987}"/>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22704597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pic>
        <p:nvPicPr>
          <p:cNvPr id="2" name="Picture 1">
            <a:extLst>
              <a:ext uri="{FF2B5EF4-FFF2-40B4-BE49-F238E27FC236}">
                <a16:creationId xmlns:a16="http://schemas.microsoft.com/office/drawing/2014/main" id="{F97F3F4E-C78B-DD52-5A45-13C7E029F3E7}"/>
              </a:ext>
            </a:extLst>
          </p:cNvPr>
          <p:cNvPicPr>
            <a:picLocks noChangeAspect="1"/>
          </p:cNvPicPr>
          <p:nvPr/>
        </p:nvPicPr>
        <p:blipFill>
          <a:blip r:embed="rId5"/>
          <a:stretch>
            <a:fillRect/>
          </a:stretch>
        </p:blipFill>
        <p:spPr>
          <a:xfrm>
            <a:off x="1184512" y="2332792"/>
            <a:ext cx="9175275" cy="1639966"/>
          </a:xfrm>
          <a:prstGeom prst="rect">
            <a:avLst/>
          </a:prstGeom>
        </p:spPr>
      </p:pic>
    </p:spTree>
    <p:extLst>
      <p:ext uri="{BB962C8B-B14F-4D97-AF65-F5344CB8AC3E}">
        <p14:creationId xmlns:p14="http://schemas.microsoft.com/office/powerpoint/2010/main" val="277635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790576" y="282340"/>
            <a:ext cx="9991724"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90575" y="282340"/>
            <a:ext cx="9696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3. </a:t>
            </a:r>
            <a:r>
              <a:rPr lang="vi-VN" altLang="en-US" b="1" dirty="0">
                <a:solidFill>
                  <a:srgbClr val="C00000"/>
                </a:solidFill>
                <a:latin typeface="Calibri" panose="020F0502020204030204" pitchFamily="34" charset="0"/>
                <a:cs typeface="Calibri" panose="020F0502020204030204" pitchFamily="34" charset="0"/>
              </a:rPr>
              <a:t>Trao đổi về những điểm cần lưu ý khi viết đoạn văn tưởng tượng dựa vào câu chuyện đã đọc hoặc đã nghe.</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pic>
        <p:nvPicPr>
          <p:cNvPr id="3" name="Graphic 2">
            <a:extLst>
              <a:ext uri="{FF2B5EF4-FFF2-40B4-BE49-F238E27FC236}">
                <a16:creationId xmlns:a16="http://schemas.microsoft.com/office/drawing/2014/main" id="{0EB546E1-292F-FFD6-4D1E-F05519391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026" y="3114721"/>
            <a:ext cx="3045474" cy="3254746"/>
          </a:xfrm>
          <a:prstGeom prst="rect">
            <a:avLst/>
          </a:prstGeom>
        </p:spPr>
      </p:pic>
      <p:sp>
        <p:nvSpPr>
          <p:cNvPr id="6" name="Speech Bubble: Rectangle with Corners Rounded 5">
            <a:extLst>
              <a:ext uri="{FF2B5EF4-FFF2-40B4-BE49-F238E27FC236}">
                <a16:creationId xmlns:a16="http://schemas.microsoft.com/office/drawing/2014/main" id="{EF7021B0-47C0-FE79-5B01-AEB93B6E75F2}"/>
              </a:ext>
            </a:extLst>
          </p:cNvPr>
          <p:cNvSpPr/>
          <p:nvPr/>
        </p:nvSpPr>
        <p:spPr>
          <a:xfrm>
            <a:off x="3762703" y="2038350"/>
            <a:ext cx="8104541" cy="1628775"/>
          </a:xfrm>
          <a:custGeom>
            <a:avLst/>
            <a:gdLst>
              <a:gd name="connsiteX0" fmla="*/ 0 w 8104541"/>
              <a:gd name="connsiteY0" fmla="*/ 271468 h 1628775"/>
              <a:gd name="connsiteX1" fmla="*/ 271468 w 8104541"/>
              <a:gd name="connsiteY1" fmla="*/ 0 h 1628775"/>
              <a:gd name="connsiteX2" fmla="*/ 1350757 w 8104541"/>
              <a:gd name="connsiteY2" fmla="*/ 0 h 1628775"/>
              <a:gd name="connsiteX3" fmla="*/ 1350757 w 8104541"/>
              <a:gd name="connsiteY3" fmla="*/ 0 h 1628775"/>
              <a:gd name="connsiteX4" fmla="*/ 3376892 w 8104541"/>
              <a:gd name="connsiteY4" fmla="*/ 0 h 1628775"/>
              <a:gd name="connsiteX5" fmla="*/ 7833073 w 8104541"/>
              <a:gd name="connsiteY5" fmla="*/ 0 h 1628775"/>
              <a:gd name="connsiteX6" fmla="*/ 8104541 w 8104541"/>
              <a:gd name="connsiteY6" fmla="*/ 271468 h 1628775"/>
              <a:gd name="connsiteX7" fmla="*/ 8104541 w 8104541"/>
              <a:gd name="connsiteY7" fmla="*/ 950119 h 1628775"/>
              <a:gd name="connsiteX8" fmla="*/ 8104541 w 8104541"/>
              <a:gd name="connsiteY8" fmla="*/ 950119 h 1628775"/>
              <a:gd name="connsiteX9" fmla="*/ 8104541 w 8104541"/>
              <a:gd name="connsiteY9" fmla="*/ 1357313 h 1628775"/>
              <a:gd name="connsiteX10" fmla="*/ 8104541 w 8104541"/>
              <a:gd name="connsiteY10" fmla="*/ 1357307 h 1628775"/>
              <a:gd name="connsiteX11" fmla="*/ 7833073 w 8104541"/>
              <a:gd name="connsiteY11" fmla="*/ 1628775 h 1628775"/>
              <a:gd name="connsiteX12" fmla="*/ 3376892 w 8104541"/>
              <a:gd name="connsiteY12" fmla="*/ 1628775 h 1628775"/>
              <a:gd name="connsiteX13" fmla="*/ 1350757 w 8104541"/>
              <a:gd name="connsiteY13" fmla="*/ 1628775 h 1628775"/>
              <a:gd name="connsiteX14" fmla="*/ 1350757 w 8104541"/>
              <a:gd name="connsiteY14" fmla="*/ 1628775 h 1628775"/>
              <a:gd name="connsiteX15" fmla="*/ 271468 w 8104541"/>
              <a:gd name="connsiteY15" fmla="*/ 1628775 h 1628775"/>
              <a:gd name="connsiteX16" fmla="*/ 0 w 8104541"/>
              <a:gd name="connsiteY16" fmla="*/ 1357307 h 1628775"/>
              <a:gd name="connsiteX17" fmla="*/ 0 w 8104541"/>
              <a:gd name="connsiteY17" fmla="*/ 1357313 h 1628775"/>
              <a:gd name="connsiteX18" fmla="*/ -658413 w 8104541"/>
              <a:gd name="connsiteY18" fmla="*/ 1476452 h 1628775"/>
              <a:gd name="connsiteX19" fmla="*/ 0 w 8104541"/>
              <a:gd name="connsiteY19" fmla="*/ 950119 h 1628775"/>
              <a:gd name="connsiteX20" fmla="*/ 0 w 8104541"/>
              <a:gd name="connsiteY20"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628775" fill="none" extrusionOk="0">
                <a:moveTo>
                  <a:pt x="0" y="271468"/>
                </a:moveTo>
                <a:cubicBezTo>
                  <a:pt x="7473" y="125585"/>
                  <a:pt x="108870" y="5095"/>
                  <a:pt x="271468" y="0"/>
                </a:cubicBezTo>
                <a:cubicBezTo>
                  <a:pt x="706707" y="-10756"/>
                  <a:pt x="1166946" y="-54771"/>
                  <a:pt x="1350757" y="0"/>
                </a:cubicBezTo>
                <a:lnTo>
                  <a:pt x="1350757" y="0"/>
                </a:lnTo>
                <a:cubicBezTo>
                  <a:pt x="1581551" y="143479"/>
                  <a:pt x="3036263" y="81161"/>
                  <a:pt x="3376892" y="0"/>
                </a:cubicBezTo>
                <a:cubicBezTo>
                  <a:pt x="3889734" y="-117130"/>
                  <a:pt x="6317928" y="123459"/>
                  <a:pt x="7833073" y="0"/>
                </a:cubicBezTo>
                <a:cubicBezTo>
                  <a:pt x="7987489" y="7151"/>
                  <a:pt x="8094226" y="122983"/>
                  <a:pt x="8104541" y="271468"/>
                </a:cubicBezTo>
                <a:cubicBezTo>
                  <a:pt x="8093974" y="347257"/>
                  <a:pt x="8079387" y="713435"/>
                  <a:pt x="8104541" y="950119"/>
                </a:cubicBezTo>
                <a:lnTo>
                  <a:pt x="8104541" y="950119"/>
                </a:lnTo>
                <a:cubicBezTo>
                  <a:pt x="8112966" y="1019661"/>
                  <a:pt x="8130803" y="1251561"/>
                  <a:pt x="8104541" y="1357313"/>
                </a:cubicBezTo>
                <a:lnTo>
                  <a:pt x="8104541" y="1357307"/>
                </a:lnTo>
                <a:cubicBezTo>
                  <a:pt x="8089526" y="1488431"/>
                  <a:pt x="7978599" y="1643111"/>
                  <a:pt x="7833073" y="1628775"/>
                </a:cubicBezTo>
                <a:cubicBezTo>
                  <a:pt x="7218693" y="1762169"/>
                  <a:pt x="4781041" y="1498055"/>
                  <a:pt x="3376892" y="1628775"/>
                </a:cubicBezTo>
                <a:cubicBezTo>
                  <a:pt x="2642826" y="1678474"/>
                  <a:pt x="1632501" y="1604047"/>
                  <a:pt x="1350757" y="1628775"/>
                </a:cubicBezTo>
                <a:lnTo>
                  <a:pt x="1350757" y="1628775"/>
                </a:lnTo>
                <a:cubicBezTo>
                  <a:pt x="1119247" y="1689875"/>
                  <a:pt x="804013" y="1708769"/>
                  <a:pt x="271468" y="1628775"/>
                </a:cubicBezTo>
                <a:cubicBezTo>
                  <a:pt x="98079" y="1628676"/>
                  <a:pt x="3772" y="1499498"/>
                  <a:pt x="0" y="1357307"/>
                </a:cubicBezTo>
                <a:lnTo>
                  <a:pt x="0" y="1357313"/>
                </a:lnTo>
                <a:cubicBezTo>
                  <a:pt x="-210617" y="1441236"/>
                  <a:pt x="-361399" y="1365063"/>
                  <a:pt x="-658413" y="1476452"/>
                </a:cubicBezTo>
                <a:cubicBezTo>
                  <a:pt x="-339664" y="1251015"/>
                  <a:pt x="-101880" y="994518"/>
                  <a:pt x="0" y="950119"/>
                </a:cubicBezTo>
                <a:cubicBezTo>
                  <a:pt x="46095" y="629605"/>
                  <a:pt x="52203" y="523637"/>
                  <a:pt x="0" y="271468"/>
                </a:cubicBezTo>
                <a:close/>
              </a:path>
              <a:path w="8104541" h="1628775" stroke="0" extrusionOk="0">
                <a:moveTo>
                  <a:pt x="0" y="271468"/>
                </a:moveTo>
                <a:cubicBezTo>
                  <a:pt x="-14964" y="147129"/>
                  <a:pt x="127294" y="-3891"/>
                  <a:pt x="271468" y="0"/>
                </a:cubicBezTo>
                <a:cubicBezTo>
                  <a:pt x="384660" y="40171"/>
                  <a:pt x="1119330" y="42710"/>
                  <a:pt x="1350757" y="0"/>
                </a:cubicBezTo>
                <a:lnTo>
                  <a:pt x="1350757" y="0"/>
                </a:lnTo>
                <a:cubicBezTo>
                  <a:pt x="2069381" y="-29929"/>
                  <a:pt x="2640298" y="-87481"/>
                  <a:pt x="3376892" y="0"/>
                </a:cubicBezTo>
                <a:cubicBezTo>
                  <a:pt x="4368469" y="-134364"/>
                  <a:pt x="6023727" y="130381"/>
                  <a:pt x="7833073" y="0"/>
                </a:cubicBezTo>
                <a:cubicBezTo>
                  <a:pt x="7977337" y="-13350"/>
                  <a:pt x="8107935" y="118909"/>
                  <a:pt x="8104541" y="271468"/>
                </a:cubicBezTo>
                <a:cubicBezTo>
                  <a:pt x="8094297" y="419126"/>
                  <a:pt x="8103219" y="685520"/>
                  <a:pt x="8104541" y="950119"/>
                </a:cubicBezTo>
                <a:lnTo>
                  <a:pt x="8104541" y="950119"/>
                </a:lnTo>
                <a:cubicBezTo>
                  <a:pt x="8108331" y="1043993"/>
                  <a:pt x="8095139" y="1205574"/>
                  <a:pt x="8104541" y="1357313"/>
                </a:cubicBezTo>
                <a:lnTo>
                  <a:pt x="8104541" y="1357307"/>
                </a:lnTo>
                <a:cubicBezTo>
                  <a:pt x="8130510" y="1504402"/>
                  <a:pt x="7955628" y="1636706"/>
                  <a:pt x="7833073" y="1628775"/>
                </a:cubicBezTo>
                <a:cubicBezTo>
                  <a:pt x="5685633" y="1591016"/>
                  <a:pt x="5273273" y="1679273"/>
                  <a:pt x="3376892" y="1628775"/>
                </a:cubicBezTo>
                <a:cubicBezTo>
                  <a:pt x="2459734" y="1459740"/>
                  <a:pt x="2133023" y="1682075"/>
                  <a:pt x="1350757" y="1628775"/>
                </a:cubicBezTo>
                <a:lnTo>
                  <a:pt x="1350757" y="1628775"/>
                </a:lnTo>
                <a:cubicBezTo>
                  <a:pt x="888651" y="1608642"/>
                  <a:pt x="400151" y="1660258"/>
                  <a:pt x="271468" y="1628775"/>
                </a:cubicBezTo>
                <a:cubicBezTo>
                  <a:pt x="115095" y="1622897"/>
                  <a:pt x="18213" y="1502971"/>
                  <a:pt x="0" y="1357307"/>
                </a:cubicBezTo>
                <a:lnTo>
                  <a:pt x="0" y="1357313"/>
                </a:lnTo>
                <a:cubicBezTo>
                  <a:pt x="-238413" y="1439724"/>
                  <a:pt x="-377810" y="1486590"/>
                  <a:pt x="-658413" y="1476452"/>
                </a:cubicBezTo>
                <a:cubicBezTo>
                  <a:pt x="-414699" y="1283457"/>
                  <a:pt x="-231046" y="1104851"/>
                  <a:pt x="0" y="950119"/>
                </a:cubicBezTo>
                <a:cubicBezTo>
                  <a:pt x="-642" y="645753"/>
                  <a:pt x="34508" y="380618"/>
                  <a:pt x="0" y="271468"/>
                </a:cubicBez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sd="2842418190">
                  <a:prstGeom prst="wedgeRoundRectCallout">
                    <a:avLst>
                      <a:gd name="adj1" fmla="val -58124"/>
                      <a:gd name="adj2" fmla="val 4064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Theo em, còn những 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tưởng tượng nào khác ngoài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những</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được</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nêu</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ở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bài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tập</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2.</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A051C2BA-F2EC-00BE-6399-AE7EF12477B7}"/>
              </a:ext>
            </a:extLst>
          </p:cNvPr>
          <p:cNvSpPr/>
          <p:nvPr/>
        </p:nvSpPr>
        <p:spPr>
          <a:xfrm>
            <a:off x="3924628" y="4171951"/>
            <a:ext cx="8104541" cy="1466850"/>
          </a:xfrm>
          <a:custGeom>
            <a:avLst/>
            <a:gdLst>
              <a:gd name="connsiteX0" fmla="*/ 0 w 8104541"/>
              <a:gd name="connsiteY0" fmla="*/ 244480 h 1466850"/>
              <a:gd name="connsiteX1" fmla="*/ 244480 w 8104541"/>
              <a:gd name="connsiteY1" fmla="*/ 0 h 1466850"/>
              <a:gd name="connsiteX2" fmla="*/ 1350757 w 8104541"/>
              <a:gd name="connsiteY2" fmla="*/ 0 h 1466850"/>
              <a:gd name="connsiteX3" fmla="*/ 1350757 w 8104541"/>
              <a:gd name="connsiteY3" fmla="*/ 0 h 1466850"/>
              <a:gd name="connsiteX4" fmla="*/ 3376892 w 8104541"/>
              <a:gd name="connsiteY4" fmla="*/ 0 h 1466850"/>
              <a:gd name="connsiteX5" fmla="*/ 7860061 w 8104541"/>
              <a:gd name="connsiteY5" fmla="*/ 0 h 1466850"/>
              <a:gd name="connsiteX6" fmla="*/ 8104541 w 8104541"/>
              <a:gd name="connsiteY6" fmla="*/ 244480 h 1466850"/>
              <a:gd name="connsiteX7" fmla="*/ 8104541 w 8104541"/>
              <a:gd name="connsiteY7" fmla="*/ 244475 h 1466850"/>
              <a:gd name="connsiteX8" fmla="*/ 8104541 w 8104541"/>
              <a:gd name="connsiteY8" fmla="*/ 244475 h 1466850"/>
              <a:gd name="connsiteX9" fmla="*/ 8104541 w 8104541"/>
              <a:gd name="connsiteY9" fmla="*/ 611188 h 1466850"/>
              <a:gd name="connsiteX10" fmla="*/ 8104541 w 8104541"/>
              <a:gd name="connsiteY10" fmla="*/ 1222370 h 1466850"/>
              <a:gd name="connsiteX11" fmla="*/ 7860061 w 8104541"/>
              <a:gd name="connsiteY11" fmla="*/ 1466850 h 1466850"/>
              <a:gd name="connsiteX12" fmla="*/ 3376892 w 8104541"/>
              <a:gd name="connsiteY12" fmla="*/ 1466850 h 1466850"/>
              <a:gd name="connsiteX13" fmla="*/ 1350757 w 8104541"/>
              <a:gd name="connsiteY13" fmla="*/ 1466850 h 1466850"/>
              <a:gd name="connsiteX14" fmla="*/ 1350757 w 8104541"/>
              <a:gd name="connsiteY14" fmla="*/ 1466850 h 1466850"/>
              <a:gd name="connsiteX15" fmla="*/ 244480 w 8104541"/>
              <a:gd name="connsiteY15" fmla="*/ 1466850 h 1466850"/>
              <a:gd name="connsiteX16" fmla="*/ 0 w 8104541"/>
              <a:gd name="connsiteY16" fmla="*/ 1222370 h 1466850"/>
              <a:gd name="connsiteX17" fmla="*/ 0 w 8104541"/>
              <a:gd name="connsiteY17" fmla="*/ 611188 h 1466850"/>
              <a:gd name="connsiteX18" fmla="*/ -429784 w 8104541"/>
              <a:gd name="connsiteY18" fmla="*/ 483708 h 1466850"/>
              <a:gd name="connsiteX19" fmla="*/ 0 w 8104541"/>
              <a:gd name="connsiteY19" fmla="*/ 244475 h 1466850"/>
              <a:gd name="connsiteX20" fmla="*/ 0 w 8104541"/>
              <a:gd name="connsiteY20" fmla="*/ 24448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466850" fill="none" extrusionOk="0">
                <a:moveTo>
                  <a:pt x="0" y="244480"/>
                </a:moveTo>
                <a:cubicBezTo>
                  <a:pt x="10659" y="115226"/>
                  <a:pt x="104968" y="1805"/>
                  <a:pt x="244480" y="0"/>
                </a:cubicBezTo>
                <a:cubicBezTo>
                  <a:pt x="503845" y="78143"/>
                  <a:pt x="1068847" y="38238"/>
                  <a:pt x="1350757" y="0"/>
                </a:cubicBezTo>
                <a:lnTo>
                  <a:pt x="1350757" y="0"/>
                </a:lnTo>
                <a:cubicBezTo>
                  <a:pt x="1581551" y="143479"/>
                  <a:pt x="3036263" y="81161"/>
                  <a:pt x="3376892" y="0"/>
                </a:cubicBezTo>
                <a:cubicBezTo>
                  <a:pt x="5187184" y="-117130"/>
                  <a:pt x="6274243" y="123459"/>
                  <a:pt x="7860061" y="0"/>
                </a:cubicBezTo>
                <a:cubicBezTo>
                  <a:pt x="7999558" y="7128"/>
                  <a:pt x="8099247" y="110197"/>
                  <a:pt x="8104541" y="244480"/>
                </a:cubicBezTo>
                <a:lnTo>
                  <a:pt x="8104541" y="244475"/>
                </a:lnTo>
                <a:lnTo>
                  <a:pt x="8104541" y="244475"/>
                </a:lnTo>
                <a:cubicBezTo>
                  <a:pt x="8133894" y="316649"/>
                  <a:pt x="8095817" y="451802"/>
                  <a:pt x="8104541" y="611188"/>
                </a:cubicBezTo>
                <a:cubicBezTo>
                  <a:pt x="8129583" y="677811"/>
                  <a:pt x="8069797" y="1030157"/>
                  <a:pt x="8104541" y="1222370"/>
                </a:cubicBezTo>
                <a:cubicBezTo>
                  <a:pt x="8101067" y="1353043"/>
                  <a:pt x="7991528" y="1478431"/>
                  <a:pt x="7860061" y="1466850"/>
                </a:cubicBezTo>
                <a:cubicBezTo>
                  <a:pt x="7273510" y="1600244"/>
                  <a:pt x="5440388" y="1336130"/>
                  <a:pt x="3376892" y="1466850"/>
                </a:cubicBezTo>
                <a:cubicBezTo>
                  <a:pt x="2642826" y="1516549"/>
                  <a:pt x="1632501" y="1442122"/>
                  <a:pt x="1350757" y="1466850"/>
                </a:cubicBezTo>
                <a:lnTo>
                  <a:pt x="1350757" y="1466850"/>
                </a:lnTo>
                <a:cubicBezTo>
                  <a:pt x="1155058" y="1416168"/>
                  <a:pt x="609733" y="1565448"/>
                  <a:pt x="244480" y="1466850"/>
                </a:cubicBezTo>
                <a:cubicBezTo>
                  <a:pt x="104843" y="1466831"/>
                  <a:pt x="10398" y="1336065"/>
                  <a:pt x="0" y="1222370"/>
                </a:cubicBezTo>
                <a:cubicBezTo>
                  <a:pt x="27351" y="1120118"/>
                  <a:pt x="45862" y="726664"/>
                  <a:pt x="0" y="611188"/>
                </a:cubicBezTo>
                <a:cubicBezTo>
                  <a:pt x="-186906" y="535133"/>
                  <a:pt x="-357149" y="519876"/>
                  <a:pt x="-429784" y="483708"/>
                </a:cubicBezTo>
                <a:cubicBezTo>
                  <a:pt x="-299970" y="368703"/>
                  <a:pt x="-141545" y="329662"/>
                  <a:pt x="0" y="244475"/>
                </a:cubicBezTo>
                <a:lnTo>
                  <a:pt x="0" y="244480"/>
                </a:lnTo>
                <a:close/>
              </a:path>
              <a:path w="8104541" h="1466850" stroke="0" extrusionOk="0">
                <a:moveTo>
                  <a:pt x="0" y="244480"/>
                </a:moveTo>
                <a:cubicBezTo>
                  <a:pt x="-12630" y="131055"/>
                  <a:pt x="126714" y="-11671"/>
                  <a:pt x="244480" y="0"/>
                </a:cubicBezTo>
                <a:cubicBezTo>
                  <a:pt x="523324" y="10785"/>
                  <a:pt x="875024" y="92872"/>
                  <a:pt x="1350757" y="0"/>
                </a:cubicBezTo>
                <a:lnTo>
                  <a:pt x="1350757" y="0"/>
                </a:lnTo>
                <a:cubicBezTo>
                  <a:pt x="2069381" y="-29929"/>
                  <a:pt x="2640298" y="-87481"/>
                  <a:pt x="3376892" y="0"/>
                </a:cubicBezTo>
                <a:cubicBezTo>
                  <a:pt x="5482401" y="-134364"/>
                  <a:pt x="6157233" y="130381"/>
                  <a:pt x="7860061" y="0"/>
                </a:cubicBezTo>
                <a:cubicBezTo>
                  <a:pt x="7988134" y="-16382"/>
                  <a:pt x="8118116" y="98934"/>
                  <a:pt x="8104541" y="244480"/>
                </a:cubicBezTo>
                <a:lnTo>
                  <a:pt x="8104541" y="244475"/>
                </a:lnTo>
                <a:lnTo>
                  <a:pt x="8104541" y="244475"/>
                </a:lnTo>
                <a:cubicBezTo>
                  <a:pt x="8110222" y="350187"/>
                  <a:pt x="8122784" y="519404"/>
                  <a:pt x="8104541" y="611188"/>
                </a:cubicBezTo>
                <a:cubicBezTo>
                  <a:pt x="8158137" y="839075"/>
                  <a:pt x="8087026" y="1045691"/>
                  <a:pt x="8104541" y="1222370"/>
                </a:cubicBezTo>
                <a:cubicBezTo>
                  <a:pt x="8121172" y="1355579"/>
                  <a:pt x="7971468" y="1473692"/>
                  <a:pt x="7860061" y="1466850"/>
                </a:cubicBezTo>
                <a:cubicBezTo>
                  <a:pt x="6303658" y="1429091"/>
                  <a:pt x="5003561" y="1517348"/>
                  <a:pt x="3376892" y="1466850"/>
                </a:cubicBezTo>
                <a:cubicBezTo>
                  <a:pt x="2459734" y="1297815"/>
                  <a:pt x="2133023" y="1520150"/>
                  <a:pt x="1350757" y="1466850"/>
                </a:cubicBezTo>
                <a:lnTo>
                  <a:pt x="1350757" y="1466850"/>
                </a:lnTo>
                <a:cubicBezTo>
                  <a:pt x="1213088" y="1420859"/>
                  <a:pt x="355358" y="1400667"/>
                  <a:pt x="244480" y="1466850"/>
                </a:cubicBezTo>
                <a:cubicBezTo>
                  <a:pt x="105932" y="1463635"/>
                  <a:pt x="8307" y="1355448"/>
                  <a:pt x="0" y="1222370"/>
                </a:cubicBezTo>
                <a:cubicBezTo>
                  <a:pt x="-46671" y="1103213"/>
                  <a:pt x="-50352" y="847850"/>
                  <a:pt x="0" y="611188"/>
                </a:cubicBezTo>
                <a:cubicBezTo>
                  <a:pt x="-48371" y="614055"/>
                  <a:pt x="-351633" y="521608"/>
                  <a:pt x="-429784" y="483708"/>
                </a:cubicBezTo>
                <a:cubicBezTo>
                  <a:pt x="-262792" y="396373"/>
                  <a:pt x="-183425" y="308635"/>
                  <a:pt x="0" y="244475"/>
                </a:cubicBezTo>
                <a:lnTo>
                  <a:pt x="0" y="244480"/>
                </a:ln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sd="2842418190">
                  <a:prstGeom prst="wedgeRoundRectCallout">
                    <a:avLst>
                      <a:gd name="adj1" fmla="val -55303"/>
                      <a:gd name="adj2" fmla="val -1702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Làm thế nào để viết được đoạn văn tưởng tượng thú vị, hấp dẫn?</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2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87BFFA-5CF8-53E3-C13F-6C0ADC5D33D2}"/>
              </a:ext>
            </a:extLst>
          </p:cNvPr>
          <p:cNvSpPr/>
          <p:nvPr/>
        </p:nvSpPr>
        <p:spPr>
          <a:xfrm>
            <a:off x="4321450" y="314326"/>
            <a:ext cx="3736700" cy="1720302"/>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Một</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cách</a:t>
            </a:r>
            <a:r>
              <a:rPr lang="en-US" sz="3600" b="1" dirty="0">
                <a:solidFill>
                  <a:prstClr val="black"/>
                </a:solidFill>
              </a:rPr>
              <a:t> </a:t>
            </a:r>
            <a:r>
              <a:rPr lang="en-US" sz="3600" b="1" dirty="0" err="1">
                <a:solidFill>
                  <a:prstClr val="black"/>
                </a:solidFill>
              </a:rPr>
              <a:t>viết</a:t>
            </a:r>
            <a:r>
              <a:rPr lang="en-US" sz="3600" b="1" dirty="0">
                <a:solidFill>
                  <a:prstClr val="black"/>
                </a:solidFill>
              </a:rPr>
              <a:t> </a:t>
            </a:r>
            <a:r>
              <a:rPr lang="en-US" sz="3600" b="1" dirty="0" err="1">
                <a:solidFill>
                  <a:prstClr val="black"/>
                </a:solidFill>
              </a:rPr>
              <a:t>đoạn</a:t>
            </a:r>
            <a:r>
              <a:rPr lang="en-US" sz="3600" b="1" dirty="0">
                <a:solidFill>
                  <a:prstClr val="black"/>
                </a:solidFill>
              </a:rPr>
              <a:t> </a:t>
            </a:r>
            <a:r>
              <a:rPr lang="en-US" sz="3600" b="1" dirty="0" err="1">
                <a:solidFill>
                  <a:prstClr val="black"/>
                </a:solidFill>
              </a:rPr>
              <a:t>văn</a:t>
            </a:r>
            <a:r>
              <a:rPr lang="en-US" sz="3600" b="1" dirty="0">
                <a:solidFill>
                  <a:prstClr val="black"/>
                </a:solidFill>
              </a:rPr>
              <a:t> </a:t>
            </a:r>
            <a:r>
              <a:rPr lang="en-US" sz="3600" b="1" dirty="0" err="1">
                <a:solidFill>
                  <a:prstClr val="black"/>
                </a:solidFill>
              </a:rPr>
              <a:t>tưởng</a:t>
            </a:r>
            <a:r>
              <a:rPr lang="en-US" sz="3600" b="1" dirty="0">
                <a:solidFill>
                  <a:prstClr val="black"/>
                </a:solidFill>
              </a:rPr>
              <a:t> </a:t>
            </a:r>
            <a:r>
              <a:rPr lang="en-US" sz="3600" b="1" dirty="0" err="1">
                <a:solidFill>
                  <a:prstClr val="black"/>
                </a:solidFill>
              </a:rPr>
              <a:t>tượng</a:t>
            </a:r>
            <a:r>
              <a:rPr lang="en-US" sz="3600" b="1" dirty="0">
                <a:solidFill>
                  <a:prstClr val="black"/>
                </a:solidFill>
              </a:rPr>
              <a:t> </a:t>
            </a:r>
            <a:r>
              <a:rPr lang="en-US" sz="3600" b="1" dirty="0" err="1">
                <a:solidFill>
                  <a:prstClr val="black"/>
                </a:solidFill>
              </a:rPr>
              <a:t>khác</a:t>
            </a:r>
            <a:endParaRPr lang="en-US" sz="3600" b="1" dirty="0">
              <a:solidFill>
                <a:prstClr val="black"/>
              </a:solidFill>
            </a:endParaRPr>
          </a:p>
        </p:txBody>
      </p:sp>
      <p:pic>
        <p:nvPicPr>
          <p:cNvPr id="24" name="Picture 23" descr="A red arrow pointing to the right&#10;&#10;Description automatically generated with low confidence">
            <a:extLst>
              <a:ext uri="{FF2B5EF4-FFF2-40B4-BE49-F238E27FC236}">
                <a16:creationId xmlns:a16="http://schemas.microsoft.com/office/drawing/2014/main" id="{769E7C1C-20C9-E606-A1CB-7FF1DD510ED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25" name="Rectangle: Rounded Corners 24">
            <a:extLst>
              <a:ext uri="{FF2B5EF4-FFF2-40B4-BE49-F238E27FC236}">
                <a16:creationId xmlns:a16="http://schemas.microsoft.com/office/drawing/2014/main" id="{13210100-C361-6218-994A-0C571100A3B1}"/>
              </a:ext>
            </a:extLst>
          </p:cNvPr>
          <p:cNvSpPr/>
          <p:nvPr/>
        </p:nvSpPr>
        <p:spPr>
          <a:xfrm>
            <a:off x="695325" y="3324223"/>
            <a:ext cx="3138695" cy="245745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cs typeface="Baloo" panose="03080902040302020200" pitchFamily="66" charset="0"/>
              </a:rPr>
              <a:t>Chọn</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một</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cách</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mở</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đầu</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khác</a:t>
            </a:r>
            <a:r>
              <a:rPr lang="en-US" sz="4000" b="1" dirty="0">
                <a:solidFill>
                  <a:srgbClr val="002060"/>
                </a:solidFill>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6" name="Picture 25" descr="A red arrow pointing to the right&#10;&#10;Description automatically generated with low confidence">
            <a:extLst>
              <a:ext uri="{FF2B5EF4-FFF2-40B4-BE49-F238E27FC236}">
                <a16:creationId xmlns:a16="http://schemas.microsoft.com/office/drawing/2014/main" id="{71511EED-2749-2376-D6BB-67FED4E082E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27" name="Rectangle: Rounded Corners 26">
            <a:extLst>
              <a:ext uri="{FF2B5EF4-FFF2-40B4-BE49-F238E27FC236}">
                <a16:creationId xmlns:a16="http://schemas.microsoft.com/office/drawing/2014/main" id="{60107B1E-D885-6B22-0F6A-F4A18F6ACF4B}"/>
              </a:ext>
            </a:extLst>
          </p:cNvPr>
          <p:cNvSpPr/>
          <p:nvPr/>
        </p:nvSpPr>
        <p:spPr>
          <a:xfrm>
            <a:off x="4391025" y="3552825"/>
            <a:ext cx="3543299" cy="22098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libri" panose="020F0502020204030204"/>
                <a:cs typeface="Baloo" panose="03080902040302020200" pitchFamily="66" charset="0"/>
              </a:rPr>
              <a:t>Phát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triển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một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vài</a:t>
            </a:r>
            <a:r>
              <a:rPr lang="en-US" sz="4000" b="1" dirty="0">
                <a:solidFill>
                  <a:srgbClr val="002060"/>
                </a:solidFill>
                <a:latin typeface="Calibri" panose="020F0502020204030204"/>
                <a:cs typeface="Baloo" panose="03080902040302020200" pitchFamily="66" charset="0"/>
              </a:rPr>
              <a:t> chi </a:t>
            </a:r>
            <a:r>
              <a:rPr lang="en-US" sz="4000" b="1" dirty="0" err="1">
                <a:solidFill>
                  <a:srgbClr val="002060"/>
                </a:solidFill>
                <a:latin typeface="Calibri" panose="020F0502020204030204"/>
                <a:cs typeface="Baloo" panose="03080902040302020200" pitchFamily="66" charset="0"/>
              </a:rPr>
              <a:t>tiết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quan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trọng</a:t>
            </a:r>
            <a:r>
              <a:rPr lang="en-US" sz="4000" b="1" dirty="0">
                <a:solidFill>
                  <a:srgbClr val="002060"/>
                </a:solidFill>
                <a:latin typeface="Calibri" panose="020F0502020204030204"/>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8" name="Picture 27" descr="A red arrow pointing to the right&#10;&#10;Description automatically generated with low confidence">
            <a:extLst>
              <a:ext uri="{FF2B5EF4-FFF2-40B4-BE49-F238E27FC236}">
                <a16:creationId xmlns:a16="http://schemas.microsoft.com/office/drawing/2014/main" id="{7505E83A-0658-83B0-0990-501C4CBBDEF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29" name="Rectangle: Rounded Corners 28">
            <a:extLst>
              <a:ext uri="{FF2B5EF4-FFF2-40B4-BE49-F238E27FC236}">
                <a16:creationId xmlns:a16="http://schemas.microsoft.com/office/drawing/2014/main" id="{06AB6ABC-20CB-BB5D-630E-8FC52FFBCDE0}"/>
              </a:ext>
            </a:extLst>
          </p:cNvPr>
          <p:cNvSpPr/>
          <p:nvPr/>
        </p:nvSpPr>
        <p:spPr>
          <a:xfrm>
            <a:off x="8429625" y="3549926"/>
            <a:ext cx="2847975" cy="231747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Thay</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hoặc</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viết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tiếp</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đoạn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kết</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4B239-0CCF-1157-EF7E-4451832A4BBA}"/>
              </a:ext>
            </a:extLst>
          </p:cNvPr>
          <p:cNvPicPr>
            <a:picLocks noChangeAspect="1"/>
          </p:cNvPicPr>
          <p:nvPr/>
        </p:nvPicPr>
        <p:blipFill>
          <a:blip r:embed="rId2"/>
          <a:stretch>
            <a:fillRect/>
          </a:stretch>
        </p:blipFill>
        <p:spPr>
          <a:xfrm>
            <a:off x="985837" y="1871662"/>
            <a:ext cx="10159804" cy="2947988"/>
          </a:xfrm>
          <a:prstGeom prst="rect">
            <a:avLst/>
          </a:prstGeom>
        </p:spPr>
      </p:pic>
    </p:spTree>
    <p:extLst>
      <p:ext uri="{BB962C8B-B14F-4D97-AF65-F5344CB8AC3E}">
        <p14:creationId xmlns:p14="http://schemas.microsoft.com/office/powerpoint/2010/main" val="1433325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CA7FBA52-08D3-2443-D366-24E6C6C65085}"/>
              </a:ext>
            </a:extLst>
          </p:cNvPr>
          <p:cNvPicPr>
            <a:picLocks noChangeAspect="1"/>
          </p:cNvPicPr>
          <p:nvPr/>
        </p:nvPicPr>
        <p:blipFill>
          <a:blip r:embed="rId5"/>
          <a:stretch>
            <a:fillRect/>
          </a:stretch>
        </p:blipFill>
        <p:spPr>
          <a:xfrm>
            <a:off x="2502090" y="2259640"/>
            <a:ext cx="7340220" cy="1633870"/>
          </a:xfrm>
          <a:prstGeom prst="rect">
            <a:avLst/>
          </a:prstGeom>
        </p:spPr>
      </p:pic>
    </p:spTree>
    <p:extLst>
      <p:ext uri="{BB962C8B-B14F-4D97-AF65-F5344CB8AC3E}">
        <p14:creationId xmlns:p14="http://schemas.microsoft.com/office/powerpoint/2010/main" val="108706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836C7D8E-F77F-4DF8-808E-DA9CE2B83747}"/>
              </a:ext>
            </a:extLst>
          </p:cNvPr>
          <p:cNvSpPr/>
          <p:nvPr/>
        </p:nvSpPr>
        <p:spPr>
          <a:xfrm>
            <a:off x="1327067" y="214010"/>
            <a:ext cx="6893008"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Cloud 13">
            <a:extLst>
              <a:ext uri="{FF2B5EF4-FFF2-40B4-BE49-F238E27FC236}">
                <a16:creationId xmlns:a16="http://schemas.microsoft.com/office/drawing/2014/main"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Box 17">
            <a:extLst>
              <a:ext uri="{FF2B5EF4-FFF2-40B4-BE49-F238E27FC236}">
                <a16:creationId xmlns:a16="http://schemas.microsoft.com/office/drawing/2014/main" id="{B2E50176-57CB-4F86-A7F1-DDEF2272A786}"/>
              </a:ext>
            </a:extLst>
          </p:cNvPr>
          <p:cNvSpPr txBox="1">
            <a:spLocks noChangeArrowheads="1"/>
          </p:cNvSpPr>
          <p:nvPr/>
        </p:nvSpPr>
        <p:spPr bwMode="auto">
          <a:xfrm>
            <a:off x="1564148" y="903091"/>
            <a:ext cx="6665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r>
              <a:rPr lang="vi-VN" altLang="en-US" sz="3600" dirty="0">
                <a:solidFill>
                  <a:srgbClr val="FF0000"/>
                </a:solidFill>
                <a:latin typeface="Arial" panose="020B0604020202020204" pitchFamily="34" charset="0"/>
                <a:cs typeface="Arial" panose="020B0604020202020204" pitchFamily="34" charset="0"/>
              </a:rPr>
              <a:t>Tìm một câu chuyện tưởng tượng về loài vật</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và</a:t>
            </a:r>
            <a:r>
              <a:rPr lang="vi-VN" altLang="en-US" sz="3600" dirty="0">
                <a:solidFill>
                  <a:srgbClr val="FF0000"/>
                </a:solidFill>
                <a:latin typeface="Arial" panose="020B0604020202020204" pitchFamily="34" charset="0"/>
                <a:cs typeface="Arial" panose="020B0604020202020204" pitchFamily="34" charset="0"/>
              </a:rPr>
              <a:t> cho người thân nghe.</a:t>
            </a:r>
          </a:p>
        </p:txBody>
      </p:sp>
      <p:sp>
        <p:nvSpPr>
          <p:cNvPr id="16" name="TextBox 17">
            <a:extLst>
              <a:ext uri="{FF2B5EF4-FFF2-40B4-BE49-F238E27FC236}">
                <a16:creationId xmlns:a16="http://schemas.microsoft.com/office/drawing/2014/main" id="{48D2FE01-1379-4864-A017-9D5974C5A654}"/>
              </a:ext>
            </a:extLst>
          </p:cNvPr>
          <p:cNvSpPr txBox="1">
            <a:spLocks noChangeArrowheads="1"/>
          </p:cNvSpPr>
          <p:nvPr/>
        </p:nvSpPr>
        <p:spPr bwMode="auto">
          <a:xfrm>
            <a:off x="5120613" y="4407080"/>
            <a:ext cx="4641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defRPr/>
            </a:pPr>
            <a:r>
              <a:rPr lang="vi-VN" altLang="en-US" sz="3200" dirty="0">
                <a:latin typeface="Arial" panose="020B0604020202020204" pitchFamily="34" charset="0"/>
                <a:cs typeface="Arial" panose="020B0604020202020204" pitchFamily="34" charset="0"/>
              </a:rPr>
              <a:t>Chia sẻ với người thân chi tiết em thích nhất và nêu lí do.</a:t>
            </a:r>
            <a:endPar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字魂35号-经典雅黑"/>
              <a:cs typeface="Arial" panose="020B0604020202020204" pitchFamily="34" charset="0"/>
            </a:endParaRPr>
          </a:p>
        </p:txBody>
      </p:sp>
      <p:grpSp>
        <p:nvGrpSpPr>
          <p:cNvPr id="17" name="Group 16">
            <a:extLst>
              <a:ext uri="{FF2B5EF4-FFF2-40B4-BE49-F238E27FC236}">
                <a16:creationId xmlns:a16="http://schemas.microsoft.com/office/drawing/2014/main"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a16="http://schemas.microsoft.com/office/drawing/2014/main"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a16="http://schemas.microsoft.com/office/drawing/2014/main"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a16="http://schemas.microsoft.com/office/drawing/2014/main"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a16="http://schemas.microsoft.com/office/drawing/2014/main"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a16="http://schemas.microsoft.com/office/drawing/2014/main" id="{A5813BA2-BEBC-427B-9922-03140821569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38224" y="2633637"/>
            <a:ext cx="95918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Xem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lại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hôm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nay</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4000" b="1" i="0" u="none" strike="noStrike" kern="1200" cap="none" spc="0" normalizeH="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Chuẩn</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bị</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tiếp</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theo</a:t>
            </a: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049264" y="8700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rPr>
              <a:t>DẶN DÒ</a:t>
            </a:r>
            <a:endParaRPr kumimoji="0" lang="en-US"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endParaRPr>
          </a:p>
        </p:txBody>
      </p:sp>
    </p:spTree>
    <p:extLst>
      <p:ext uri="{BB962C8B-B14F-4D97-AF65-F5344CB8AC3E}">
        <p14:creationId xmlns:p14="http://schemas.microsoft.com/office/powerpoint/2010/main" val="4063213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E4C86C62-561F-4DEC-C8A9-C436AD8972DC}"/>
              </a:ext>
            </a:extLst>
          </p:cNvPr>
          <p:cNvPicPr>
            <a:picLocks noChangeAspect="1"/>
          </p:cNvPicPr>
          <p:nvPr/>
        </p:nvPicPr>
        <p:blipFill>
          <a:blip r:embed="rId8"/>
          <a:stretch>
            <a:fillRect/>
          </a:stretch>
        </p:blipFill>
        <p:spPr>
          <a:xfrm>
            <a:off x="1505314" y="2520250"/>
            <a:ext cx="9181372" cy="1493649"/>
          </a:xfrm>
          <a:prstGeom prst="rect">
            <a:avLst/>
          </a:prstGeom>
        </p:spPr>
      </p:pic>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745" y="3959958"/>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920" y="4974715"/>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742" y="3533775"/>
            <a:ext cx="2083094" cy="2554954"/>
          </a:xfrm>
          <a:prstGeom prst="rect">
            <a:avLst/>
          </a:prstGeom>
        </p:spPr>
      </p:pic>
      <p:pic>
        <p:nvPicPr>
          <p:cNvPr id="2" name="Picture 1">
            <a:extLst>
              <a:ext uri="{FF2B5EF4-FFF2-40B4-BE49-F238E27FC236}">
                <a16:creationId xmlns:a16="http://schemas.microsoft.com/office/drawing/2014/main" id="{09481E45-986E-720A-2AA8-379A210B4D19}"/>
              </a:ext>
            </a:extLst>
          </p:cNvPr>
          <p:cNvPicPr>
            <a:picLocks noChangeAspect="1"/>
          </p:cNvPicPr>
          <p:nvPr/>
        </p:nvPicPr>
        <p:blipFill>
          <a:blip r:embed="rId8"/>
          <a:stretch>
            <a:fillRect/>
          </a:stretch>
        </p:blipFill>
        <p:spPr>
          <a:xfrm>
            <a:off x="1504024" y="1294967"/>
            <a:ext cx="3773751" cy="1201016"/>
          </a:xfrm>
          <a:prstGeom prst="rect">
            <a:avLst/>
          </a:prstGeom>
        </p:spPr>
      </p:pic>
      <p:pic>
        <p:nvPicPr>
          <p:cNvPr id="3" name="Picture 2">
            <a:extLst>
              <a:ext uri="{FF2B5EF4-FFF2-40B4-BE49-F238E27FC236}">
                <a16:creationId xmlns:a16="http://schemas.microsoft.com/office/drawing/2014/main" id="{52C25983-4018-1CD9-0400-723D375C5A91}"/>
              </a:ext>
            </a:extLst>
          </p:cNvPr>
          <p:cNvPicPr>
            <a:picLocks noChangeAspect="1"/>
          </p:cNvPicPr>
          <p:nvPr/>
        </p:nvPicPr>
        <p:blipFill>
          <a:blip r:embed="rId9"/>
          <a:stretch>
            <a:fillRect/>
          </a:stretch>
        </p:blipFill>
        <p:spPr>
          <a:xfrm>
            <a:off x="2361883" y="2500813"/>
            <a:ext cx="7315834" cy="1627773"/>
          </a:xfrm>
          <a:prstGeom prst="rect">
            <a:avLst/>
          </a:prstGeom>
        </p:spPr>
      </p:pic>
      <p:sp>
        <p:nvSpPr>
          <p:cNvPr id="6" name="TextBox 5">
            <a:extLst>
              <a:ext uri="{FF2B5EF4-FFF2-40B4-BE49-F238E27FC236}">
                <a16:creationId xmlns:a16="http://schemas.microsoft.com/office/drawing/2014/main" id="{ACB260BE-AF11-005E-2629-7B3667A5206E}"/>
              </a:ext>
            </a:extLst>
          </p:cNvPr>
          <p:cNvSpPr txBox="1"/>
          <p:nvPr/>
        </p:nvSpPr>
        <p:spPr>
          <a:xfrm>
            <a:off x="2263277" y="1249144"/>
            <a:ext cx="8010524"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302180" y="1879951"/>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1</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151762" y="3100387"/>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2</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64225" y="1756699"/>
            <a:ext cx="8513136" cy="954107"/>
          </a:xfrm>
          <a:prstGeom prst="rect">
            <a:avLst/>
          </a:prstGeom>
          <a:noFill/>
        </p:spPr>
        <p:txBody>
          <a:bodyPr wrap="square">
            <a:spAutoFit/>
          </a:bodyPr>
          <a:lstStyle/>
          <a:p>
            <a:pPr lvl="0" indent="457200" algn="just"/>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Biết cách viết đoạn văn tưởng tượng dựa trên một câu chuyện đã đọc hoặc đã nghe.</a:t>
            </a:r>
            <a:endPar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062154" y="3100387"/>
            <a:ext cx="8513136" cy="1384995"/>
          </a:xfrm>
          <a:prstGeom prst="rect">
            <a:avLst/>
          </a:prstGeom>
          <a:noFill/>
        </p:spPr>
        <p:txBody>
          <a:bodyPr wrap="square">
            <a:spAutoFit/>
          </a:bodyPr>
          <a:lstStyle/>
          <a:p>
            <a:pPr lvl="0" indent="457200" algn="just"/>
            <a:r>
              <a:rPr lang="vi-VN" sz="280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Biết khám phá và trân trọng vẻ riêng của những người xung quanh, có khả năng nhận biết và bày tỏ tình cảm, cảm xúc.</a:t>
            </a:r>
            <a:endParaRPr kumimoji="0" lang="vi-VN" sz="2800" b="1" i="0" u="none" strike="noStrike" kern="1200" cap="none" spc="0" normalizeH="0" baseline="0" noProof="0" dirty="0">
              <a:ln>
                <a:noFill/>
              </a:ln>
              <a:solidFill>
                <a:srgbClr val="FF66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5号-经典雅黑"/>
              <a:ea typeface="字魂35号-经典雅黑"/>
              <a:cs typeface="+mn-cs"/>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5号-经典雅黑"/>
              <a:ea typeface="字魂35号-经典雅黑"/>
              <a:cs typeface="+mn-cs"/>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64225" y="397691"/>
            <a:ext cx="1000828" cy="833120"/>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911080" y="4564380"/>
            <a:ext cx="2280920" cy="228092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5号-经典雅黑"/>
              <a:ea typeface="字魂35号-经典雅黑"/>
              <a:cs typeface="+mn-ea"/>
              <a:sym typeface="+mn-lt"/>
            </a:endParaRPr>
          </a:p>
        </p:txBody>
      </p:sp>
      <p:pic>
        <p:nvPicPr>
          <p:cNvPr id="6" name="Picture 5">
            <a:extLst>
              <a:ext uri="{FF2B5EF4-FFF2-40B4-BE49-F238E27FC236}">
                <a16:creationId xmlns:a16="http://schemas.microsoft.com/office/drawing/2014/main" id="{7FBB314C-21E2-6269-ED99-B26E196852F8}"/>
              </a:ext>
            </a:extLst>
          </p:cNvPr>
          <p:cNvPicPr>
            <a:picLocks noChangeAspect="1"/>
          </p:cNvPicPr>
          <p:nvPr/>
        </p:nvPicPr>
        <p:blipFill>
          <a:blip r:embed="rId5"/>
          <a:stretch>
            <a:fillRect/>
          </a:stretch>
        </p:blipFill>
        <p:spPr>
          <a:xfrm>
            <a:off x="3352536" y="274264"/>
            <a:ext cx="6096528" cy="1280271"/>
          </a:xfrm>
          <a:prstGeom prst="rect">
            <a:avLst/>
          </a:prstGeom>
        </p:spPr>
      </p:pic>
      <p:sp>
        <p:nvSpPr>
          <p:cNvPr id="8" name="矩形: 圆角 28">
            <a:extLst>
              <a:ext uri="{FF2B5EF4-FFF2-40B4-BE49-F238E27FC236}">
                <a16:creationId xmlns:a16="http://schemas.microsoft.com/office/drawing/2014/main" id="{3936778A-F2B5-EE54-76DE-633D05AE92E3}"/>
              </a:ext>
            </a:extLst>
          </p:cNvPr>
          <p:cNvSpPr/>
          <p:nvPr/>
        </p:nvSpPr>
        <p:spPr>
          <a:xfrm>
            <a:off x="1235505" y="4623151"/>
            <a:ext cx="936796" cy="936796"/>
          </a:xfrm>
          <a:prstGeom prst="roundRect">
            <a:avLst>
              <a:gd name="adj" fmla="val 38426"/>
            </a:avLst>
          </a:prstGeom>
          <a:solidFill>
            <a:schemeClr val="accent6">
              <a:lumMod val="60000"/>
              <a:lumOff val="40000"/>
            </a:schemeClr>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1</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9" name="TextBox 8">
            <a:extLst>
              <a:ext uri="{FF2B5EF4-FFF2-40B4-BE49-F238E27FC236}">
                <a16:creationId xmlns:a16="http://schemas.microsoft.com/office/drawing/2014/main" id="{4B572066-E857-A1C0-3A92-8E996086A548}"/>
              </a:ext>
            </a:extLst>
          </p:cNvPr>
          <p:cNvSpPr txBox="1"/>
          <p:nvPr/>
        </p:nvSpPr>
        <p:spPr>
          <a:xfrm>
            <a:off x="2197550" y="4499899"/>
            <a:ext cx="8513136" cy="1384995"/>
          </a:xfrm>
          <a:prstGeom prst="rect">
            <a:avLst/>
          </a:prstGeom>
          <a:noFill/>
        </p:spPr>
        <p:txBody>
          <a:bodyPr wrap="square">
            <a:spAutoFit/>
          </a:bodyPr>
          <a:lstStyle/>
          <a:p>
            <a:pPr lvl="0" indent="457200" algn="just"/>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Biết vận dụng bài học vào thực tiễn cuộc sống: Trân trọng, bày tỏ tình cảm của mình về vẻ riêng của bạn bè và những người xung quanh trong cuộc sống.</a:t>
            </a:r>
            <a:endPar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6132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27">
            <a:extLst>
              <a:ext uri="{FF2B5EF4-FFF2-40B4-BE49-F238E27FC236}">
                <a16:creationId xmlns:a16="http://schemas.microsoft.com/office/drawing/2014/main" id="{2F13109E-C5AB-450E-8E6E-BF6469B2F1EC}"/>
              </a:ext>
            </a:extLst>
          </p:cNvPr>
          <p:cNvSpPr txBox="1"/>
          <p:nvPr/>
        </p:nvSpPr>
        <p:spPr>
          <a:xfrm>
            <a:off x="1005178" y="248374"/>
            <a:ext cx="9686344" cy="646331"/>
          </a:xfrm>
          <a:prstGeom prst="rect">
            <a:avLst/>
          </a:prstGeom>
          <a:noFill/>
        </p:spPr>
        <p:txBody>
          <a:bodyPr wrap="square">
            <a:spAutoFit/>
          </a:bodyPr>
          <a:lstStyle/>
          <a:p>
            <a:pPr lvl="0" algn="ctr" defTabSz="457200"/>
            <a:r>
              <a:rPr lang="en-US" sz="3600" b="1" dirty="0">
                <a:solidFill>
                  <a:srgbClr val="44546A">
                    <a:lumMod val="50000"/>
                  </a:srgbClr>
                </a:solidFill>
              </a:rPr>
              <a:t>1. </a:t>
            </a:r>
            <a:r>
              <a:rPr lang="vi-VN" sz="3600" b="1" dirty="0">
                <a:solidFill>
                  <a:srgbClr val="44546A">
                    <a:lumMod val="50000"/>
                  </a:srgbClr>
                </a:solidFill>
              </a:rPr>
              <a:t>Đọc đoạn văn dưới đây và trả lời câu hỏi.</a:t>
            </a:r>
            <a:endParaRPr kumimoji="0" lang="en-US" sz="3600" b="1" i="0" u="none" strike="noStrike" kern="1200" cap="none" spc="0" normalizeH="0" baseline="0" noProof="0" dirty="0">
              <a:ln>
                <a:noFill/>
              </a:ln>
              <a:solidFill>
                <a:srgbClr val="44546A">
                  <a:lumMod val="50000"/>
                </a:srgbClr>
              </a:solidFill>
              <a:effectLst/>
              <a:uLnTx/>
              <a:uFillTx/>
              <a:latin typeface="字魂35号-经典雅黑"/>
            </a:endParaRPr>
          </a:p>
        </p:txBody>
      </p:sp>
      <p:sp>
        <p:nvSpPr>
          <p:cNvPr id="4" name="TextBox 3">
            <a:extLst>
              <a:ext uri="{FF2B5EF4-FFF2-40B4-BE49-F238E27FC236}">
                <a16:creationId xmlns:a16="http://schemas.microsoft.com/office/drawing/2014/main" id="{47687845-7D9B-C457-8AE8-9E6C5C277982}"/>
              </a:ext>
            </a:extLst>
          </p:cNvPr>
          <p:cNvSpPr txBox="1"/>
          <p:nvPr/>
        </p:nvSpPr>
        <p:spPr>
          <a:xfrm>
            <a:off x="1409700" y="1600200"/>
            <a:ext cx="9772650" cy="3539430"/>
          </a:xfrm>
          <a:prstGeom prst="rect">
            <a:avLst/>
          </a:prstGeom>
          <a:noFill/>
        </p:spPr>
        <p:txBody>
          <a:bodyPr wrap="square" rtlCol="0">
            <a:spAutoFit/>
          </a:bodyPr>
          <a:lstStyle/>
          <a:p>
            <a:pPr algn="just" rtl="0" latinLnBrk="0"/>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Ngày xưa, muôn loài sống trong rừng già tối tăm, ẩm ướt. Gõ kiến được giao nhiệm vụ đến các nhà hỏi xem ai có thể đi tìm mặt trời. Gõ kiến gõ cửa nhà công, công mải múa. Gõ cửa nhà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bận cãi nhau. Gõ cửa nhà chích choè, chích chòe mải hót... Chỉ có gà trống nhận lời đi tìm mặt trời. </a:t>
            </a:r>
          </a:p>
          <a:p>
            <a:pPr algn="r" rtl="0" latinLnBrk="0"/>
            <a:r>
              <a:rPr lang="vi-VN" sz="3200" b="0" i="0" dirty="0">
                <a:solidFill>
                  <a:srgbClr val="000000"/>
                </a:solidFill>
                <a:effectLst/>
                <a:latin typeface="Calibri" panose="020F0502020204030204" pitchFamily="34" charset="0"/>
                <a:cs typeface="Calibri" panose="020F0502020204030204" pitchFamily="34" charset="0"/>
              </a:rPr>
              <a:t>(Theo Vũ Tú Nam)</a:t>
            </a:r>
          </a:p>
        </p:txBody>
      </p:sp>
      <p:sp>
        <p:nvSpPr>
          <p:cNvPr id="5" name="Rectangle: Rounded Corners 4">
            <a:extLst>
              <a:ext uri="{FF2B5EF4-FFF2-40B4-BE49-F238E27FC236}">
                <a16:creationId xmlns:a16="http://schemas.microsoft.com/office/drawing/2014/main" id="{06200CDA-94EF-36EC-9E85-C488E1EC3F85}"/>
              </a:ext>
            </a:extLst>
          </p:cNvPr>
          <p:cNvSpPr/>
          <p:nvPr/>
        </p:nvSpPr>
        <p:spPr>
          <a:xfrm>
            <a:off x="2105024" y="5470525"/>
            <a:ext cx="8677276" cy="7969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6" name="Text Box 20">
            <a:extLst>
              <a:ext uri="{FF2B5EF4-FFF2-40B4-BE49-F238E27FC236}">
                <a16:creationId xmlns:a16="http://schemas.microsoft.com/office/drawing/2014/main" id="{65999349-ECE3-A7F4-10FE-DE551F1DD30E}"/>
              </a:ext>
            </a:extLst>
          </p:cNvPr>
          <p:cNvSpPr txBox="1">
            <a:spLocks noChangeArrowheads="1"/>
          </p:cNvSpPr>
          <p:nvPr/>
        </p:nvSpPr>
        <p:spPr bwMode="auto">
          <a:xfrm>
            <a:off x="2190750" y="5535321"/>
            <a:ext cx="797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Theo </a:t>
            </a:r>
            <a:r>
              <a:rPr lang="en-US" altLang="en-US" b="1" dirty="0" err="1">
                <a:solidFill>
                  <a:srgbClr val="C00000"/>
                </a:solidFill>
                <a:latin typeface="Calibri" panose="020F0502020204030204" pitchFamily="34" charset="0"/>
                <a:cs typeface="Calibri" panose="020F0502020204030204" pitchFamily="34" charset="0"/>
              </a:rPr>
              <a:t>em</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nội</a:t>
            </a:r>
            <a:r>
              <a:rPr lang="en-US" altLang="en-US" b="1" dirty="0">
                <a:solidFill>
                  <a:srgbClr val="C00000"/>
                </a:solidFill>
                <a:latin typeface="Calibri" panose="020F0502020204030204" pitchFamily="34" charset="0"/>
                <a:cs typeface="Calibri" panose="020F0502020204030204" pitchFamily="34" charset="0"/>
              </a:rPr>
              <a:t> dung </a:t>
            </a:r>
            <a:r>
              <a:rPr lang="en-US" altLang="en-US" b="1" dirty="0" err="1">
                <a:solidFill>
                  <a:srgbClr val="C00000"/>
                </a:solidFill>
                <a:latin typeface="Calibri" panose="020F0502020204030204" pitchFamily="34" charset="0"/>
                <a:cs typeface="Calibri" panose="020F0502020204030204" pitchFamily="34" charset="0"/>
              </a:rPr>
              <a:t>chính</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của</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đoạn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văn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là</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gì</a:t>
            </a:r>
            <a:r>
              <a:rPr lang="en-US" altLang="en-US" b="1"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66995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480464" y="2743200"/>
            <a:ext cx="5292436" cy="36099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599"/>
            <a:ext cx="4514850" cy="2225675"/>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sz="3100" b="1" dirty="0">
                <a:solidFill>
                  <a:srgbClr val="C00000"/>
                </a:solidFill>
                <a:latin typeface="Calibri" panose="020F0502020204030204" pitchFamily="34" charset="0"/>
                <a:cs typeface="Calibri" panose="020F0502020204030204" pitchFamily="34" charset="0"/>
              </a:rPr>
              <a:t>a</a:t>
            </a:r>
            <a:r>
              <a:rPr lang="vi-VN" altLang="en-US" sz="3100" b="1" dirty="0">
                <a:solidFill>
                  <a:srgbClr val="C00000"/>
                </a:solidFill>
                <a:latin typeface="Calibri" panose="020F0502020204030204" pitchFamily="34" charset="0"/>
                <a:cs typeface="Calibri" panose="020F0502020204030204" pitchFamily="34" charset="0"/>
              </a:rPr>
              <a:t>. Đoạn văn tưởng tượng đã viết thêm những gì so với đoạn văn của Vũ Tú Nam?</a:t>
            </a:r>
            <a:endParaRPr kumimoji="0" lang="vi-VN" altLang="en-US" sz="31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56693" y="2758009"/>
            <a:ext cx="4920090" cy="3431709"/>
          </a:xfrm>
          <a:prstGeom prst="rect">
            <a:avLst/>
          </a:prstGeom>
          <a:noFill/>
        </p:spPr>
        <p:txBody>
          <a:bodyPr wrap="square">
            <a:spAutoFit/>
          </a:bodyPr>
          <a:lstStyle/>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Thêm lời: </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“Tớ còn bận tập múa.”</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Chích chòe luyến thoắng: “Tớ còn bận luyện giọng. Với lại đường xa vạn dặm, tớ thì bé nhỏ, chân yếu cánh mềm, làm sao mà đi được!” </a:t>
            </a: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107284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623339" y="2895600"/>
            <a:ext cx="5292436" cy="33527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600"/>
            <a:ext cx="4514850" cy="1863726"/>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b. </a:t>
            </a:r>
            <a:r>
              <a:rPr lang="vi-VN" altLang="en-US" b="1" dirty="0">
                <a:solidFill>
                  <a:srgbClr val="C00000"/>
                </a:solidFill>
                <a:latin typeface="Calibri" panose="020F0502020204030204" pitchFamily="34" charset="0"/>
                <a:cs typeface="Calibri" panose="020F0502020204030204" pitchFamily="34" charset="0"/>
              </a:rPr>
              <a:t>Theo em các chi tiết tưởng tượng đó có gì thú vị?</a:t>
            </a:r>
            <a:endParaRPr kumimoji="0" lang="vi-VN" altLang="en-US"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72275" y="2910409"/>
            <a:ext cx="5047383" cy="3416320"/>
          </a:xfrm>
          <a:prstGeom prst="rect">
            <a:avLst/>
          </a:prstGeom>
          <a:noFill/>
        </p:spPr>
        <p:txBody>
          <a:bodyPr wrap="square">
            <a:spAutoFit/>
          </a:bodyPr>
          <a:lstStyle/>
          <a:p>
            <a:pPr lvl="0" algn="just" defTabSz="457200"/>
            <a:r>
              <a:rPr lang="vi-VN" sz="3600" b="1" dirty="0">
                <a:solidFill>
                  <a:srgbClr val="44546A">
                    <a:lumMod val="50000"/>
                  </a:srgbClr>
                </a:solidFill>
                <a:latin typeface="Calibri" panose="020F0502020204030204" pitchFamily="34" charset="0"/>
                <a:cs typeface="Calibri" panose="020F0502020204030204" pitchFamily="34" charset="0"/>
              </a:rPr>
              <a:t>Các chi tiết tưởng tượng trong đoạn văn trên đã nhân hóa nhân vật trở nên sinh động, gần gũi giúp cho đoạn văn hay hơn.</a:t>
            </a:r>
            <a:endParaRPr kumimoji="0" lang="vi-VN" sz="3600" b="1" i="0" u="none" strike="noStrike" kern="1200" cap="none" spc="0" normalizeH="0" baseline="0" noProof="0" dirty="0">
              <a:ln>
                <a:noFill/>
              </a:ln>
              <a:solidFill>
                <a:srgbClr val="44546A">
                  <a:lumMod val="50000"/>
                </a:srgbClr>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2261885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343025" y="282340"/>
            <a:ext cx="9124950"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285875" y="282340"/>
            <a:ext cx="920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2. </a:t>
            </a:r>
            <a:r>
              <a:rPr lang="vi-VN" altLang="en-US" b="1" dirty="0">
                <a:solidFill>
                  <a:srgbClr val="C00000"/>
                </a:solidFill>
                <a:latin typeface="Calibri" panose="020F0502020204030204" pitchFamily="34" charset="0"/>
                <a:cs typeface="Calibri" panose="020F0502020204030204" pitchFamily="34" charset="0"/>
              </a:rPr>
              <a:t>Nếu viết đoạn văn tưởng tượng dựa trên câu chuyện đã đọc hoặc đã nghe, em thích cách viết nào? </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sp>
        <p:nvSpPr>
          <p:cNvPr id="2" name="Rectangle: Rounded Corners 1">
            <a:extLst>
              <a:ext uri="{FF2B5EF4-FFF2-40B4-BE49-F238E27FC236}">
                <a16:creationId xmlns:a16="http://schemas.microsoft.com/office/drawing/2014/main" id="{6F2D9E15-2F3B-32A8-D10E-BBDC0D8A0DE9}"/>
              </a:ext>
            </a:extLst>
          </p:cNvPr>
          <p:cNvSpPr/>
          <p:nvPr/>
        </p:nvSpPr>
        <p:spPr>
          <a:xfrm>
            <a:off x="742950" y="2076450"/>
            <a:ext cx="3448050"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Viết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thêm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lời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kể</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tả</a:t>
            </a:r>
            <a:r>
              <a:rPr lang="en-US" sz="3600" dirty="0">
                <a:solidFill>
                  <a:srgbClr val="002060"/>
                </a:solidFill>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EB1F8D23-9585-8E36-B253-9545B62BF27A}"/>
              </a:ext>
            </a:extLst>
          </p:cNvPr>
          <p:cNvSpPr/>
          <p:nvPr/>
        </p:nvSpPr>
        <p:spPr>
          <a:xfrm>
            <a:off x="4467224" y="2076450"/>
            <a:ext cx="3971925"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Viết thêm lời thoại của nhân vật.</a:t>
            </a:r>
            <a:endParaRPr lang="en-US" sz="3600"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F16D01D-FCD4-63D2-BCDD-57AA507017AB}"/>
              </a:ext>
            </a:extLst>
          </p:cNvPr>
          <p:cNvSpPr/>
          <p:nvPr/>
        </p:nvSpPr>
        <p:spPr>
          <a:xfrm>
            <a:off x="8648700" y="2066925"/>
            <a:ext cx="3343276"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Thay hoặc viết tiếp đoạn  kết.</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9CBB2-58B3-ABCE-EF99-02FD72EF98BA}"/>
              </a:ext>
            </a:extLst>
          </p:cNvPr>
          <p:cNvGrpSpPr/>
          <p:nvPr/>
        </p:nvGrpSpPr>
        <p:grpSpPr>
          <a:xfrm>
            <a:off x="899908" y="3165167"/>
            <a:ext cx="4179855" cy="2635558"/>
            <a:chOff x="3955420" y="4581371"/>
            <a:chExt cx="4179855" cy="2635558"/>
          </a:xfrm>
        </p:grpSpPr>
        <p:pic>
          <p:nvPicPr>
            <p:cNvPr id="7" name="Picture 6">
              <a:extLst>
                <a:ext uri="{FF2B5EF4-FFF2-40B4-BE49-F238E27FC236}">
                  <a16:creationId xmlns:a16="http://schemas.microsoft.com/office/drawing/2014/main" id="{702B955D-A824-CE13-91EE-64C9640568FF}"/>
                </a:ext>
              </a:extLst>
            </p:cNvPr>
            <p:cNvPicPr>
              <a:picLocks noChangeAspect="1"/>
            </p:cNvPicPr>
            <p:nvPr/>
          </p:nvPicPr>
          <p:blipFill>
            <a:blip r:embed="rId4"/>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E96FB470-4015-CAB8-05D7-24D145EBA802}"/>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8791346-F2DA-7EED-6420-AB667705E830}"/>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B287DF24-845D-44AA-8534-F31D335EEBD7}"/>
              </a:ext>
            </a:extLst>
          </p:cNvPr>
          <p:cNvGrpSpPr/>
          <p:nvPr/>
        </p:nvGrpSpPr>
        <p:grpSpPr>
          <a:xfrm>
            <a:off x="4667250" y="1681150"/>
            <a:ext cx="6381750" cy="1209138"/>
            <a:chOff x="4615270" y="280975"/>
            <a:chExt cx="6991711" cy="1209138"/>
          </a:xfrm>
        </p:grpSpPr>
        <p:sp>
          <p:nvSpPr>
            <p:cNvPr id="13" name="TextBox 2">
              <a:extLst>
                <a:ext uri="{FF2B5EF4-FFF2-40B4-BE49-F238E27FC236}">
                  <a16:creationId xmlns:a16="http://schemas.microsoft.com/office/drawing/2014/main" id="{CA7FE081-FBF8-CDC1-2771-E8EF7C5CA5A2}"/>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5529043-5246-3174-ABC6-0D47E314126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panose="020F0502020204030204" pitchFamily="34" charset="0"/>
                  <a:cs typeface="Calibri" panose="020F0502020204030204" pitchFamily="34" charset="0"/>
                </a:rPr>
                <a:t>C</a:t>
              </a:r>
              <a:r>
                <a:rPr lang="vi-VN" sz="3600" b="1" i="0" dirty="0">
                  <a:solidFill>
                    <a:srgbClr val="000000"/>
                  </a:solidFill>
                  <a:effectLst/>
                  <a:latin typeface="Calibri" panose="020F0502020204030204" pitchFamily="34" charset="0"/>
                  <a:cs typeface="Calibri" panose="020F0502020204030204" pitchFamily="34" charset="0"/>
                </a:rPr>
                <a:t>hia sẻ về cách viết đoạn văn tưởng tượng mà em thích.</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3925ECA0-3258-FE1F-0BAE-620E34038AEA}"/>
              </a:ext>
            </a:extLst>
          </p:cNvPr>
          <p:cNvGrpSpPr/>
          <p:nvPr/>
        </p:nvGrpSpPr>
        <p:grpSpPr>
          <a:xfrm>
            <a:off x="5181600" y="3557575"/>
            <a:ext cx="6381750" cy="1209138"/>
            <a:chOff x="4615270" y="280975"/>
            <a:chExt cx="6991711" cy="1209138"/>
          </a:xfrm>
        </p:grpSpPr>
        <p:sp>
          <p:nvSpPr>
            <p:cNvPr id="16" name="TextBox 2">
              <a:extLst>
                <a:ext uri="{FF2B5EF4-FFF2-40B4-BE49-F238E27FC236}">
                  <a16:creationId xmlns:a16="http://schemas.microsoft.com/office/drawing/2014/main" id="{F0DED8A4-9479-9474-4037-EC8F0CBB3F60}"/>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FFD8928C-02F1-AC09-7554-EE6F2ECE62F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Nêu lí do tại sao em thích cách đó.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861" y="2870869"/>
            <a:ext cx="6388621" cy="4020320"/>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4696" y="198927"/>
            <a:ext cx="3642219" cy="3240000"/>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字魂35号-经典雅黑"/>
                  <a:cs typeface="+mn-cs"/>
                </a:rPr>
                <a:t>Trình</a:t>
              </a:r>
              <a:r>
                <a:rPr kumimoji="0" lang="en-US" sz="4000" b="1" i="0" u="none" strike="noStrike" kern="1200" cap="none" spc="0" normalizeH="0" baseline="0" noProof="0" dirty="0">
                  <a:ln>
                    <a:noFill/>
                  </a:ln>
                  <a:solidFill>
                    <a:srgbClr val="CC00CC"/>
                  </a:solidFill>
                  <a:effectLst/>
                  <a:uLnTx/>
                  <a:uFillTx/>
                  <a:latin typeface="字魂35号-经典雅黑"/>
                  <a:cs typeface="+mn-cs"/>
                </a:rPr>
                <a:t> </a:t>
              </a:r>
              <a:r>
                <a:rPr kumimoji="0" lang="en-US" sz="4000" b="1" i="0" u="none" strike="noStrike" kern="1200" cap="none" spc="0" normalizeH="0" baseline="0" noProof="0" dirty="0" err="1">
                  <a:ln>
                    <a:noFill/>
                  </a:ln>
                  <a:solidFill>
                    <a:srgbClr val="CC00CC"/>
                  </a:solidFill>
                  <a:effectLst/>
                  <a:uLnTx/>
                  <a:uFillTx/>
                  <a:latin typeface="字魂35号-经典雅黑"/>
                  <a:cs typeface="+mn-cs"/>
                </a:rPr>
                <a:t>bày</a:t>
              </a:r>
              <a:endParaRPr kumimoji="0" lang="en-US" sz="4000" b="1" i="0" u="none" strike="noStrike" kern="1200" cap="none" spc="0" normalizeH="0" baseline="0" noProof="0" dirty="0">
                <a:ln>
                  <a:noFill/>
                </a:ln>
                <a:solidFill>
                  <a:srgbClr val="CC00CC"/>
                </a:solidFill>
                <a:effectLst/>
                <a:uLnTx/>
                <a:uFillTx/>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97304" y="71910"/>
            <a:ext cx="3642219" cy="3240000"/>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字魂35号-经典雅黑"/>
                  <a:cs typeface="+mn-cs"/>
                </a:rPr>
                <a:t>Nhận xét</a:t>
              </a:r>
            </a:p>
          </p:txBody>
        </p:sp>
      </p:grpSp>
    </p:spTree>
    <p:extLst>
      <p:ext uri="{BB962C8B-B14F-4D97-AF65-F5344CB8AC3E}">
        <p14:creationId xmlns:p14="http://schemas.microsoft.com/office/powerpoint/2010/main" val="198874019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108</TotalTime>
  <Words>563</Words>
  <Application>Microsoft Office PowerPoint</Application>
  <PresentationFormat>Widescreen</PresentationFormat>
  <Paragraphs>51</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DengXian</vt:lpstr>
      <vt:lpstr>Arial</vt:lpstr>
      <vt:lpstr>Baloo</vt:lpstr>
      <vt:lpstr>Calibri</vt:lpstr>
      <vt:lpstr>Times New Roman</vt:lpstr>
      <vt:lpstr>字魂35号-经典雅黑</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29</cp:revision>
  <dcterms:created xsi:type="dcterms:W3CDTF">2023-08-17T06:41:26Z</dcterms:created>
  <dcterms:modified xsi:type="dcterms:W3CDTF">2025-04-05T10:38:30Z</dcterms:modified>
  <cp:category>9Slide.vn</cp:category>
</cp:coreProperties>
</file>