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84" r:id="rId3"/>
    <p:sldId id="2752" r:id="rId4"/>
    <p:sldId id="273" r:id="rId5"/>
    <p:sldId id="2758" r:id="rId6"/>
    <p:sldId id="278" r:id="rId7"/>
    <p:sldId id="267" r:id="rId8"/>
    <p:sldId id="2754" r:id="rId9"/>
    <p:sldId id="277" r:id="rId10"/>
    <p:sldId id="258" r:id="rId11"/>
    <p:sldId id="259" r:id="rId12"/>
    <p:sldId id="260" r:id="rId13"/>
    <p:sldId id="261" r:id="rId14"/>
    <p:sldId id="262" r:id="rId15"/>
    <p:sldId id="2759" r:id="rId16"/>
    <p:sldId id="2753" r:id="rId17"/>
    <p:sldId id="263" r:id="rId18"/>
    <p:sldId id="270" r:id="rId19"/>
    <p:sldId id="2748"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984" autoAdjust="0"/>
  </p:normalViewPr>
  <p:slideViewPr>
    <p:cSldViewPr snapToGrid="0">
      <p:cViewPr varScale="1">
        <p:scale>
          <a:sx n="80" d="100"/>
          <a:sy n="80" d="100"/>
        </p:scale>
        <p:origin x="782"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1</a:t>
            </a:fld>
            <a:endParaRPr lang="en-US"/>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18</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890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33117" y="783193"/>
            <a:ext cx="3338286" cy="3972479"/>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gi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jpg"/><Relationship Id="rId7" Type="http://schemas.openxmlformats.org/officeDocument/2006/relationships/image" Target="../media/image53.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png"/><Relationship Id="rId5" Type="http://schemas.openxmlformats.org/officeDocument/2006/relationships/image" Target="../media/image46.gif"/><Relationship Id="rId10" Type="http://schemas.openxmlformats.org/officeDocument/2006/relationships/image" Target="../media/image55.jpeg"/><Relationship Id="rId4" Type="http://schemas.openxmlformats.org/officeDocument/2006/relationships/image" Target="../media/image52.png"/><Relationship Id="rId9" Type="http://schemas.openxmlformats.org/officeDocument/2006/relationships/image" Target="../media/image54.gif"/></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jpg"/><Relationship Id="rId7" Type="http://schemas.openxmlformats.org/officeDocument/2006/relationships/image" Target="../media/image53.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6.gif"/><Relationship Id="rId11" Type="http://schemas.openxmlformats.org/officeDocument/2006/relationships/image" Target="../media/image60.png"/><Relationship Id="rId5" Type="http://schemas.openxmlformats.org/officeDocument/2006/relationships/image" Target="../media/image58.gif"/><Relationship Id="rId10" Type="http://schemas.openxmlformats.org/officeDocument/2006/relationships/image" Target="../media/image59.jpeg"/><Relationship Id="rId4" Type="http://schemas.openxmlformats.org/officeDocument/2006/relationships/image" Target="../media/image57.png"/><Relationship Id="rId9" Type="http://schemas.openxmlformats.org/officeDocument/2006/relationships/image" Target="../media/image54.gif"/></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jpg"/><Relationship Id="rId7"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8.gif"/><Relationship Id="rId11" Type="http://schemas.openxmlformats.org/officeDocument/2006/relationships/image" Target="../media/image64.png"/><Relationship Id="rId5" Type="http://schemas.openxmlformats.org/officeDocument/2006/relationships/image" Target="../media/image62.gif"/><Relationship Id="rId10" Type="http://schemas.openxmlformats.org/officeDocument/2006/relationships/image" Target="../media/image63.jpeg"/><Relationship Id="rId4" Type="http://schemas.openxmlformats.org/officeDocument/2006/relationships/image" Target="../media/image61.png"/><Relationship Id="rId9" Type="http://schemas.openxmlformats.org/officeDocument/2006/relationships/image" Target="../media/image54.gif"/></Relationships>
</file>

<file path=ppt/slides/_rels/slide15.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67.gif"/><Relationship Id="rId5" Type="http://schemas.openxmlformats.org/officeDocument/2006/relationships/image" Target="../media/image62.gif"/><Relationship Id="rId10" Type="http://schemas.openxmlformats.org/officeDocument/2006/relationships/image" Target="../media/image66.png"/><Relationship Id="rId4" Type="http://schemas.openxmlformats.org/officeDocument/2006/relationships/image" Target="../media/image48.jpg"/><Relationship Id="rId9"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8.jp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jpg"/><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492324"/>
            <a:ext cx="8803387" cy="1225402"/>
          </a:xfrm>
          <a:prstGeom prst="rect">
            <a:avLst/>
          </a:prstGeom>
        </p:spPr>
      </p:pic>
      <p:pic>
        <p:nvPicPr>
          <p:cNvPr id="13" name="Picture 12">
            <a:extLst>
              <a:ext uri="{FF2B5EF4-FFF2-40B4-BE49-F238E27FC236}">
                <a16:creationId xmlns:a16="http://schemas.microsoft.com/office/drawing/2014/main" id="{ED039D45-33BE-A6CA-B18B-1457620667D9}"/>
              </a:ext>
            </a:extLst>
          </p:cNvPr>
          <p:cNvPicPr>
            <a:picLocks noChangeAspect="1"/>
          </p:cNvPicPr>
          <p:nvPr/>
        </p:nvPicPr>
        <p:blipFill>
          <a:blip r:embed="rId7"/>
          <a:stretch>
            <a:fillRect/>
          </a:stretch>
        </p:blipFill>
        <p:spPr>
          <a:xfrm>
            <a:off x="1706499" y="2487113"/>
            <a:ext cx="8779001" cy="1274174"/>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8"/>
          <a:stretch>
            <a:fillRect/>
          </a:stretch>
        </p:blipFill>
        <p:spPr>
          <a:xfrm>
            <a:off x="172438" y="140855"/>
            <a:ext cx="3560373" cy="2651990"/>
          </a:xfrm>
          <a:prstGeom prst="rect">
            <a:avLst/>
          </a:prstGeom>
        </p:spPr>
      </p:pic>
      <p:grpSp>
        <p:nvGrpSpPr>
          <p:cNvPr id="23" name="Group 22">
            <a:extLst>
              <a:ext uri="{FF2B5EF4-FFF2-40B4-BE49-F238E27FC236}">
                <a16:creationId xmlns:a16="http://schemas.microsoft.com/office/drawing/2014/main" id="{18540C5C-A86C-F120-FF33-01556F99EC9C}"/>
              </a:ext>
            </a:extLst>
          </p:cNvPr>
          <p:cNvGrpSpPr/>
          <p:nvPr/>
        </p:nvGrpSpPr>
        <p:grpSpPr>
          <a:xfrm>
            <a:off x="-542925" y="3200400"/>
            <a:ext cx="4457700" cy="4191006"/>
            <a:chOff x="2876550" y="2524125"/>
            <a:chExt cx="4705356" cy="4705356"/>
          </a:xfrm>
        </p:grpSpPr>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876550" y="2524125"/>
              <a:ext cx="4705356" cy="4705356"/>
            </a:xfrm>
            <a:prstGeom prst="rect">
              <a:avLst/>
            </a:prstGeom>
          </p:spPr>
        </p:pic>
        <p:pic>
          <p:nvPicPr>
            <p:cNvPr id="22" name="Picture 2" descr="Tập đọc Bốn anh tài (trang 4) - Tiếng Việt 4 tập 2">
              <a:extLst>
                <a:ext uri="{FF2B5EF4-FFF2-40B4-BE49-F238E27FC236}">
                  <a16:creationId xmlns:a16="http://schemas.microsoft.com/office/drawing/2014/main" id="{594D3D4F-ED12-D626-D6C1-82A24A4781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4276" y="4476750"/>
              <a:ext cx="257175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03CB386-C7D1-31D6-7B52-76A8F783FB84}"/>
              </a:ext>
            </a:extLst>
          </p:cNvPr>
          <p:cNvSpPr txBox="1">
            <a:spLocks/>
          </p:cNvSpPr>
          <p:nvPr/>
        </p:nvSpPr>
        <p:spPr>
          <a:xfrm>
            <a:off x="3138642" y="140855"/>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a:extLst>
              <a:ext uri="{28A0092B-C50C-407E-A947-70E740481C1C}">
                <a14:useLocalDpi xmlns:a14="http://schemas.microsoft.com/office/drawing/2010/main" val="0"/>
              </a:ext>
            </a:extLst>
          </a:blip>
          <a:srcRect l="5556" r="5556"/>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C0F9D4-11A2-A252-2941-4A4605D0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17" y="455654"/>
            <a:ext cx="7040879" cy="2708148"/>
          </a:xfrm>
          <a:prstGeom prst="rect">
            <a:avLst/>
          </a:prstGeom>
        </p:spPr>
      </p:pic>
      <p:pic>
        <p:nvPicPr>
          <p:cNvPr id="4" name="Picture 3">
            <a:extLst>
              <a:ext uri="{FF2B5EF4-FFF2-40B4-BE49-F238E27FC236}">
                <a16:creationId xmlns:a16="http://schemas.microsoft.com/office/drawing/2014/main" id="{652CF155-8C4A-36D4-3C16-A1A34549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id="{076F7C70-34EB-EE82-F279-171090E003D0}"/>
              </a:ext>
            </a:extLst>
          </p:cNvPr>
          <p:cNvSpPr txBox="1"/>
          <p:nvPr/>
        </p:nvSpPr>
        <p:spPr>
          <a:xfrm>
            <a:off x="3209925" y="981075"/>
            <a:ext cx="5314950" cy="1754326"/>
          </a:xfrm>
          <a:prstGeom prst="rect">
            <a:avLst/>
          </a:prstGeom>
          <a:noFill/>
        </p:spPr>
        <p:txBody>
          <a:bodyPr wrap="square" rtlCol="0">
            <a:spAutoFit/>
          </a:bodyPr>
          <a:lstStyle/>
          <a:p>
            <a:pPr algn="ctr"/>
            <a:r>
              <a:rPr lang="en-US" sz="5400" dirty="0">
                <a:solidFill>
                  <a:srgbClr val="FF0000"/>
                </a:solidFill>
                <a:latin typeface="UTM Showcard" panose="02040603050506020204" pitchFamily="18" charset="0"/>
              </a:rPr>
              <a:t>TIÊU DIỆT YÊU TINH</a:t>
            </a:r>
          </a:p>
        </p:txBody>
      </p:sp>
      <p:pic>
        <p:nvPicPr>
          <p:cNvPr id="2" name="ngdung">
            <a:extLst>
              <a:ext uri="{FF2B5EF4-FFF2-40B4-BE49-F238E27FC236}">
                <a16:creationId xmlns:a16="http://schemas.microsoft.com/office/drawing/2014/main" id="{85F1A74D-B2E8-7151-41F0-268A0FD98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a:extLst>
              <a:ext uri="{28A0092B-C50C-407E-A947-70E740481C1C}">
                <a14:useLocalDpi xmlns:a14="http://schemas.microsoft.com/office/drawing/2010/main" val="0"/>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libri" panose="020F0502020204030204" pitchFamily="34"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libri" panose="020F0502020204030204" pitchFamily="34" charset="0"/>
                <a:cs typeface="Calibri" panose="020F0502020204030204" pitchFamily="34" charset="0"/>
              </a:rPr>
              <a:t>q</a:t>
            </a:r>
            <a:r>
              <a:rPr lang="vi-VN" sz="2400" b="1" dirty="0">
                <a:solidFill>
                  <a:srgbClr val="002060"/>
                </a:solidFill>
                <a:latin typeface="Calibri" panose="020F0502020204030204" pitchFamily="34"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libri" panose="020F0502020204030204" pitchFamily="34" charset="0"/>
                <a:cs typeface="Calibri" panose="020F0502020204030204" pitchFamily="34" charset="0"/>
              </a:rPr>
              <a:t>a</a:t>
            </a:r>
            <a:r>
              <a:rPr lang="vi-VN" sz="2400" b="1" dirty="0">
                <a:solidFill>
                  <a:srgbClr val="002060"/>
                </a:solidFill>
                <a:latin typeface="Calibri" panose="020F0502020204030204" pitchFamily="34" charset="0"/>
                <a:cs typeface="Calibri" panose="020F0502020204030204" pitchFamily="34" charset="0"/>
              </a:rPr>
              <a:t>i Tát Nước tát nước ầm ầm qua núi cao, Móng Tay Đục M</a:t>
            </a:r>
            <a:r>
              <a:rPr lang="en-US" sz="2400" b="1" dirty="0">
                <a:solidFill>
                  <a:srgbClr val="002060"/>
                </a:solidFill>
                <a:latin typeface="Calibri" panose="020F0502020204030204" pitchFamily="34" charset="0"/>
                <a:cs typeface="Calibri" panose="020F0502020204030204" pitchFamily="34" charset="0"/>
              </a:rPr>
              <a:t>á</a:t>
            </a:r>
            <a:r>
              <a:rPr lang="vi-VN" sz="2400" b="1" dirty="0">
                <a:solidFill>
                  <a:srgbClr val="002060"/>
                </a:solidFill>
                <a:latin typeface="Calibri" panose="020F0502020204030204" pitchFamily="34" charset="0"/>
                <a:cs typeface="Calibri" panose="020F0502020204030204" pitchFamily="34" charset="0"/>
              </a:rPr>
              <a:t>ng ngả cây khoét máng, khơi dòng nước chảy.</a:t>
            </a:r>
            <a:endParaRPr lang="en-US" sz="2400" b="1" dirty="0">
              <a:solidFill>
                <a:srgbClr val="002060"/>
              </a:solidFill>
              <a:latin typeface="Calibri" panose="020F0502020204030204" pitchFamily="34"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4154984"/>
          </a:xfrm>
          <a:prstGeom prst="rect">
            <a:avLst/>
          </a:prstGeom>
          <a:solidFill>
            <a:schemeClr val="bg1"/>
          </a:solidFill>
          <a:ln>
            <a:solidFill>
              <a:schemeClr val="accent1"/>
            </a:solidFill>
          </a:ln>
        </p:spPr>
        <p:txBody>
          <a:bodyPr wrap="square">
            <a:spAutoFit/>
          </a:bodyPr>
          <a:lstStyle/>
          <a:p>
            <a:pPr lvl="0" algn="just" defTabSz="457200"/>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Câu</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chuyện</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c</a:t>
            </a:r>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706113"/>
            <a:ext cx="8775512" cy="103837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a:solidFill>
                  <a:prstClr val="black"/>
                </a:solidFill>
                <a:latin typeface="Calibri" panose="020F0502020204030204"/>
              </a:rPr>
              <a:t>Nghe hiểu câu chuyện Bốn anh tài, trả lời câu hỏi dưới tranh</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2800" b="1" dirty="0">
                <a:solidFill>
                  <a:prstClr val="black"/>
                </a:solidFill>
                <a:latin typeface="Calibri" panose="020F0502020204030204"/>
              </a:rPr>
              <a:t>K</a:t>
            </a:r>
            <a:r>
              <a:rPr lang="vi-VN" sz="2800" b="1" dirty="0">
                <a:solidFill>
                  <a:prstClr val="black"/>
                </a:solidFill>
                <a:latin typeface="Calibri" panose="020F0502020204030204"/>
              </a:rPr>
              <a:t>ể lại được 1 – 2 đoạn trong câu chuyện dựa vào tranh và câu hỏi gợi ý (không bắt buộc kể đúng nguyên văn câu chuyện).</a:t>
            </a: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20" name="Picture 19">
            <a:extLst>
              <a:ext uri="{FF2B5EF4-FFF2-40B4-BE49-F238E27FC236}">
                <a16:creationId xmlns:a16="http://schemas.microsoft.com/office/drawing/2014/main" id="{316D191C-6F23-BBEB-6205-DEF684FF690F}"/>
              </a:ext>
            </a:extLst>
          </p:cNvPr>
          <p:cNvPicPr>
            <a:picLocks noChangeAspect="1"/>
          </p:cNvPicPr>
          <p:nvPr/>
        </p:nvPicPr>
        <p:blipFill>
          <a:blip r:embed="rId4"/>
          <a:stretch>
            <a:fillRect/>
          </a:stretch>
        </p:blipFill>
        <p:spPr>
          <a:xfrm>
            <a:off x="3267075" y="1742234"/>
            <a:ext cx="8401050" cy="4529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5"/>
          <a:stretch>
            <a:fillRect/>
          </a:stretch>
        </p:blipFill>
        <p:spPr>
          <a:xfrm>
            <a:off x="-153699" y="1720778"/>
            <a:ext cx="3603048" cy="4578493"/>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733425"/>
            <a:ext cx="12001499" cy="58561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r>
              <a:rPr lang="vi-VN" sz="1700" dirty="0">
                <a:solidFill>
                  <a:srgbClr val="000000"/>
                </a:solidFill>
                <a:latin typeface="Calibri" panose="020F0502020204030204" pitchFamily="34" charset="0"/>
                <a:cs typeface="Calibri" panose="020F0502020204030204" pitchFamily="34" charset="0"/>
              </a:rPr>
              <a:t>Hồi ấy, trong vùng xuất hiện một con yêu tinh</a:t>
            </a:r>
            <a:r>
              <a:rPr lang="vi-VN" sz="1700" baseline="300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chuyên bắt người và súc vật. Chẳng mấy chốc, làng bản tan hoang, nhiều nơi không còn ai sống sót. Thương dân bản, Cẩu Khây quyết chí lên đường diệt trừ yêu tinh.</a:t>
            </a:r>
          </a:p>
          <a:p>
            <a:pPr algn="just"/>
            <a:r>
              <a:rPr lang="vi-VN" sz="1700" dirty="0">
                <a:solidFill>
                  <a:srgbClr val="000000"/>
                </a:solidFill>
                <a:latin typeface="Calibri" panose="020F0502020204030204" pitchFamily="34" charset="0"/>
                <a:cs typeface="Calibri" panose="020F0502020204030204" pitchFamily="34" charset="0"/>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 Bà đừng sợ, anh em chúng cháu đến đây để bắt yêu tinh đấy.</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Từ đấy, bản làng lại đông vui.</a:t>
            </a:r>
          </a:p>
        </p:txBody>
      </p:sp>
      <p:pic>
        <p:nvPicPr>
          <p:cNvPr id="5" name="Picture 4">
            <a:extLst>
              <a:ext uri="{FF2B5EF4-FFF2-40B4-BE49-F238E27FC236}">
                <a16:creationId xmlns:a16="http://schemas.microsoft.com/office/drawing/2014/main" id="{648AF4F8-25F2-D612-82FE-D19C8A40AC6D}"/>
              </a:ext>
            </a:extLst>
          </p:cNvPr>
          <p:cNvPicPr>
            <a:picLocks noChangeAspect="1"/>
          </p:cNvPicPr>
          <p:nvPr/>
        </p:nvPicPr>
        <p:blipFill>
          <a:blip r:embed="rId3"/>
          <a:stretch>
            <a:fillRect/>
          </a:stretch>
        </p:blipFill>
        <p:spPr>
          <a:xfrm>
            <a:off x="5079701" y="-119289"/>
            <a:ext cx="3956647" cy="829128"/>
          </a:xfrm>
          <a:prstGeom prst="rect">
            <a:avLst/>
          </a:prstGeom>
        </p:spPr>
      </p:pic>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ea typeface="+mn-ea"/>
                  <a:cs typeface="+mn-cs"/>
                </a:rPr>
                <a:t>Câu</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chuyện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có</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mấy</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ea typeface="+mn-ea"/>
                  <a:cs typeface="+mn-cs"/>
                </a:rPr>
                <a:t>Em</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ấn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tượng</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với</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nào</a:t>
              </a:r>
              <a:r>
                <a:rPr kumimoji="0" lang="en-US" sz="4800" b="1" i="0" u="none" strike="noStrike" kern="1200" cap="none" spc="0" normalizeH="0" noProof="0" dirty="0">
                  <a:ln>
                    <a:noFill/>
                  </a:ln>
                  <a:solidFill>
                    <a:srgbClr val="002060"/>
                  </a:solidFill>
                  <a:effectLst/>
                  <a:uLnTx/>
                  <a:uFillTx/>
                  <a:ea typeface="+mn-ea"/>
                  <a:cs typeface="+mn-cs"/>
                </a:rPr>
                <a:t>?</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9" name="Picture 5">
              <a:extLst>
                <a:ext uri="{FF2B5EF4-FFF2-40B4-BE49-F238E27FC236}">
                  <a16:creationId xmlns:a16="http://schemas.microsoft.com/office/drawing/2014/main" id="{4D6048DB-FD22-5C52-FEDD-ECA9498C5D6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1697994"/>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1: </a:t>
              </a:r>
              <a:r>
                <a:rPr lang="vi-VN" sz="2800" dirty="0">
                  <a:latin typeface="Cambria" panose="02040503050406030204" pitchFamily="18" charset="0"/>
                  <a:ea typeface="Cambria" panose="02040503050406030204" pitchFamily="18" charset="0"/>
                </a:rPr>
                <a:t>Cẩu Khây căm thù con yêu tinh bắt súc vật, làm cho bản làng tan hoang nên quyết tâm lên đường diệt yêu tinh.</a:t>
              </a:r>
              <a:endParaRPr lang="vi-VN" sz="48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6"/>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1103</Words>
  <Application>Microsoft Office PowerPoint</Application>
  <PresentationFormat>Widescreen</PresentationFormat>
  <Paragraphs>32</Paragraphs>
  <Slides>20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DengXian</vt:lpstr>
      <vt:lpstr>#9Slide02 Noi dung dai</vt:lpstr>
      <vt:lpstr>Arial</vt:lpstr>
      <vt:lpstr>Calibri</vt:lpstr>
      <vt:lpstr>Cambria</vt:lpstr>
      <vt:lpstr>LNTH-LuoLuoNotangYuanTi 1</vt:lpstr>
      <vt:lpstr>Tahoma</vt:lpstr>
      <vt:lpstr>Times New Roman</vt:lpstr>
      <vt:lpstr>UTM Showcard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56</cp:revision>
  <dcterms:created xsi:type="dcterms:W3CDTF">2023-07-01T06:49:59Z</dcterms:created>
  <dcterms:modified xsi:type="dcterms:W3CDTF">2025-04-05T11:59:59Z</dcterms:modified>
  <cp:category>9Slide.vn</cp:category>
</cp:coreProperties>
</file>