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553" r:id="rId2"/>
    <p:sldId id="554" r:id="rId3"/>
    <p:sldId id="538" r:id="rId4"/>
    <p:sldId id="549" r:id="rId5"/>
    <p:sldId id="562" r:id="rId6"/>
    <p:sldId id="548" r:id="rId7"/>
    <p:sldId id="546" r:id="rId8"/>
    <p:sldId id="557" r:id="rId9"/>
    <p:sldId id="563" r:id="rId10"/>
    <p:sldId id="564" r:id="rId11"/>
    <p:sldId id="565" r:id="rId12"/>
    <p:sldId id="566" r:id="rId13"/>
    <p:sldId id="558" r:id="rId14"/>
    <p:sldId id="559" r:id="rId15"/>
    <p:sldId id="567" r:id="rId16"/>
    <p:sldId id="551" r:id="rId17"/>
    <p:sldId id="496" r:id="rId18"/>
    <p:sldId id="34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507"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BAAC-3A34-E817-C765-AE5DB1016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F11539-FF38-A195-7EAD-E128457EA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CBBE5-CAAE-112E-659C-416AACC29342}"/>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B783DCDB-DD8F-7841-C2A9-8368C18C5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94ACC-CBEC-C10B-BE8F-6D02C489715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32251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B39E-01BB-73D4-78D4-2354D6B590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CCDA25-2426-C4E2-D6E6-D56C652FC9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9D959-D747-2615-7A7B-AC82DBC71B9F}"/>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5347C610-550F-A43B-0A32-C796FA6B1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5CD1A-8591-6EE2-3C83-58C31EAFB658}"/>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09344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EEB07-33C1-808B-2C38-151FC4DC89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D65AD-1938-EB6D-28C6-382B90E76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010F7-3055-9110-EA12-9C5A1BFEB9FA}"/>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B3CF7D9E-BACA-D763-15A5-59EA8D4EE4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F5A2B-D73A-E14E-6554-43BAAC3DB8E6}"/>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2093994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474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12F0-AC3F-894B-A001-4A658136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56A23-8A39-CA2B-9D7B-7E01A6B2B9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66894-5CD9-A455-194D-13BB5BFC7F22}"/>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485396E5-B210-F28A-3396-AC40177F8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D32D4-B8A6-92BF-F86C-28206EDF919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756927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2B29A-780A-44A2-BE4F-A2DF843C3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E0BF07-6176-45A7-A5D4-EA81E79307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87F0D1-29EA-CE9A-04A5-133B0E6E459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F201CE99-D4B1-EF25-03BE-6F25CF38E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7D00D-96E2-6930-B6EB-A46068E7BE0E}"/>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74617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B81AB-6B3E-FFDC-8539-25C80174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9ACF3-2241-D291-807F-ED5F53801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6B448C-92C3-1D84-475E-E825CC903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4C544-FC86-5A23-7E41-78DF9E389684}"/>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592AB39C-6322-7317-F089-59D10B89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EE5E8-634D-0934-2E1B-DD5FC724651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86922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3000-E737-434B-1B68-9CA0421DC7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5E178D-734E-9659-E41A-15C067531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DF0B3-38C3-07F3-BE42-7B392D110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D1BA9-60E3-80F1-6D55-DE234D1B4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8E4082-EB52-8C9A-45D0-705EE0EFB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BF7F99-EFA3-4BA4-23B3-A1C617EA07E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8" name="Footer Placeholder 7">
            <a:extLst>
              <a:ext uri="{FF2B5EF4-FFF2-40B4-BE49-F238E27FC236}">
                <a16:creationId xmlns:a16="http://schemas.microsoft.com/office/drawing/2014/main" id="{8A8D1750-721E-A07A-0F91-C33E4F999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E198C-D64C-0176-291E-C207099A1AD5}"/>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6879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E979-3D3B-70AA-75A7-338240D19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09D615-AECE-B41F-3ECD-843F60653567}"/>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4" name="Footer Placeholder 3">
            <a:extLst>
              <a:ext uri="{FF2B5EF4-FFF2-40B4-BE49-F238E27FC236}">
                <a16:creationId xmlns:a16="http://schemas.microsoft.com/office/drawing/2014/main" id="{4F3FB8C8-8E78-3962-5FD5-D8057308A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03472-8EE5-F091-4F0E-F2CEB72D7DA4}"/>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4290059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157A50-5208-0AE1-385C-AA85D3ECE26B}"/>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3" name="Footer Placeholder 2">
            <a:extLst>
              <a:ext uri="{FF2B5EF4-FFF2-40B4-BE49-F238E27FC236}">
                <a16:creationId xmlns:a16="http://schemas.microsoft.com/office/drawing/2014/main" id="{B359F2D1-603B-4740-0ACF-571C0172CD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29F1D-39BC-545E-AE51-7FB5FF2B441F}"/>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3526963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CF1-721C-5E97-A4F2-ECD2A63FD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7B40C-0B19-6C2C-872A-918204F686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DC8D1-4EE2-03AA-28BA-C91B46B92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9C727-B32A-B98F-F17D-1134D73CD9A6}"/>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C372C265-F1AA-06B6-FD21-37CFD5FF1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87BAEC-5709-0C89-BBF9-4CF15F77884D}"/>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102415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4523-8022-5368-2317-C5550F7CA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6E0CD-D5FB-F682-CDC9-2E46A9A1FE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F5B5AD-DE5F-BBE4-883C-97E06D42A4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C7E42-0813-F65B-38F2-C43CE601B924}"/>
              </a:ext>
            </a:extLst>
          </p:cNvPr>
          <p:cNvSpPr>
            <a:spLocks noGrp="1"/>
          </p:cNvSpPr>
          <p:nvPr>
            <p:ph type="dt" sz="half" idx="10"/>
          </p:nvPr>
        </p:nvSpPr>
        <p:spPr/>
        <p:txBody>
          <a:bodyPr/>
          <a:lstStyle/>
          <a:p>
            <a:fld id="{137E0DA2-9A02-4D8D-B6A3-B8619D15E536}" type="datetimeFigureOut">
              <a:rPr lang="en-US" smtClean="0"/>
              <a:t>4/5/2025</a:t>
            </a:fld>
            <a:endParaRPr lang="en-US"/>
          </a:p>
        </p:txBody>
      </p:sp>
      <p:sp>
        <p:nvSpPr>
          <p:cNvPr id="6" name="Footer Placeholder 5">
            <a:extLst>
              <a:ext uri="{FF2B5EF4-FFF2-40B4-BE49-F238E27FC236}">
                <a16:creationId xmlns:a16="http://schemas.microsoft.com/office/drawing/2014/main" id="{D495497A-9048-D08B-8FD0-146B49B3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F7ED2-B980-AEBE-1292-3E2C963961CB}"/>
              </a:ext>
            </a:extLst>
          </p:cNvPr>
          <p:cNvSpPr>
            <a:spLocks noGrp="1"/>
          </p:cNvSpPr>
          <p:nvPr>
            <p:ph type="sldNum" sz="quarter" idx="12"/>
          </p:nvPr>
        </p:nvSpPr>
        <p:spPr/>
        <p:txBody>
          <a:bodyPr/>
          <a:lstStyle/>
          <a:p>
            <a:fld id="{57FD5370-10ED-4040-B0FE-F032734BFBCA}" type="slidenum">
              <a:rPr lang="en-US" smtClean="0"/>
              <a:t>‹#›</a:t>
            </a:fld>
            <a:endParaRPr lang="en-US"/>
          </a:p>
        </p:txBody>
      </p:sp>
    </p:spTree>
    <p:extLst>
      <p:ext uri="{BB962C8B-B14F-4D97-AF65-F5344CB8AC3E}">
        <p14:creationId xmlns:p14="http://schemas.microsoft.com/office/powerpoint/2010/main" val="953577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D400890-5A82-5B8A-B1EA-FC0F5A65B3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29934E-DA40-0101-0885-D3DABBA1FD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622CB3-5732-4167-6852-C8BD0B1E0F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50B1B-A3F5-A3BD-4B8D-D6A706EE6B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E0DA2-9A02-4D8D-B6A3-B8619D15E536}" type="datetimeFigureOut">
              <a:rPr lang="en-US" smtClean="0"/>
              <a:t>4/5/2025</a:t>
            </a:fld>
            <a:endParaRPr lang="en-US"/>
          </a:p>
        </p:txBody>
      </p:sp>
      <p:sp>
        <p:nvSpPr>
          <p:cNvPr id="5" name="Footer Placeholder 4">
            <a:extLst>
              <a:ext uri="{FF2B5EF4-FFF2-40B4-BE49-F238E27FC236}">
                <a16:creationId xmlns:a16="http://schemas.microsoft.com/office/drawing/2014/main" id="{646E2DEB-DE05-90AA-9739-79B3F065B4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33FC9E-6BE2-9000-1638-4B5EAA1C4C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FD5370-10ED-4040-B0FE-F032734BFBCA}" type="slidenum">
              <a:rPr lang="en-US" smtClean="0"/>
              <a:t>‹#›</a:t>
            </a:fld>
            <a:endParaRPr lang="en-US"/>
          </a:p>
        </p:txBody>
      </p:sp>
      <p:grpSp>
        <p:nvGrpSpPr>
          <p:cNvPr id="8" name="Group 7">
            <a:extLst>
              <a:ext uri="{FF2B5EF4-FFF2-40B4-BE49-F238E27FC236}">
                <a16:creationId xmlns:a16="http://schemas.microsoft.com/office/drawing/2014/main" id="{51A09A73-28B1-902D-789C-CB612B354FCC}"/>
              </a:ext>
            </a:extLst>
          </p:cNvPr>
          <p:cNvGrpSpPr/>
          <p:nvPr userDrawn="1"/>
        </p:nvGrpSpPr>
        <p:grpSpPr>
          <a:xfrm>
            <a:off x="-3600590" y="-150445"/>
            <a:ext cx="4326052" cy="2928084"/>
            <a:chOff x="6278216" y="1917262"/>
            <a:chExt cx="4339742" cy="2928084"/>
          </a:xfrm>
        </p:grpSpPr>
        <p:pic>
          <p:nvPicPr>
            <p:cNvPr id="9" name="Picture 8">
              <a:extLst>
                <a:ext uri="{FF2B5EF4-FFF2-40B4-BE49-F238E27FC236}">
                  <a16:creationId xmlns:a16="http://schemas.microsoft.com/office/drawing/2014/main" id="{70D88B41-8D1F-EB17-8EE6-50525B0FD2F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08D3E4E2-7BBC-CBC0-54B6-D0A94928C5B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CDDC8796-1CFD-648B-C8B2-DDFADE6848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2" name="TextBox 11">
              <a:extLst>
                <a:ext uri="{FF2B5EF4-FFF2-40B4-BE49-F238E27FC236}">
                  <a16:creationId xmlns:a16="http://schemas.microsoft.com/office/drawing/2014/main" id="{5D519DBC-53AE-123A-6CC4-E94D6E30BAD2}"/>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6037374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2967D8A5-DA1B-9263-68F3-43CA167DDB8A}"/>
              </a:ext>
            </a:extLst>
          </p:cNvPr>
          <p:cNvPicPr>
            <a:picLocks noChangeAspect="1"/>
          </p:cNvPicPr>
          <p:nvPr/>
        </p:nvPicPr>
        <p:blipFill>
          <a:blip r:embed="rId8"/>
          <a:stretch>
            <a:fillRect/>
          </a:stretch>
        </p:blipFill>
        <p:spPr>
          <a:xfrm>
            <a:off x="178904" y="1328245"/>
            <a:ext cx="12192000" cy="2034779"/>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900" decel="100000" fill="hold"/>
                                        <p:tgtEl>
                                          <p:spTgt spid="2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900" decel="100000" fill="hold"/>
                                        <p:tgtEl>
                                          <p:spTgt spid="3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80">
                                          <p:stCondLst>
                                            <p:cond delay="0"/>
                                          </p:stCondLst>
                                        </p:cTn>
                                        <p:tgtEl>
                                          <p:spTgt spid="31"/>
                                        </p:tgtEl>
                                      </p:cBhvr>
                                    </p:animEffect>
                                    <p:anim calcmode="lin" valueType="num">
                                      <p:cBhvr>
                                        <p:cTn id="27"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2" dur="26">
                                          <p:stCondLst>
                                            <p:cond delay="650"/>
                                          </p:stCondLst>
                                        </p:cTn>
                                        <p:tgtEl>
                                          <p:spTgt spid="31"/>
                                        </p:tgtEl>
                                      </p:cBhvr>
                                      <p:to x="100000" y="60000"/>
                                    </p:animScale>
                                    <p:animScale>
                                      <p:cBhvr>
                                        <p:cTn id="33" dur="166" decel="50000">
                                          <p:stCondLst>
                                            <p:cond delay="676"/>
                                          </p:stCondLst>
                                        </p:cTn>
                                        <p:tgtEl>
                                          <p:spTgt spid="31"/>
                                        </p:tgtEl>
                                      </p:cBhvr>
                                      <p:to x="100000" y="100000"/>
                                    </p:animScale>
                                    <p:animScale>
                                      <p:cBhvr>
                                        <p:cTn id="34" dur="26">
                                          <p:stCondLst>
                                            <p:cond delay="1312"/>
                                          </p:stCondLst>
                                        </p:cTn>
                                        <p:tgtEl>
                                          <p:spTgt spid="31"/>
                                        </p:tgtEl>
                                      </p:cBhvr>
                                      <p:to x="100000" y="80000"/>
                                    </p:animScale>
                                    <p:animScale>
                                      <p:cBhvr>
                                        <p:cTn id="35" dur="166" decel="50000">
                                          <p:stCondLst>
                                            <p:cond delay="1338"/>
                                          </p:stCondLst>
                                        </p:cTn>
                                        <p:tgtEl>
                                          <p:spTgt spid="31"/>
                                        </p:tgtEl>
                                      </p:cBhvr>
                                      <p:to x="100000" y="100000"/>
                                    </p:animScale>
                                    <p:animScale>
                                      <p:cBhvr>
                                        <p:cTn id="36" dur="26">
                                          <p:stCondLst>
                                            <p:cond delay="1642"/>
                                          </p:stCondLst>
                                        </p:cTn>
                                        <p:tgtEl>
                                          <p:spTgt spid="31"/>
                                        </p:tgtEl>
                                      </p:cBhvr>
                                      <p:to x="100000" y="90000"/>
                                    </p:animScale>
                                    <p:animScale>
                                      <p:cBhvr>
                                        <p:cTn id="37" dur="166" decel="50000">
                                          <p:stCondLst>
                                            <p:cond delay="1668"/>
                                          </p:stCondLst>
                                        </p:cTn>
                                        <p:tgtEl>
                                          <p:spTgt spid="31"/>
                                        </p:tgtEl>
                                      </p:cBhvr>
                                      <p:to x="100000" y="100000"/>
                                    </p:animScale>
                                    <p:animScale>
                                      <p:cBhvr>
                                        <p:cTn id="38" dur="26">
                                          <p:stCondLst>
                                            <p:cond delay="1808"/>
                                          </p:stCondLst>
                                        </p:cTn>
                                        <p:tgtEl>
                                          <p:spTgt spid="31"/>
                                        </p:tgtEl>
                                      </p:cBhvr>
                                      <p:to x="100000" y="95000"/>
                                    </p:animScale>
                                    <p:animScale>
                                      <p:cBhvr>
                                        <p:cTn id="39" dur="166" decel="50000">
                                          <p:stCondLst>
                                            <p:cond delay="1834"/>
                                          </p:stCondLst>
                                        </p:cTn>
                                        <p:tgtEl>
                                          <p:spTgt spid="3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7"/>
          <a:srcRect l="50655" t="3903" r="28184" b="63507"/>
          <a:stretch/>
        </p:blipFill>
        <p:spPr>
          <a:xfrm>
            <a:off x="736981" y="954991"/>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image7.png">
            <a:extLst>
              <a:ext uri="{FF2B5EF4-FFF2-40B4-BE49-F238E27FC236}">
                <a16:creationId xmlns:a16="http://schemas.microsoft.com/office/drawing/2014/main" id="{7F60D37B-6EDF-B866-D162-4621C9BB4A6E}"/>
              </a:ext>
            </a:extLst>
          </p:cNvPr>
          <p:cNvPicPr/>
          <p:nvPr/>
        </p:nvPicPr>
        <p:blipFill>
          <a:blip r:embed="rId5"/>
          <a:srcRect/>
          <a:stretch>
            <a:fillRect/>
          </a:stretch>
        </p:blipFill>
        <p:spPr>
          <a:xfrm>
            <a:off x="525780" y="2647951"/>
            <a:ext cx="2588896" cy="1695450"/>
          </a:xfrm>
          <a:prstGeom prst="rect">
            <a:avLst/>
          </a:prstGeom>
          <a:ln/>
        </p:spPr>
      </p:pic>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830997"/>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chiếc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máy</a:t>
              </a:r>
              <a:r>
                <a:rPr lang="en-US" sz="3200" b="1" dirty="0">
                  <a:effectLst/>
                  <a:latin typeface="Cambria" panose="02040503050406030204" pitchFamily="18" charset="0"/>
                  <a:ea typeface="Cambria" panose="02040503050406030204" pitchFamily="18" charset="0"/>
                </a:rPr>
                <a:t> bay </a:t>
              </a:r>
              <a:r>
                <a:rPr lang="en-US" sz="3200" b="1" dirty="0" err="1">
                  <a:effectLst/>
                  <a:latin typeface="Cambria" panose="02040503050406030204" pitchFamily="18" charset="0"/>
                  <a:ea typeface="Cambria" panose="02040503050406030204" pitchFamily="18" charset="0"/>
                </a:rPr>
                <a:t>giấy</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2" name="TextBox 11">
            <a:extLst>
              <a:ext uri="{FF2B5EF4-FFF2-40B4-BE49-F238E27FC236}">
                <a16:creationId xmlns:a16="http://schemas.microsoft.com/office/drawing/2014/main" id="{81CB47C5-2B28-332C-C706-98BEE1E209E9}"/>
              </a:ext>
            </a:extLst>
          </p:cNvPr>
          <p:cNvSpPr txBox="1"/>
          <p:nvPr/>
        </p:nvSpPr>
        <p:spPr>
          <a:xfrm>
            <a:off x="2895600" y="1266825"/>
            <a:ext cx="9077325" cy="5369868"/>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Đây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sản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phẩm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Chiếc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máy</a:t>
            </a:r>
            <a:r>
              <a:rPr lang="en-US" sz="2400" b="1" dirty="0">
                <a:effectLst/>
                <a:latin typeface="Cambria" panose="02040503050406030204" pitchFamily="18" charset="0"/>
                <a:ea typeface="Cambria" panose="02040503050406030204" pitchFamily="18" charset="0"/>
              </a:rPr>
              <a:t> bay </a:t>
            </a:r>
            <a:r>
              <a:rPr lang="en-US" sz="2400" b="1" dirty="0" err="1">
                <a:effectLst/>
                <a:latin typeface="Cambria" panose="02040503050406030204" pitchFamily="18" charset="0"/>
                <a:ea typeface="Cambria" panose="02040503050406030204" pitchFamily="18" charset="0"/>
              </a:rPr>
              <a:t>được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giấy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thủ</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công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gấp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theo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sau</a:t>
            </a:r>
            <a:r>
              <a:rPr lang="en-US" sz="2400" b="1" dirty="0">
                <a:effectLst/>
                <a:latin typeface="Cambria" panose="02040503050406030204" pitchFamily="18" charset="0"/>
                <a:ea typeface="Cambria" panose="02040503050406030204" pitchFamily="18" charset="0"/>
              </a:rPr>
              <a:t>:</a:t>
            </a: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làm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bốn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ra.</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Đặt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hình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chữ</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nằm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ngang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trái</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a:solidFill>
                  <a:srgbClr val="000000"/>
                </a:solidFill>
                <a:effectLst/>
                <a:latin typeface="Cambria" panose="02040503050406030204" pitchFamily="18" charset="0"/>
                <a:ea typeface="Cambria" panose="02040503050406030204" pitchFamily="18" charset="0"/>
              </a:rPr>
              <a:t>Sau </a:t>
            </a:r>
            <a:r>
              <a:rPr lang="en-US" sz="2400" dirty="0" err="1">
                <a:solidFill>
                  <a:srgbClr val="000000"/>
                </a:solidFill>
                <a:effectLst/>
                <a:latin typeface="Cambria" panose="02040503050406030204" pitchFamily="18" charset="0"/>
                <a:ea typeface="Cambria" panose="02040503050406030204" pitchFamily="18" charset="0"/>
              </a:rPr>
              <a:t>đó</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chiều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của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tờ</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tạo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Tiếp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tục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vào</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trong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phải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nhé</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từ</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xuống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dưới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phần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hai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342900" marR="0" lvl="0" indent="-342900" algn="just">
              <a:lnSpc>
                <a:spcPct val="120000"/>
              </a:lnSpc>
              <a:spcBef>
                <a:spcPts val="0"/>
              </a:spcBef>
              <a:spcAft>
                <a:spcPts val="0"/>
              </a:spcAft>
              <a:buFont typeface="+mj-lt"/>
              <a:buAutoNum type="arabicPeriod"/>
            </a:pPr>
            <a:r>
              <a:rPr lang="en-US" sz="2400" dirty="0" err="1">
                <a:solidFill>
                  <a:srgbClr val="000000"/>
                </a:solidFill>
                <a:effectLst/>
                <a:latin typeface="Cambria" panose="02040503050406030204" pitchFamily="18" charset="0"/>
                <a:ea typeface="Cambria" panose="02040503050406030204" pitchFamily="18" charset="0"/>
              </a:rPr>
              <a:t>Cuối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cùng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gấp</a:t>
            </a:r>
            <a:r>
              <a:rPr lang="en-US" sz="2400" dirty="0">
                <a:solidFill>
                  <a:srgbClr val="000000"/>
                </a:solidFill>
                <a:effectLst/>
                <a:latin typeface="Cambria" panose="02040503050406030204" pitchFamily="18" charset="0"/>
                <a:ea typeface="Cambria" panose="02040503050406030204" pitchFamily="18" charset="0"/>
              </a:rPr>
              <a:t> 2 </a:t>
            </a:r>
            <a:r>
              <a:rPr lang="en-US" sz="2400" dirty="0" err="1">
                <a:solidFill>
                  <a:srgbClr val="000000"/>
                </a:solidFill>
                <a:effectLst/>
                <a:latin typeface="Cambria" panose="02040503050406030204" pitchFamily="18" charset="0"/>
                <a:ea typeface="Cambria" panose="02040503050406030204" pitchFamily="18" charset="0"/>
              </a:rPr>
              <a:t>cạnh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giấy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mặt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trước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sau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1 </a:t>
            </a:r>
            <a:r>
              <a:rPr lang="en-US" sz="2400" dirty="0" err="1">
                <a:solidFill>
                  <a:srgbClr val="000000"/>
                </a:solidFill>
                <a:effectLst/>
                <a:latin typeface="Cambria" panose="02040503050406030204" pitchFamily="18" charset="0"/>
                <a:ea typeface="Cambria" panose="02040503050406030204" pitchFamily="18" charset="0"/>
              </a:rPr>
              <a:t>góc</a:t>
            </a:r>
            <a:r>
              <a:rPr lang="en-US" sz="2400" dirty="0">
                <a:solidFill>
                  <a:srgbClr val="000000"/>
                </a:solidFill>
                <a:effectLst/>
                <a:latin typeface="Cambria" panose="02040503050406030204" pitchFamily="18" charset="0"/>
                <a:ea typeface="Cambria" panose="02040503050406030204" pitchFamily="18" charset="0"/>
              </a:rPr>
              <a:t> 90 </a:t>
            </a:r>
            <a:r>
              <a:rPr lang="en-US" sz="2400" dirty="0" err="1">
                <a:solidFill>
                  <a:srgbClr val="000000"/>
                </a:solidFill>
                <a:effectLst/>
                <a:latin typeface="Cambria" panose="02040503050406030204" pitchFamily="18" charset="0"/>
                <a:ea typeface="Cambria" panose="02040503050406030204" pitchFamily="18" charset="0"/>
              </a:rPr>
              <a:t>độ</a:t>
            </a:r>
            <a:r>
              <a:rPr lang="en-US" sz="2400"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938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5"/>
          <a:srcRect l="71687" t="2707" r="6176" b="64704"/>
          <a:stretch/>
        </p:blipFill>
        <p:spPr>
          <a:xfrm>
            <a:off x="1170903" y="601738"/>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831738" y="972289"/>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892354" y="3551275"/>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572541" y="1850065"/>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5063411" y="3518183"/>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368211" y="5404133"/>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pic>
        <p:nvPicPr>
          <p:cNvPr id="2" name="Picture 1">
            <a:extLst>
              <a:ext uri="{FF2B5EF4-FFF2-40B4-BE49-F238E27FC236}">
                <a16:creationId xmlns:a16="http://schemas.microsoft.com/office/drawing/2014/main" id="{01BF3DF5-FEA3-106A-46B3-2362FAF89F40}"/>
              </a:ext>
            </a:extLst>
          </p:cNvPr>
          <p:cNvPicPr>
            <a:picLocks noChangeAspect="1"/>
          </p:cNvPicPr>
          <p:nvPr/>
        </p:nvPicPr>
        <p:blipFill>
          <a:blip r:embed="rId8"/>
          <a:stretch>
            <a:fillRect/>
          </a:stretch>
        </p:blipFill>
        <p:spPr>
          <a:xfrm>
            <a:off x="824948" y="1224813"/>
            <a:ext cx="12192000" cy="1923590"/>
          </a:xfrm>
          <a:prstGeom prst="rect">
            <a:avLst/>
          </a:prstGeom>
        </p:spPr>
      </p:pic>
    </p:spTree>
    <p:extLst>
      <p:ext uri="{BB962C8B-B14F-4D97-AF65-F5344CB8AC3E}">
        <p14:creationId xmlns:p14="http://schemas.microsoft.com/office/powerpoint/2010/main" val="540325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37"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000"/>
                                        <p:tgtEl>
                                          <p:spTgt spid="25"/>
                                        </p:tgtEl>
                                      </p:cBhvr>
                                    </p:animEffect>
                                    <p:anim calcmode="lin" valueType="num">
                                      <p:cBhvr>
                                        <p:cTn id="11" dur="1000" fill="hold"/>
                                        <p:tgtEl>
                                          <p:spTgt spid="25"/>
                                        </p:tgtEl>
                                        <p:attrNameLst>
                                          <p:attrName>ppt_x</p:attrName>
                                        </p:attrNameLst>
                                      </p:cBhvr>
                                      <p:tavLst>
                                        <p:tav tm="0">
                                          <p:val>
                                            <p:strVal val="#ppt_x"/>
                                          </p:val>
                                        </p:tav>
                                        <p:tav tm="100000">
                                          <p:val>
                                            <p:strVal val="#ppt_x"/>
                                          </p:val>
                                        </p:tav>
                                      </p:tavLst>
                                    </p:anim>
                                    <p:anim calcmode="lin" valueType="num">
                                      <p:cBhvr>
                                        <p:cTn id="12" dur="900" decel="100000" fill="hold"/>
                                        <p:tgtEl>
                                          <p:spTgt spid="2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900" decel="100000" fill="hold"/>
                                        <p:tgtEl>
                                          <p:spTgt spid="3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1" fill="hold">
                            <p:stCondLst>
                              <p:cond delay="4000"/>
                            </p:stCondLst>
                            <p:childTnLst>
                              <p:par>
                                <p:cTn id="22" presetID="26"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80">
                                          <p:stCondLst>
                                            <p:cond delay="0"/>
                                          </p:stCondLst>
                                        </p:cTn>
                                        <p:tgtEl>
                                          <p:spTgt spid="31"/>
                                        </p:tgtEl>
                                      </p:cBhvr>
                                    </p:animEffect>
                                    <p:anim calcmode="lin" valueType="num">
                                      <p:cBhvr>
                                        <p:cTn id="2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0" dur="26">
                                          <p:stCondLst>
                                            <p:cond delay="650"/>
                                          </p:stCondLst>
                                        </p:cTn>
                                        <p:tgtEl>
                                          <p:spTgt spid="31"/>
                                        </p:tgtEl>
                                      </p:cBhvr>
                                      <p:to x="100000" y="60000"/>
                                    </p:animScale>
                                    <p:animScale>
                                      <p:cBhvr>
                                        <p:cTn id="31" dur="166" decel="50000">
                                          <p:stCondLst>
                                            <p:cond delay="676"/>
                                          </p:stCondLst>
                                        </p:cTn>
                                        <p:tgtEl>
                                          <p:spTgt spid="31"/>
                                        </p:tgtEl>
                                      </p:cBhvr>
                                      <p:to x="100000" y="100000"/>
                                    </p:animScale>
                                    <p:animScale>
                                      <p:cBhvr>
                                        <p:cTn id="32" dur="26">
                                          <p:stCondLst>
                                            <p:cond delay="1312"/>
                                          </p:stCondLst>
                                        </p:cTn>
                                        <p:tgtEl>
                                          <p:spTgt spid="31"/>
                                        </p:tgtEl>
                                      </p:cBhvr>
                                      <p:to x="100000" y="80000"/>
                                    </p:animScale>
                                    <p:animScale>
                                      <p:cBhvr>
                                        <p:cTn id="33" dur="166" decel="50000">
                                          <p:stCondLst>
                                            <p:cond delay="1338"/>
                                          </p:stCondLst>
                                        </p:cTn>
                                        <p:tgtEl>
                                          <p:spTgt spid="31"/>
                                        </p:tgtEl>
                                      </p:cBhvr>
                                      <p:to x="100000" y="100000"/>
                                    </p:animScale>
                                    <p:animScale>
                                      <p:cBhvr>
                                        <p:cTn id="34" dur="26">
                                          <p:stCondLst>
                                            <p:cond delay="1642"/>
                                          </p:stCondLst>
                                        </p:cTn>
                                        <p:tgtEl>
                                          <p:spTgt spid="31"/>
                                        </p:tgtEl>
                                      </p:cBhvr>
                                      <p:to x="100000" y="90000"/>
                                    </p:animScale>
                                    <p:animScale>
                                      <p:cBhvr>
                                        <p:cTn id="35" dur="166" decel="50000">
                                          <p:stCondLst>
                                            <p:cond delay="1668"/>
                                          </p:stCondLst>
                                        </p:cTn>
                                        <p:tgtEl>
                                          <p:spTgt spid="31"/>
                                        </p:tgtEl>
                                      </p:cBhvr>
                                      <p:to x="100000" y="100000"/>
                                    </p:animScale>
                                    <p:animScale>
                                      <p:cBhvr>
                                        <p:cTn id="36" dur="26">
                                          <p:stCondLst>
                                            <p:cond delay="1808"/>
                                          </p:stCondLst>
                                        </p:cTn>
                                        <p:tgtEl>
                                          <p:spTgt spid="31"/>
                                        </p:tgtEl>
                                      </p:cBhvr>
                                      <p:to x="100000" y="95000"/>
                                    </p:animScale>
                                    <p:animScale>
                                      <p:cBhvr>
                                        <p:cTn id="37" dur="166" decel="50000">
                                          <p:stCondLst>
                                            <p:cond delay="1834"/>
                                          </p:stCondLst>
                                        </p:cTn>
                                        <p:tgtEl>
                                          <p:spTgt spid="3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2" name="Picture 1">
            <a:extLst>
              <a:ext uri="{FF2B5EF4-FFF2-40B4-BE49-F238E27FC236}">
                <a16:creationId xmlns:a16="http://schemas.microsoft.com/office/drawing/2014/main" id="{12482F77-2D26-D6A8-A141-F128B862B75B}"/>
              </a:ext>
            </a:extLst>
          </p:cNvPr>
          <p:cNvPicPr>
            <a:picLocks noChangeAspect="1"/>
          </p:cNvPicPr>
          <p:nvPr/>
        </p:nvPicPr>
        <p:blipFill>
          <a:blip r:embed="rId6"/>
          <a:stretch>
            <a:fillRect/>
          </a:stretch>
        </p:blipFill>
        <p:spPr>
          <a:xfrm>
            <a:off x="2409134" y="526824"/>
            <a:ext cx="7145131" cy="2280102"/>
          </a:xfrm>
          <a:prstGeom prst="rect">
            <a:avLst/>
          </a:prstGeom>
        </p:spPr>
      </p:pic>
    </p:spTree>
    <p:extLst>
      <p:ext uri="{BB962C8B-B14F-4D97-AF65-F5344CB8AC3E}">
        <p14:creationId xmlns:p14="http://schemas.microsoft.com/office/powerpoint/2010/main" val="2459321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Calibri" panose="020F0502020204030204"/>
                <a:ea typeface="+mn-ea"/>
                <a:cs typeface="+mn-cs"/>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3552825" y="296861"/>
            <a:ext cx="480631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4472C4"/>
                </a:solidFill>
                <a:latin typeface="Cambria" panose="02040503050406030204" pitchFamily="18" charset="0"/>
                <a:ea typeface="Cambria" panose="02040503050406030204" pitchFamily="18" charset="0"/>
              </a:rPr>
              <a:t>Luật</a:t>
            </a:r>
            <a:r>
              <a:rPr lang="en-US" sz="4000" b="1" dirty="0">
                <a:solidFill>
                  <a:srgbClr val="4472C4"/>
                </a:solidFill>
                <a:latin typeface="Cambria" panose="02040503050406030204" pitchFamily="18" charset="0"/>
                <a:ea typeface="Cambria" panose="02040503050406030204" pitchFamily="18" charset="0"/>
              </a:rPr>
              <a:t> </a:t>
            </a:r>
            <a:r>
              <a:rPr lang="en-US" sz="4000" b="1" dirty="0" err="1">
                <a:solidFill>
                  <a:srgbClr val="4472C4"/>
                </a:solidFill>
                <a:latin typeface="Cambria" panose="02040503050406030204" pitchFamily="18" charset="0"/>
                <a:ea typeface="Cambria" panose="02040503050406030204" pitchFamily="18" charset="0"/>
              </a:rPr>
              <a:t>chơi</a:t>
            </a:r>
            <a:endParaRPr kumimoji="0" lang="en-US" sz="40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9085C7F1-B0C4-292D-BB27-36723FEF0982}"/>
              </a:ext>
            </a:extLst>
          </p:cNvPr>
          <p:cNvSpPr txBox="1"/>
          <p:nvPr/>
        </p:nvSpPr>
        <p:spPr>
          <a:xfrm>
            <a:off x="2514600" y="1943100"/>
            <a:ext cx="8810625" cy="353943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M</a:t>
            </a:r>
            <a:r>
              <a:rPr lang="vi-VN" sz="3200" b="1" dirty="0">
                <a:solidFill>
                  <a:srgbClr val="FF0000"/>
                </a:solidFill>
                <a:latin typeface="Cambria" panose="02040503050406030204" pitchFamily="18" charset="0"/>
                <a:ea typeface="Cambria" panose="02040503050406030204" pitchFamily="18" charset="0"/>
              </a:rPr>
              <a:t>ỗi nhóm thảo luận và chọn một bạn đại diện lên trước lớp giới thiệu về một sản phẩm tự làm mà em tâm đắc nhất trong tiết học hôm nay. (</a:t>
            </a:r>
            <a:r>
              <a:rPr lang="en-US" sz="3200" b="1" dirty="0">
                <a:solidFill>
                  <a:srgbClr val="FF0000"/>
                </a:solidFill>
                <a:latin typeface="Cambria" panose="02040503050406030204" pitchFamily="18" charset="0"/>
                <a:ea typeface="Cambria" panose="02040503050406030204" pitchFamily="18" charset="0"/>
              </a:rPr>
              <a:t>G</a:t>
            </a:r>
            <a:r>
              <a:rPr lang="vi-VN" sz="3200" b="1" dirty="0">
                <a:solidFill>
                  <a:srgbClr val="FF0000"/>
                </a:solidFill>
                <a:latin typeface="Cambria" panose="02040503050406030204" pitchFamily="18" charset="0"/>
                <a:ea typeface="Cambria" panose="02040503050406030204" pitchFamily="18" charset="0"/>
              </a:rPr>
              <a:t>iới thiệu những nét nổi bật của sản phẩm đó)</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v"/>
            </a:pPr>
            <a:r>
              <a:rPr lang="en-US" sz="3200" b="1" dirty="0">
                <a:solidFill>
                  <a:srgbClr val="FF0000"/>
                </a:solidFill>
                <a:latin typeface="Cambria" panose="02040503050406030204" pitchFamily="18" charset="0"/>
                <a:ea typeface="Cambria" panose="02040503050406030204" pitchFamily="18" charset="0"/>
              </a:rPr>
              <a:t>B</a:t>
            </a:r>
            <a:r>
              <a:rPr lang="vi-VN" sz="3200" b="1" dirty="0">
                <a:solidFill>
                  <a:srgbClr val="FF0000"/>
                </a:solidFill>
                <a:latin typeface="Cambria" panose="02040503050406030204" pitchFamily="18" charset="0"/>
                <a:ea typeface="Cambria" panose="02040503050406030204" pitchFamily="18" charset="0"/>
              </a:rPr>
              <a:t>ạn nào giới thiệu hay, sáng tạo, hấp dẫn, sẽ được chọn giải nhất, nhì, ba,…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34230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1115030"/>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1409402"/>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490874" y="1757519"/>
            <a:ext cx="9913820" cy="1200329"/>
          </a:xfrm>
          <a:prstGeom prst="rect">
            <a:avLst/>
          </a:prstGeom>
          <a:noFill/>
        </p:spPr>
        <p:txBody>
          <a:bodyPr wrap="square" rtlCol="0">
            <a:spAutoFit/>
          </a:bodyPr>
          <a:lstStyle/>
          <a:p>
            <a:pPr lvl="0" defTabSz="609585"/>
            <a:r>
              <a:rPr lang="vi-VN" sz="3600" b="1" dirty="0">
                <a:solidFill>
                  <a:srgbClr val="ED7D31">
                    <a:lumMod val="50000"/>
                  </a:srgbClr>
                </a:solidFill>
                <a:latin typeface="Cambria" panose="02040503050406030204" pitchFamily="18" charset="0"/>
                <a:ea typeface="Cambria" panose="02040503050406030204" pitchFamily="18" charset="0"/>
              </a:rPr>
              <a:t>Chia sẻ với người thân về sản phẩm em đã giới thiệu ở hoạt động Nói và nghe.</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1200329"/>
          </a:xfrm>
          <a:prstGeom prst="rect">
            <a:avLst/>
          </a:prstGeom>
          <a:noFill/>
        </p:spPr>
        <p:txBody>
          <a:bodyPr wrap="square" rtlCol="0">
            <a:spAutoFit/>
          </a:bodyPr>
          <a:lstStyle/>
          <a:p>
            <a:pPr lvl="0" defTabSz="609585"/>
            <a:r>
              <a:rPr lang="en-US" sz="3600" b="1" dirty="0" err="1">
                <a:solidFill>
                  <a:srgbClr val="ED7D31">
                    <a:lumMod val="50000"/>
                  </a:srgbClr>
                </a:solidFill>
                <a:latin typeface="Cambria" panose="02040503050406030204" pitchFamily="18" charset="0"/>
                <a:ea typeface="Cambria" panose="02040503050406030204" pitchFamily="18" charset="0"/>
              </a:rPr>
              <a:t>Tìm</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hiểu</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và</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đọc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sách</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truyện</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về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các</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phát</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minh</a:t>
            </a:r>
            <a:r>
              <a:rPr lang="en-US" sz="3600" b="1" dirty="0">
                <a:solidFill>
                  <a:srgbClr val="ED7D31">
                    <a:lumMod val="50000"/>
                  </a:srgbClr>
                </a:solidFill>
                <a:latin typeface="Cambria" panose="02040503050406030204" pitchFamily="18" charset="0"/>
                <a:ea typeface="Cambria" panose="02040503050406030204" pitchFamily="18" charset="0"/>
              </a:rPr>
              <a:t> khoa </a:t>
            </a:r>
            <a:r>
              <a:rPr lang="en-US" sz="3600" b="1" dirty="0" err="1">
                <a:solidFill>
                  <a:srgbClr val="ED7D31">
                    <a:lumMod val="50000"/>
                  </a:srgbClr>
                </a:solidFill>
                <a:latin typeface="Cambria" panose="02040503050406030204" pitchFamily="18" charset="0"/>
                <a:ea typeface="Cambria" panose="02040503050406030204" pitchFamily="18" charset="0"/>
              </a:rPr>
              <a:t>học</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D5AED48F-B5C2-0179-B045-2341A42ABEC6}"/>
              </a:ext>
            </a:extLst>
          </p:cNvPr>
          <p:cNvPicPr>
            <a:picLocks noChangeAspect="1"/>
          </p:cNvPicPr>
          <p:nvPr/>
        </p:nvPicPr>
        <p:blipFill>
          <a:blip r:embed="rId6"/>
          <a:stretch>
            <a:fillRect/>
          </a:stretch>
        </p:blipFill>
        <p:spPr>
          <a:xfrm>
            <a:off x="4325233" y="488370"/>
            <a:ext cx="5998984" cy="1652159"/>
          </a:xfrm>
          <a:prstGeom prst="rect">
            <a:avLst/>
          </a:prstGeom>
        </p:spPr>
      </p:pic>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569" y="1187613"/>
            <a:ext cx="12379569" cy="5734051"/>
          </a:xfrm>
          <a:prstGeom prst="rect">
            <a:avLst/>
          </a:prstGeom>
        </p:spPr>
      </p:pic>
      <p:pic>
        <p:nvPicPr>
          <p:cNvPr id="2" name="图片 1"/>
          <p:cNvPicPr>
            <a:picLocks noChangeAspect="1"/>
          </p:cNvPicPr>
          <p:nvPr/>
        </p:nvPicPr>
        <p:blipFill rotWithShape="1">
          <a:blip r:embed="rId6" cstate="print">
            <a:extLst>
              <a:ext uri="{28A0092B-C50C-407E-A947-70E740481C1C}">
                <a14:useLocalDpi xmlns:a14="http://schemas.microsoft.com/office/drawing/2010/main" val="0"/>
              </a:ext>
            </a:extLst>
          </a:blip>
          <a:srcRect t="29722" b="33056"/>
          <a:stretch/>
        </p:blipFill>
        <p:spPr>
          <a:xfrm>
            <a:off x="605492" y="857576"/>
            <a:ext cx="10981016" cy="4050648"/>
          </a:xfrm>
          <a:prstGeom prst="rect">
            <a:avLst/>
          </a:prstGeom>
        </p:spPr>
      </p:pic>
    </p:spTree>
    <p:extLst>
      <p:ext uri="{BB962C8B-B14F-4D97-AF65-F5344CB8AC3E}">
        <p14:creationId xmlns:p14="http://schemas.microsoft.com/office/powerpoint/2010/main" val="88135422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pic>
        <p:nvPicPr>
          <p:cNvPr id="2" name="Hình ảnh 2" descr="Ảnh có chứa đồ chơi, búp bê&#10;&#10;Mô tả được tạo tự động">
            <a:extLst>
              <a:ext uri="{FF2B5EF4-FFF2-40B4-BE49-F238E27FC236}">
                <a16:creationId xmlns:a16="http://schemas.microsoft.com/office/drawing/2014/main" id="{C03CC2B9-FE8E-BF6C-E6BB-F33CED85F76D}"/>
              </a:ext>
            </a:extLst>
          </p:cNvPr>
          <p:cNvPicPr>
            <a:picLocks noChangeAspect="1"/>
          </p:cNvPicPr>
          <p:nvPr/>
        </p:nvPicPr>
        <p:blipFill>
          <a:blip r:embed="rId4"/>
          <a:stretch>
            <a:fillRect/>
          </a:stretch>
        </p:blipFill>
        <p:spPr>
          <a:xfrm>
            <a:off x="0" y="2061851"/>
            <a:ext cx="5182737" cy="5009300"/>
          </a:xfrm>
          <a:prstGeom prst="rect">
            <a:avLst/>
          </a:prstGeom>
        </p:spPr>
      </p:pic>
      <p:grpSp>
        <p:nvGrpSpPr>
          <p:cNvPr id="4" name="Nhóm 6">
            <a:extLst>
              <a:ext uri="{FF2B5EF4-FFF2-40B4-BE49-F238E27FC236}">
                <a16:creationId xmlns:a16="http://schemas.microsoft.com/office/drawing/2014/main" id="{9E208D26-C7A2-3AF0-C638-262D22CE76A8}"/>
              </a:ext>
            </a:extLst>
          </p:cNvPr>
          <p:cNvGrpSpPr/>
          <p:nvPr/>
        </p:nvGrpSpPr>
        <p:grpSpPr>
          <a:xfrm>
            <a:off x="3677558" y="142875"/>
            <a:ext cx="7066642" cy="1457325"/>
            <a:chOff x="4351662" y="1303684"/>
            <a:chExt cx="4362679" cy="1985196"/>
          </a:xfrm>
        </p:grpSpPr>
        <p:sp>
          <p:nvSpPr>
            <p:cNvPr id="5" name="Bong bóng Lời nói: Hình bầu dục 3">
              <a:extLst>
                <a:ext uri="{FF2B5EF4-FFF2-40B4-BE49-F238E27FC236}">
                  <a16:creationId xmlns:a16="http://schemas.microsoft.com/office/drawing/2014/main" id="{B8034BC6-0611-166A-5798-BF07E95FCA4C}"/>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6" name="Hộp Văn bản 8">
              <a:extLst>
                <a:ext uri="{FF2B5EF4-FFF2-40B4-BE49-F238E27FC236}">
                  <a16:creationId xmlns:a16="http://schemas.microsoft.com/office/drawing/2014/main" id="{27A3CB70-3840-37F9-38B0-5831BADF3226}"/>
                </a:ext>
              </a:extLst>
            </p:cNvPr>
            <p:cNvSpPr txBox="1"/>
            <p:nvPr/>
          </p:nvSpPr>
          <p:spPr>
            <a:xfrm>
              <a:off x="4700105" y="1531480"/>
              <a:ext cx="3665792" cy="1708734"/>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Đố các em bài hát nói về cái gì?</a:t>
              </a:r>
              <a:endParaRPr lang="en-US" sz="4000" b="1" kern="0" dirty="0">
                <a:solidFill>
                  <a:srgbClr val="042613"/>
                </a:solidFill>
                <a:latin typeface="Calibri"/>
                <a:cs typeface="Arial"/>
                <a:sym typeface="Arial"/>
              </a:endParaRPr>
            </a:p>
          </p:txBody>
        </p:sp>
      </p:grpSp>
      <p:grpSp>
        <p:nvGrpSpPr>
          <p:cNvPr id="7" name="Nhóm 6">
            <a:extLst>
              <a:ext uri="{FF2B5EF4-FFF2-40B4-BE49-F238E27FC236}">
                <a16:creationId xmlns:a16="http://schemas.microsoft.com/office/drawing/2014/main" id="{DE48380B-9D51-63C9-0964-706DBCC35269}"/>
              </a:ext>
            </a:extLst>
          </p:cNvPr>
          <p:cNvGrpSpPr/>
          <p:nvPr/>
        </p:nvGrpSpPr>
        <p:grpSpPr>
          <a:xfrm>
            <a:off x="4839608" y="1777137"/>
            <a:ext cx="6723742" cy="1423263"/>
            <a:chOff x="4351662" y="1303684"/>
            <a:chExt cx="4362679" cy="1985196"/>
          </a:xfrm>
        </p:grpSpPr>
        <p:sp>
          <p:nvSpPr>
            <p:cNvPr id="8" name="Bong bóng Lời nói: Hình bầu dục 3">
              <a:extLst>
                <a:ext uri="{FF2B5EF4-FFF2-40B4-BE49-F238E27FC236}">
                  <a16:creationId xmlns:a16="http://schemas.microsoft.com/office/drawing/2014/main" id="{B9813E58-9B66-4860-1A00-513A21E21D29}"/>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9" name="Hộp Văn bản 8">
              <a:extLst>
                <a:ext uri="{FF2B5EF4-FFF2-40B4-BE49-F238E27FC236}">
                  <a16:creationId xmlns:a16="http://schemas.microsoft.com/office/drawing/2014/main" id="{D072FB6F-6265-709A-6419-73997B41D966}"/>
                </a:ext>
              </a:extLst>
            </p:cNvPr>
            <p:cNvSpPr txBox="1"/>
            <p:nvPr/>
          </p:nvSpPr>
          <p:spPr>
            <a:xfrm>
              <a:off x="4700105" y="1531480"/>
              <a:ext cx="3665792" cy="1647497"/>
            </a:xfrm>
            <a:prstGeom prst="rect">
              <a:avLst/>
            </a:prstGeom>
            <a:noFill/>
          </p:spPr>
          <p:txBody>
            <a:bodyPr wrap="square" rtlCol="0">
              <a:spAutoFit/>
            </a:bodyPr>
            <a:lstStyle/>
            <a:p>
              <a:pPr algn="ctr" defTabSz="1219170">
                <a:buClr>
                  <a:srgbClr val="000000"/>
                </a:buClr>
              </a:pPr>
              <a:r>
                <a:rPr lang="vi-VN" sz="4000" b="1" kern="0" dirty="0">
                  <a:solidFill>
                    <a:srgbClr val="042613"/>
                  </a:solidFill>
                  <a:latin typeface="Calibri"/>
                  <a:cs typeface="Arial"/>
                  <a:sym typeface="Arial"/>
                </a:rPr>
                <a:t>Chiếc đèn ông sao gồm mấy cánh?</a:t>
              </a:r>
              <a:endParaRPr lang="en-US" sz="4000" b="1" kern="0" dirty="0">
                <a:solidFill>
                  <a:srgbClr val="042613"/>
                </a:solidFill>
                <a:latin typeface="Calibri"/>
                <a:cs typeface="Arial"/>
                <a:sym typeface="Arial"/>
              </a:endParaRPr>
            </a:p>
          </p:txBody>
        </p:sp>
      </p:grpSp>
      <p:grpSp>
        <p:nvGrpSpPr>
          <p:cNvPr id="14" name="Nhóm 6">
            <a:extLst>
              <a:ext uri="{FF2B5EF4-FFF2-40B4-BE49-F238E27FC236}">
                <a16:creationId xmlns:a16="http://schemas.microsoft.com/office/drawing/2014/main" id="{3792ACA2-E01B-AC87-16BA-AD18C90F94C1}"/>
              </a:ext>
            </a:extLst>
          </p:cNvPr>
          <p:cNvGrpSpPr/>
          <p:nvPr/>
        </p:nvGrpSpPr>
        <p:grpSpPr>
          <a:xfrm>
            <a:off x="4992008" y="3339237"/>
            <a:ext cx="7066642" cy="1785213"/>
            <a:chOff x="4351662" y="1303684"/>
            <a:chExt cx="4362679" cy="2589917"/>
          </a:xfrm>
        </p:grpSpPr>
        <p:sp>
          <p:nvSpPr>
            <p:cNvPr id="15" name="Bong bóng Lời nói: Hình bầu dục 3">
              <a:extLst>
                <a:ext uri="{FF2B5EF4-FFF2-40B4-BE49-F238E27FC236}">
                  <a16:creationId xmlns:a16="http://schemas.microsoft.com/office/drawing/2014/main" id="{7713A235-6A77-3C08-8561-4DF2F77A523F}"/>
                </a:ext>
              </a:extLst>
            </p:cNvPr>
            <p:cNvSpPr/>
            <p:nvPr/>
          </p:nvSpPr>
          <p:spPr>
            <a:xfrm>
              <a:off x="4351662" y="1303684"/>
              <a:ext cx="4362679" cy="2589917"/>
            </a:xfrm>
            <a:custGeom>
              <a:avLst/>
              <a:gdLst>
                <a:gd name="connsiteX0" fmla="*/ -315160 w 4362679"/>
                <a:gd name="connsiteY0" fmla="*/ 2192779 h 2589917"/>
                <a:gd name="connsiteX1" fmla="*/ 134263 w 4362679"/>
                <a:gd name="connsiteY1" fmla="*/ 1742259 h 2589917"/>
                <a:gd name="connsiteX2" fmla="*/ 1807797 w 4362679"/>
                <a:gd name="connsiteY2" fmla="*/ 19127 h 2589917"/>
                <a:gd name="connsiteX3" fmla="*/ 4032334 w 4362679"/>
                <a:gd name="connsiteY3" fmla="*/ 609793 h 2589917"/>
                <a:gd name="connsiteX4" fmla="*/ 2746244 w 4362679"/>
                <a:gd name="connsiteY4" fmla="*/ 2545739 h 2589917"/>
                <a:gd name="connsiteX5" fmla="*/ 565578 w 4362679"/>
                <a:gd name="connsiteY5" fmla="*/ 2164930 h 2589917"/>
                <a:gd name="connsiteX6" fmla="*/ 151631 w 4362679"/>
                <a:gd name="connsiteY6" fmla="*/ 2178019 h 2589917"/>
                <a:gd name="connsiteX7" fmla="*/ -315160 w 4362679"/>
                <a:gd name="connsiteY7" fmla="*/ 2192779 h 258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2589917" fill="none" extrusionOk="0">
                  <a:moveTo>
                    <a:pt x="-315160" y="2192779"/>
                  </a:moveTo>
                  <a:cubicBezTo>
                    <a:pt x="-195894" y="2089554"/>
                    <a:pt x="-61221" y="1939819"/>
                    <a:pt x="134263" y="1742259"/>
                  </a:cubicBezTo>
                  <a:cubicBezTo>
                    <a:pt x="-121192" y="937021"/>
                    <a:pt x="306191" y="362708"/>
                    <a:pt x="1807797" y="19127"/>
                  </a:cubicBezTo>
                  <a:cubicBezTo>
                    <a:pt x="2688107" y="-95581"/>
                    <a:pt x="3550980" y="184911"/>
                    <a:pt x="4032334" y="609793"/>
                  </a:cubicBezTo>
                  <a:cubicBezTo>
                    <a:pt x="4545744" y="1274280"/>
                    <a:pt x="4213804" y="2342071"/>
                    <a:pt x="2746244" y="2545739"/>
                  </a:cubicBezTo>
                  <a:cubicBezTo>
                    <a:pt x="1978876" y="2662167"/>
                    <a:pt x="1128187" y="2516042"/>
                    <a:pt x="565578" y="2164930"/>
                  </a:cubicBezTo>
                  <a:cubicBezTo>
                    <a:pt x="467233" y="2182777"/>
                    <a:pt x="246527" y="2171215"/>
                    <a:pt x="151631" y="2178019"/>
                  </a:cubicBezTo>
                  <a:cubicBezTo>
                    <a:pt x="56735" y="2184823"/>
                    <a:pt x="-128609" y="2180369"/>
                    <a:pt x="-315160" y="2192779"/>
                  </a:cubicBezTo>
                  <a:close/>
                </a:path>
                <a:path w="4362679" h="2589917" stroke="0" extrusionOk="0">
                  <a:moveTo>
                    <a:pt x="-315160" y="2192779"/>
                  </a:moveTo>
                  <a:cubicBezTo>
                    <a:pt x="-210858" y="2114738"/>
                    <a:pt x="-78171" y="1945948"/>
                    <a:pt x="134263" y="1742259"/>
                  </a:cubicBezTo>
                  <a:cubicBezTo>
                    <a:pt x="-176874" y="974351"/>
                    <a:pt x="669243" y="172156"/>
                    <a:pt x="1807797" y="19127"/>
                  </a:cubicBezTo>
                  <a:cubicBezTo>
                    <a:pt x="2605307" y="-44262"/>
                    <a:pt x="3541774" y="280631"/>
                    <a:pt x="4032334" y="609793"/>
                  </a:cubicBezTo>
                  <a:cubicBezTo>
                    <a:pt x="4897482" y="1541649"/>
                    <a:pt x="4328940" y="2097489"/>
                    <a:pt x="2746244" y="2545739"/>
                  </a:cubicBezTo>
                  <a:cubicBezTo>
                    <a:pt x="2008373" y="2768345"/>
                    <a:pt x="1221610" y="2483512"/>
                    <a:pt x="565578" y="2164930"/>
                  </a:cubicBezTo>
                  <a:cubicBezTo>
                    <a:pt x="387741" y="2181581"/>
                    <a:pt x="245341" y="2177979"/>
                    <a:pt x="107594" y="2179411"/>
                  </a:cubicBezTo>
                  <a:cubicBezTo>
                    <a:pt x="-30153" y="2180843"/>
                    <a:pt x="-196239" y="2186781"/>
                    <a:pt x="-315160" y="2192779"/>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16" name="Hộp Văn bản 8">
              <a:extLst>
                <a:ext uri="{FF2B5EF4-FFF2-40B4-BE49-F238E27FC236}">
                  <a16:creationId xmlns:a16="http://schemas.microsoft.com/office/drawing/2014/main" id="{11FB05BB-CB42-0417-B8F2-2456F2BD74F5}"/>
                </a:ext>
              </a:extLst>
            </p:cNvPr>
            <p:cNvSpPr txBox="1"/>
            <p:nvPr/>
          </p:nvSpPr>
          <p:spPr>
            <a:xfrm>
              <a:off x="4700105" y="1531480"/>
              <a:ext cx="3665792" cy="1954007"/>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Để làm chiếc đèn ông sao theo em, ta cần những đồ dùng, vật liệu gì? </a:t>
              </a:r>
              <a:endParaRPr lang="en-US" sz="3200" b="1" kern="0" dirty="0">
                <a:solidFill>
                  <a:srgbClr val="042613"/>
                </a:solidFill>
                <a:latin typeface="Calibri"/>
                <a:cs typeface="Arial"/>
                <a:sym typeface="Arial"/>
              </a:endParaRPr>
            </a:p>
          </p:txBody>
        </p:sp>
      </p:grpSp>
      <p:grpSp>
        <p:nvGrpSpPr>
          <p:cNvPr id="17" name="Nhóm 6">
            <a:extLst>
              <a:ext uri="{FF2B5EF4-FFF2-40B4-BE49-F238E27FC236}">
                <a16:creationId xmlns:a16="http://schemas.microsoft.com/office/drawing/2014/main" id="{3CBB9BCB-89C6-E00A-A4F1-31A902FB8676}"/>
              </a:ext>
            </a:extLst>
          </p:cNvPr>
          <p:cNvGrpSpPr/>
          <p:nvPr/>
        </p:nvGrpSpPr>
        <p:grpSpPr>
          <a:xfrm>
            <a:off x="5325383" y="5191125"/>
            <a:ext cx="6723742" cy="1754372"/>
            <a:chOff x="4351662" y="1303684"/>
            <a:chExt cx="4362679" cy="2163582"/>
          </a:xfrm>
        </p:grpSpPr>
        <p:sp>
          <p:nvSpPr>
            <p:cNvPr id="18" name="Bong bóng Lời nói: Hình bầu dục 3">
              <a:extLst>
                <a:ext uri="{FF2B5EF4-FFF2-40B4-BE49-F238E27FC236}">
                  <a16:creationId xmlns:a16="http://schemas.microsoft.com/office/drawing/2014/main" id="{CFD4AE6A-6E6F-B3D6-6860-61FB161D6427}"/>
                </a:ext>
              </a:extLst>
            </p:cNvPr>
            <p:cNvSpPr/>
            <p:nvPr/>
          </p:nvSpPr>
          <p:spPr>
            <a:xfrm>
              <a:off x="4351662" y="1303684"/>
              <a:ext cx="4362679" cy="1985196"/>
            </a:xfrm>
            <a:custGeom>
              <a:avLst/>
              <a:gdLst>
                <a:gd name="connsiteX0" fmla="*/ -315160 w 4362679"/>
                <a:gd name="connsiteY0" fmla="*/ 1680786 h 1985196"/>
                <a:gd name="connsiteX1" fmla="*/ 134263 w 4362679"/>
                <a:gd name="connsiteY1" fmla="*/ 1335458 h 1985196"/>
                <a:gd name="connsiteX2" fmla="*/ 1958140 w 4362679"/>
                <a:gd name="connsiteY2" fmla="*/ 5209 h 1985196"/>
                <a:gd name="connsiteX3" fmla="*/ 4027956 w 4362679"/>
                <a:gd name="connsiteY3" fmla="*/ 464230 h 1985196"/>
                <a:gd name="connsiteX4" fmla="*/ 2522681 w 4362679"/>
                <a:gd name="connsiteY4" fmla="*/ 1972967 h 1985196"/>
                <a:gd name="connsiteX5" fmla="*/ 565579 w 4362679"/>
                <a:gd name="connsiteY5" fmla="*/ 1659439 h 1985196"/>
                <a:gd name="connsiteX6" fmla="*/ 151632 w 4362679"/>
                <a:gd name="connsiteY6" fmla="*/ 1669472 h 1985196"/>
                <a:gd name="connsiteX7" fmla="*/ -315160 w 4362679"/>
                <a:gd name="connsiteY7" fmla="*/ 1680786 h 198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2679" h="1985196" fill="none" extrusionOk="0">
                  <a:moveTo>
                    <a:pt x="-315160" y="1680786"/>
                  </a:moveTo>
                  <a:cubicBezTo>
                    <a:pt x="-191839" y="1606441"/>
                    <a:pt x="15405" y="1459579"/>
                    <a:pt x="134263" y="1335458"/>
                  </a:cubicBezTo>
                  <a:cubicBezTo>
                    <a:pt x="-249584" y="703997"/>
                    <a:pt x="397194" y="256799"/>
                    <a:pt x="1958140" y="5209"/>
                  </a:cubicBezTo>
                  <a:cubicBezTo>
                    <a:pt x="2805640" y="-132245"/>
                    <a:pt x="3531194" y="251819"/>
                    <a:pt x="4027956" y="464230"/>
                  </a:cubicBezTo>
                  <a:cubicBezTo>
                    <a:pt x="4707410" y="1024045"/>
                    <a:pt x="4149508" y="1894604"/>
                    <a:pt x="2522681" y="1972967"/>
                  </a:cubicBezTo>
                  <a:cubicBezTo>
                    <a:pt x="1868557" y="1995164"/>
                    <a:pt x="1144169" y="1854604"/>
                    <a:pt x="565579" y="1659439"/>
                  </a:cubicBezTo>
                  <a:cubicBezTo>
                    <a:pt x="438243" y="1666685"/>
                    <a:pt x="291141" y="1679691"/>
                    <a:pt x="151632" y="1669472"/>
                  </a:cubicBezTo>
                  <a:cubicBezTo>
                    <a:pt x="12123" y="1659253"/>
                    <a:pt x="-131017" y="1662108"/>
                    <a:pt x="-315160" y="1680786"/>
                  </a:cubicBezTo>
                  <a:close/>
                </a:path>
                <a:path w="4362679" h="1985196" stroke="0" extrusionOk="0">
                  <a:moveTo>
                    <a:pt x="-315160" y="1680786"/>
                  </a:moveTo>
                  <a:cubicBezTo>
                    <a:pt x="-192968" y="1608167"/>
                    <a:pt x="-16125" y="1475536"/>
                    <a:pt x="134263" y="1335458"/>
                  </a:cubicBezTo>
                  <a:cubicBezTo>
                    <a:pt x="-227243" y="719800"/>
                    <a:pt x="744689" y="86108"/>
                    <a:pt x="1958140" y="5209"/>
                  </a:cubicBezTo>
                  <a:cubicBezTo>
                    <a:pt x="2739504" y="-18048"/>
                    <a:pt x="3572730" y="220972"/>
                    <a:pt x="4027956" y="464230"/>
                  </a:cubicBezTo>
                  <a:cubicBezTo>
                    <a:pt x="4878297" y="1104022"/>
                    <a:pt x="4224226" y="1654769"/>
                    <a:pt x="2522681" y="1972967"/>
                  </a:cubicBezTo>
                  <a:cubicBezTo>
                    <a:pt x="1812032" y="2055639"/>
                    <a:pt x="1101236" y="1891660"/>
                    <a:pt x="565579" y="1659439"/>
                  </a:cubicBezTo>
                  <a:cubicBezTo>
                    <a:pt x="351313" y="1654902"/>
                    <a:pt x="329719" y="1670565"/>
                    <a:pt x="107595" y="1670539"/>
                  </a:cubicBezTo>
                  <a:cubicBezTo>
                    <a:pt x="-114529" y="1670513"/>
                    <a:pt x="-141869" y="1691609"/>
                    <a:pt x="-315160" y="1680786"/>
                  </a:cubicBezTo>
                  <a:close/>
                </a:path>
              </a:pathLst>
            </a:custGeom>
            <a:solidFill>
              <a:schemeClr val="bg2">
                <a:lumMod val="20000"/>
                <a:lumOff val="80000"/>
              </a:schemeClr>
            </a:solidFill>
            <a:ln>
              <a:extLst>
                <a:ext uri="{C807C97D-BFC1-408E-A445-0C87EB9F89A2}">
                  <ask:lineSketchStyleProps xmlns:ask="http://schemas.microsoft.com/office/drawing/2018/sketchyshapes" sd="216801417">
                    <a:prstGeom prst="wedgeEllipseCallout">
                      <a:avLst>
                        <a:gd name="adj1" fmla="val -57224"/>
                        <a:gd name="adj2" fmla="val 3466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kern="0">
                <a:solidFill>
                  <a:srgbClr val="FFFFFF"/>
                </a:solidFill>
                <a:latin typeface="Calibri"/>
                <a:sym typeface="Arial"/>
              </a:endParaRPr>
            </a:p>
          </p:txBody>
        </p:sp>
        <p:sp>
          <p:nvSpPr>
            <p:cNvPr id="19" name="Hộp Văn bản 8">
              <a:extLst>
                <a:ext uri="{FF2B5EF4-FFF2-40B4-BE49-F238E27FC236}">
                  <a16:creationId xmlns:a16="http://schemas.microsoft.com/office/drawing/2014/main" id="{82F1A9FF-4DE5-B461-1343-812D28EA88E7}"/>
                </a:ext>
              </a:extLst>
            </p:cNvPr>
            <p:cNvSpPr txBox="1"/>
            <p:nvPr/>
          </p:nvSpPr>
          <p:spPr>
            <a:xfrm>
              <a:off x="4700105" y="1531480"/>
              <a:ext cx="3665792" cy="1935786"/>
            </a:xfrm>
            <a:prstGeom prst="rect">
              <a:avLst/>
            </a:prstGeom>
            <a:noFill/>
          </p:spPr>
          <p:txBody>
            <a:bodyPr wrap="square" rtlCol="0">
              <a:spAutoFit/>
            </a:bodyPr>
            <a:lstStyle/>
            <a:p>
              <a:pPr algn="ctr" defTabSz="1219170">
                <a:buClr>
                  <a:srgbClr val="000000"/>
                </a:buClr>
              </a:pPr>
              <a:r>
                <a:rPr lang="vi-VN" sz="3200" b="1" kern="0" dirty="0">
                  <a:solidFill>
                    <a:srgbClr val="042613"/>
                  </a:solidFill>
                  <a:latin typeface="Calibri"/>
                  <a:cs typeface="Arial"/>
                  <a:sym typeface="Arial"/>
                </a:rPr>
                <a:t>Ngoài chiếc đèn ông sao các em có làm các loại đồ chơi nào khác không?</a:t>
              </a:r>
              <a:endParaRPr lang="en-US" sz="3200" b="1" kern="0" dirty="0">
                <a:solidFill>
                  <a:srgbClr val="042613"/>
                </a:solidFill>
                <a:latin typeface="Calibri"/>
                <a:cs typeface="Arial"/>
                <a:sym typeface="Arial"/>
              </a:endParaRPr>
            </a:p>
          </p:txBody>
        </p:sp>
      </p:grpSp>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81100" y="1363619"/>
            <a:ext cx="6322299"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grpSp>
        <p:nvGrpSpPr>
          <p:cNvPr id="9" name="组合 8"/>
          <p:cNvGrpSpPr/>
          <p:nvPr/>
        </p:nvGrpSpPr>
        <p:grpSpPr>
          <a:xfrm>
            <a:off x="1226463" y="333677"/>
            <a:ext cx="5174338" cy="1473889"/>
            <a:chOff x="1541945" y="1610590"/>
            <a:chExt cx="1781914" cy="638595"/>
          </a:xfrm>
        </p:grpSpPr>
        <p:sp>
          <p:nvSpPr>
            <p:cNvPr id="20" name="iṩlïḍê">
              <a:extLst>
                <a:ext uri="{FF2B5EF4-FFF2-40B4-BE49-F238E27FC236}">
                  <a16:creationId xmlns:a16="http://schemas.microsoft.com/office/drawing/2014/main" id="{ED3AA017-0FEE-4F6F-B52E-5CEA29D9010A}"/>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6" name="iṩļïḓè">
              <a:extLst>
                <a:ext uri="{FF2B5EF4-FFF2-40B4-BE49-F238E27FC236}">
                  <a16:creationId xmlns:a16="http://schemas.microsoft.com/office/drawing/2014/main" id="{7253B6DF-62F4-474D-A7DB-4012EAA28847}"/>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6">
            <a:extLst>
              <a:ext uri="{28A0092B-C50C-407E-A947-70E740481C1C}">
                <a14:useLocalDpi xmlns:a14="http://schemas.microsoft.com/office/drawing/2010/main" val="0"/>
              </a:ext>
            </a:extLst>
          </a:blip>
          <a:srcRect t="18957"/>
          <a:stretch/>
        </p:blipFill>
        <p:spPr>
          <a:xfrm flipH="1">
            <a:off x="6089142" y="3629025"/>
            <a:ext cx="6102858" cy="3228976"/>
          </a:xfrm>
          <a:prstGeom prst="rect">
            <a:avLst/>
          </a:prstGeom>
        </p:spPr>
      </p:pic>
      <p:pic>
        <p:nvPicPr>
          <p:cNvPr id="2" name="Picture 1">
            <a:extLst>
              <a:ext uri="{FF2B5EF4-FFF2-40B4-BE49-F238E27FC236}">
                <a16:creationId xmlns:a16="http://schemas.microsoft.com/office/drawing/2014/main" id="{D9D1F94C-8E4C-5D5C-F1C6-FAF615E59FC1}"/>
              </a:ext>
            </a:extLst>
          </p:cNvPr>
          <p:cNvPicPr>
            <a:picLocks noChangeAspect="1"/>
          </p:cNvPicPr>
          <p:nvPr/>
        </p:nvPicPr>
        <p:blipFill>
          <a:blip r:embed="rId7"/>
          <a:stretch>
            <a:fillRect/>
          </a:stretch>
        </p:blipFill>
        <p:spPr>
          <a:xfrm>
            <a:off x="880244" y="2532777"/>
            <a:ext cx="5688061" cy="2554445"/>
          </a:xfrm>
          <a:prstGeom prst="rect">
            <a:avLst/>
          </a:prstGeom>
        </p:spPr>
      </p:pic>
      <p:sp>
        <p:nvSpPr>
          <p:cNvPr id="6" name="TextBox 5">
            <a:extLst>
              <a:ext uri="{FF2B5EF4-FFF2-40B4-BE49-F238E27FC236}">
                <a16:creationId xmlns:a16="http://schemas.microsoft.com/office/drawing/2014/main" id="{DBB9F0C0-114F-E800-E6CC-9DBEA51A3454}"/>
              </a:ext>
            </a:extLst>
          </p:cNvPr>
          <p:cNvSpPr txBox="1"/>
          <p:nvPr/>
        </p:nvSpPr>
        <p:spPr>
          <a:xfrm>
            <a:off x="-240507" y="-77549"/>
            <a:ext cx="7929562" cy="646331"/>
          </a:xfrm>
          <a:prstGeom prst="rect">
            <a:avLst/>
          </a:prstGeom>
          <a:noFill/>
        </p:spPr>
        <p:txBody>
          <a:bodyPr wrap="square">
            <a:spAutoFit/>
          </a:bodyPr>
          <a:lstStyle/>
          <a:p>
            <a:pPr algn="ctr"/>
            <a:r>
              <a:rPr lang="en-US" sz="1800" b="1">
                <a:solidFill>
                  <a:schemeClr val="bg2">
                    <a:lumMod val="10000"/>
                  </a:schemeClr>
                </a:solidFill>
                <a:latin typeface="Times New Roman" panose="02020603050405020304" pitchFamily="18" charset="0"/>
                <a:cs typeface="Times New Roman" panose="02020603050405020304" pitchFamily="18" charset="0"/>
              </a:rPr>
              <a:t>UBND QUẬN DƯƠNG KINH</a:t>
            </a:r>
            <a:br>
              <a:rPr lang="en-US" sz="1800" b="1">
                <a:solidFill>
                  <a:schemeClr val="bg2">
                    <a:lumMod val="10000"/>
                  </a:schemeClr>
                </a:solidFill>
                <a:latin typeface="Times New Roman" panose="02020603050405020304" pitchFamily="18" charset="0"/>
                <a:cs typeface="Times New Roman" panose="02020603050405020304" pitchFamily="18" charset="0"/>
              </a:rPr>
            </a:br>
            <a:r>
              <a:rPr lang="en-US" sz="1800" b="1">
                <a:solidFill>
                  <a:schemeClr val="bg2">
                    <a:lumMod val="10000"/>
                  </a:schemeClr>
                </a:solidFill>
                <a:latin typeface="Times New Roman" panose="02020603050405020304" pitchFamily="18" charset="0"/>
                <a:cs typeface="Times New Roman" panose="02020603050405020304" pitchFamily="18" charset="0"/>
              </a:rPr>
              <a:t>TRƯỜNG </a:t>
            </a:r>
            <a:r>
              <a:rPr lang="en-US" sz="1800" b="1" u="sng">
                <a:solidFill>
                  <a:schemeClr val="bg2">
                    <a:lumMod val="10000"/>
                  </a:schemeClr>
                </a:solidFill>
                <a:latin typeface="Times New Roman" panose="02020603050405020304" pitchFamily="18" charset="0"/>
                <a:cs typeface="Times New Roman" panose="02020603050405020304" pitchFamily="18" charset="0"/>
              </a:rPr>
              <a:t>TIỂU HỌC ANH </a:t>
            </a:r>
            <a:r>
              <a:rPr lang="en-US" sz="1800" b="1">
                <a:solidFill>
                  <a:schemeClr val="bg2">
                    <a:lumMod val="10000"/>
                  </a:schemeClr>
                </a:solidFill>
                <a:latin typeface="Times New Roman" panose="02020603050405020304" pitchFamily="18" charset="0"/>
                <a:cs typeface="Times New Roman" panose="02020603050405020304" pitchFamily="18" charset="0"/>
              </a:rPr>
              <a:t>DŨNG</a:t>
            </a:r>
            <a:endParaRPr lang="en-US">
              <a:solidFill>
                <a:schemeClr val="bg2">
                  <a:lumMod val="10000"/>
                </a:schemeClr>
              </a:solidFill>
            </a:endParaRPr>
          </a:p>
        </p:txBody>
      </p:sp>
    </p:spTree>
    <p:extLst>
      <p:ext uri="{BB962C8B-B14F-4D97-AF65-F5344CB8AC3E}">
        <p14:creationId xmlns:p14="http://schemas.microsoft.com/office/powerpoint/2010/main" val="323563139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485775"/>
            <a:ext cx="11373541" cy="5744839"/>
          </a:xfrm>
          <a:prstGeom prst="roundRect">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45275" y="34563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574873" y="516157"/>
            <a:ext cx="10150748" cy="7078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4000" b="1" noProof="0" dirty="0">
                <a:solidFill>
                  <a:prstClr val="black"/>
                </a:solidFill>
                <a:latin typeface="Cambria" panose="02040503050406030204" pitchFamily="18" charset="0"/>
                <a:ea typeface="Cambria" panose="02040503050406030204" pitchFamily="18" charset="0"/>
              </a:rPr>
              <a:t>CHUẨN BỊ</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942751" y="1540245"/>
            <a:ext cx="10232420" cy="4031873"/>
          </a:xfrm>
          <a:prstGeom prst="rect">
            <a:avLst/>
          </a:prstGeom>
          <a:noFill/>
        </p:spPr>
        <p:txBody>
          <a:bodyPr wrap="square" rtlCol="0">
            <a:spAutoFit/>
          </a:bodyPr>
          <a:lstStyle/>
          <a:p>
            <a:pPr algn="just"/>
            <a:r>
              <a:rPr lang="vi-VN" sz="3200" b="1" dirty="0">
                <a:solidFill>
                  <a:srgbClr val="00B050"/>
                </a:solidFill>
                <a:latin typeface="Cambria" panose="02040503050406030204" pitchFamily="18" charset="0"/>
                <a:ea typeface="Cambria" panose="02040503050406030204" pitchFamily="18" charset="0"/>
              </a:rPr>
              <a:t>Gợi ý:</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Có thể giới thiệu về chiếc máy bay, con diều, chiếc đèn ông sao,... hoặc bất kì sản phẩm nào do em tự tay làm ra.</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Giới thiệu tên gọi, hình dáng, chất liệu, màu sắc, cách làm, điểm đặc biệt nhất của sản phẩm.</a:t>
            </a:r>
          </a:p>
          <a:p>
            <a:pPr marL="457200" indent="-457200" algn="just">
              <a:buFont typeface="Wingdings" panose="05000000000000000000" pitchFamily="2" charset="2"/>
              <a:buChar char="q"/>
            </a:pPr>
            <a:r>
              <a:rPr lang="vi-VN" sz="3200" dirty="0">
                <a:latin typeface="Cambria" panose="02040503050406030204" pitchFamily="18" charset="0"/>
                <a:ea typeface="Cambria" panose="02040503050406030204" pitchFamily="18" charset="0"/>
              </a:rPr>
              <a:t>Kết hợp sử dụng tranh ảnh, vật thật,... để cuốn hút người nghe.</a:t>
            </a: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down)">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down)">
                                      <p:cBhvr>
                                        <p:cTn id="25" dur="5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down)">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7" name="Rectangle: Rounded Corners 6">
            <a:extLst>
              <a:ext uri="{FF2B5EF4-FFF2-40B4-BE49-F238E27FC236}">
                <a16:creationId xmlns:a16="http://schemas.microsoft.com/office/drawing/2014/main" id="{AC79A0AF-AB96-43A8-981A-259C25C7ED82}"/>
              </a:ext>
            </a:extLst>
          </p:cNvPr>
          <p:cNvSpPr/>
          <p:nvPr/>
        </p:nvSpPr>
        <p:spPr>
          <a:xfrm>
            <a:off x="209862" y="449705"/>
            <a:ext cx="11589283" cy="5846164"/>
          </a:xfrm>
          <a:prstGeom prst="roundRect">
            <a:avLst/>
          </a:prstGeom>
          <a:solidFill>
            <a:schemeClr val="bg1">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585">
              <a:defRPr/>
            </a:pPr>
            <a:r>
              <a:rPr lang="vi-VN" sz="2400">
                <a:solidFill>
                  <a:prstClr val="white"/>
                </a:solidFill>
                <a:latin typeface="Calibri" panose="020F0502020204030204"/>
              </a:rPr>
              <a:t>Em đã tự làm sản phẩm này như thế nào?</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BA6F67EC-2057-4817-BDA3-1F70A6E205C6}"/>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7" name="图片 4">
            <a:extLst>
              <a:ext uri="{FF2B5EF4-FFF2-40B4-BE49-F238E27FC236}">
                <a16:creationId xmlns:a16="http://schemas.microsoft.com/office/drawing/2014/main" id="{F4EE2D27-0071-4149-B4E6-16E99645E80C}"/>
              </a:ext>
            </a:extLst>
          </p:cNvPr>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6"/>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712858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539647"/>
            <a:ext cx="11528212" cy="6004234"/>
          </a:xfrm>
          <a:prstGeom prst="roundRect">
            <a:avLst>
              <a:gd name="adj" fmla="val 8256"/>
            </a:avLst>
          </a:prstGeom>
          <a:solidFill>
            <a:schemeClr val="bg1">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649</Words>
  <Application>Microsoft Office PowerPoint</Application>
  <PresentationFormat>Widescreen</PresentationFormat>
  <Paragraphs>48</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Cambria</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23</cp:revision>
  <dcterms:created xsi:type="dcterms:W3CDTF">2023-08-23T07:50:55Z</dcterms:created>
  <dcterms:modified xsi:type="dcterms:W3CDTF">2025-04-05T10:41:38Z</dcterms:modified>
  <cp:category>9Slide.vn</cp:category>
</cp:coreProperties>
</file>