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83" r:id="rId3"/>
    <p:sldId id="281" r:id="rId4"/>
    <p:sldId id="279" r:id="rId5"/>
    <p:sldId id="260" r:id="rId6"/>
    <p:sldId id="277" r:id="rId7"/>
    <p:sldId id="594" r:id="rId8"/>
    <p:sldId id="589" r:id="rId9"/>
    <p:sldId id="592" r:id="rId10"/>
    <p:sldId id="595" r:id="rId11"/>
    <p:sldId id="593" r:id="rId12"/>
    <p:sldId id="596" r:id="rId13"/>
    <p:sldId id="597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65EC9-6946-4D56-94FA-E0D1D9D35CD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9B20-57BF-4EC4-AB58-39BE13E7E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917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08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35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1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53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12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682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90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96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18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7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3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08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571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492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299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500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192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18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92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756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33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387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403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212001"/>
      </p:ext>
    </p:extLst>
  </p:cSld>
  <p:clrMapOvr>
    <a:masterClrMapping/>
  </p:clrMapOvr>
  <p:transition spd="slow" advTm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5682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1057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617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68734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5014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83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687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42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14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06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87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03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42760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4.emf"/><Relationship Id="rId4" Type="http://schemas.openxmlformats.org/officeDocument/2006/relationships/image" Target="../media/image15.emf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35.png"/><Relationship Id="rId4" Type="http://schemas.openxmlformats.org/officeDocument/2006/relationships/image" Target="../media/image15.emf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38.png"/><Relationship Id="rId4" Type="http://schemas.openxmlformats.org/officeDocument/2006/relationships/image" Target="../media/image15.emf"/><Relationship Id="rId9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0.png"/><Relationship Id="rId4" Type="http://schemas.openxmlformats.org/officeDocument/2006/relationships/image" Target="../media/image15.emf"/><Relationship Id="rId9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4.emf"/><Relationship Id="rId4" Type="http://schemas.openxmlformats.org/officeDocument/2006/relationships/image" Target="../media/image15.emf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4.emf"/><Relationship Id="rId4" Type="http://schemas.openxmlformats.org/officeDocument/2006/relationships/image" Target="../media/image15.emf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2EE6F24-230D-45DD-AD30-9E84C94189EB}"/>
              </a:ext>
            </a:extLst>
          </p:cNvPr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4AD59A7-8CB3-4DBF-BEF1-299ED9D40DF4}"/>
                </a:ext>
              </a:extLst>
            </p:cNvPr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E663DD-EDE0-4CF5-A511-6E484AA98988}"/>
                </a:ext>
              </a:extLst>
            </p:cNvPr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29D7E5-D5C9-4864-A88B-7678E900760A}"/>
                </a:ext>
              </a:extLst>
            </p:cNvPr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19A5AE-83CE-47D6-95E9-CD9C99F328AB}"/>
                </a:ext>
              </a:extLst>
            </p:cNvPr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368" y="5879217"/>
            <a:ext cx="3879249" cy="74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612" y="22566"/>
            <a:ext cx="1078388" cy="12458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3418">
            <a:off x="791823" y="5054379"/>
            <a:ext cx="1337538" cy="164967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59090">
            <a:off x="560629" y="342033"/>
            <a:ext cx="1867027" cy="18527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5022" y="3558842"/>
            <a:ext cx="7353146" cy="1225728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828487" flipH="1">
            <a:off x="1456723" y="2926636"/>
            <a:ext cx="1119125" cy="1585285"/>
          </a:xfrm>
          <a:prstGeom prst="rect">
            <a:avLst/>
          </a:prstGeom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9749" y="4195455"/>
            <a:ext cx="2697132" cy="2708878"/>
          </a:xfrm>
          <a:prstGeom prst="rect">
            <a:avLst/>
          </a:prstGeom>
        </p:spPr>
      </p:pic>
      <p:pic>
        <p:nvPicPr>
          <p:cNvPr id="23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465742" y="2822163"/>
            <a:ext cx="1500428" cy="13805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55AE5E-B558-E242-A3E7-A28CBFD890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2380" y="1346020"/>
            <a:ext cx="4322439" cy="1213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580BE6-0166-C811-0D82-BB485167D3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0366" y="2139243"/>
            <a:ext cx="5236918" cy="1646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5C2A2C-BC89-FBC6-DD25-6F77DF69CE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35654" y="3406068"/>
            <a:ext cx="6511092" cy="1646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CE4245-1511-269A-D694-E25C8110D651}"/>
              </a:ext>
            </a:extLst>
          </p:cNvPr>
          <p:cNvSpPr txBox="1"/>
          <p:nvPr/>
        </p:nvSpPr>
        <p:spPr>
          <a:xfrm>
            <a:off x="2398048" y="599435"/>
            <a:ext cx="7477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461312" y="4659286"/>
            <a:ext cx="1149502" cy="1854922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0" y="4702303"/>
            <a:ext cx="959013" cy="185166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9820" y="1657845"/>
            <a:ext cx="7958379" cy="2771280"/>
            <a:chOff x="6429262" y="1628389"/>
            <a:chExt cx="7958379" cy="2771280"/>
          </a:xfrm>
        </p:grpSpPr>
        <p:grpSp>
          <p:nvGrpSpPr>
            <p:cNvPr id="33" name="Group 32"/>
            <p:cNvGrpSpPr/>
            <p:nvPr/>
          </p:nvGrpSpPr>
          <p:grpSpPr>
            <a:xfrm>
              <a:off x="7428712" y="2189869"/>
              <a:ext cx="6958929" cy="2209800"/>
              <a:chOff x="1004099" y="2189869"/>
              <a:chExt cx="6958929" cy="22098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004099" y="2189869"/>
                <a:ext cx="6958929" cy="220980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09778" y="2292378"/>
                <a:ext cx="684847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Hoạt động 3: </a:t>
                </a:r>
                <a:r>
                  <a:rPr kumimoji="0" lang="vi-VN" sz="4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Ghi chép những ý quan trọng trong bài phát biểu của bạn để trao đổi với bạn. </a:t>
                </a:r>
                <a:endPara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797177">
              <a:off x="6429262" y="1628389"/>
              <a:ext cx="964725" cy="135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9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A2799E7-6639-F67C-5607-18866CE08FA4}"/>
              </a:ext>
            </a:extLst>
          </p:cNvPr>
          <p:cNvGrpSpPr/>
          <p:nvPr/>
        </p:nvGrpSpPr>
        <p:grpSpPr>
          <a:xfrm>
            <a:off x="1876425" y="390525"/>
            <a:ext cx="8582025" cy="3506194"/>
            <a:chOff x="1610283" y="2733675"/>
            <a:chExt cx="8582025" cy="3506194"/>
          </a:xfrm>
        </p:grpSpPr>
        <p:pic>
          <p:nvPicPr>
            <p:cNvPr id="17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49C5CA3F-D846-A8B9-5161-396C87FF1C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1610283" y="4306379"/>
              <a:ext cx="2020686" cy="1933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82">
              <a:extLst>
                <a:ext uri="{FF2B5EF4-FFF2-40B4-BE49-F238E27FC236}">
                  <a16:creationId xmlns:a16="http://schemas.microsoft.com/office/drawing/2014/main" id="{5F5984E0-6409-9E31-0AEC-90E1B6F03BB1}"/>
                </a:ext>
              </a:extLst>
            </p:cNvPr>
            <p:cNvSpPr/>
            <p:nvPr/>
          </p:nvSpPr>
          <p:spPr>
            <a:xfrm>
              <a:off x="1898079" y="2733675"/>
              <a:ext cx="8294229" cy="1217775"/>
            </a:xfrm>
            <a:prstGeom prst="wedgeRoundRectCallout">
              <a:avLst>
                <a:gd name="adj1" fmla="val -28108"/>
                <a:gd name="adj2" fmla="val 80029"/>
                <a:gd name="adj3" fmla="val 16667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hép ra vở những ý mà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vi-VN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thấy quan trọng trong bài bạn. </a:t>
              </a:r>
              <a:endPara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038249-6433-1FEB-1B24-F0CA76B4562B}"/>
              </a:ext>
            </a:extLst>
          </p:cNvPr>
          <p:cNvGrpSpPr/>
          <p:nvPr/>
        </p:nvGrpSpPr>
        <p:grpSpPr>
          <a:xfrm>
            <a:off x="2276896" y="3905250"/>
            <a:ext cx="9505529" cy="2680336"/>
            <a:chOff x="57570" y="-196108"/>
            <a:chExt cx="14544122" cy="7381770"/>
          </a:xfrm>
        </p:grpSpPr>
        <p:sp>
          <p:nvSpPr>
            <p:cNvPr id="19" name="任意多边形 28">
              <a:extLst>
                <a:ext uri="{FF2B5EF4-FFF2-40B4-BE49-F238E27FC236}">
                  <a16:creationId xmlns:a16="http://schemas.microsoft.com/office/drawing/2014/main" id="{EF1FF623-86F0-F807-BC85-FA219E4B9A0C}"/>
                </a:ext>
              </a:extLst>
            </p:cNvPr>
            <p:cNvSpPr/>
            <p:nvPr/>
          </p:nvSpPr>
          <p:spPr>
            <a:xfrm>
              <a:off x="2643688" y="-196108"/>
              <a:ext cx="11958004" cy="3225366"/>
            </a:xfrm>
            <a:custGeom>
              <a:avLst/>
              <a:gdLst>
                <a:gd name="connisteX0" fmla="*/ 4025774 w 8652536"/>
                <a:gd name="connsiteY0" fmla="*/ 3336089 h 3461669"/>
                <a:gd name="connisteX1" fmla="*/ 1125094 w 8652536"/>
                <a:gd name="connsiteY1" fmla="*/ 3384349 h 3461669"/>
                <a:gd name="connisteX2" fmla="*/ 129414 w 8652536"/>
                <a:gd name="connsiteY2" fmla="*/ 2359459 h 3461669"/>
                <a:gd name="connisteX3" fmla="*/ 255144 w 8652536"/>
                <a:gd name="connsiteY3" fmla="*/ 464619 h 3461669"/>
                <a:gd name="connisteX4" fmla="*/ 1802004 w 8652536"/>
                <a:gd name="connsiteY4" fmla="*/ 434 h 3461669"/>
                <a:gd name="connisteX5" fmla="*/ 4199764 w 8652536"/>
                <a:gd name="connsiteY5" fmla="*/ 387149 h 3461669"/>
                <a:gd name="connisteX6" fmla="*/ 6974714 w 8652536"/>
                <a:gd name="connsiteY6" fmla="*/ 58219 h 3461669"/>
                <a:gd name="connisteX7" fmla="*/ 8308849 w 8652536"/>
                <a:gd name="connsiteY7" fmla="*/ 570664 h 3461669"/>
                <a:gd name="connisteX8" fmla="*/ 8599044 w 8652536"/>
                <a:gd name="connsiteY8" fmla="*/ 2194994 h 3461669"/>
                <a:gd name="connisteX9" fmla="*/ 7690359 w 8652536"/>
                <a:gd name="connsiteY9" fmla="*/ 3297354 h 3461669"/>
                <a:gd name="connisteX10" fmla="*/ 5746624 w 8652536"/>
                <a:gd name="connsiteY10" fmla="*/ 3345614 h 3461669"/>
                <a:gd name="connisteX11" fmla="*/ 4025774 w 8652536"/>
                <a:gd name="connsiteY11" fmla="*/ 3336089 h 34616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8652536" h="3461669">
                  <a:moveTo>
                    <a:pt x="4025774" y="3336090"/>
                  </a:moveTo>
                  <a:cubicBezTo>
                    <a:pt x="3101214" y="3343710"/>
                    <a:pt x="1904239" y="3579930"/>
                    <a:pt x="1125094" y="3384350"/>
                  </a:cubicBezTo>
                  <a:cubicBezTo>
                    <a:pt x="345949" y="3188770"/>
                    <a:pt x="303404" y="2943660"/>
                    <a:pt x="129414" y="2359460"/>
                  </a:cubicBezTo>
                  <a:cubicBezTo>
                    <a:pt x="-44576" y="1775260"/>
                    <a:pt x="-79501" y="936425"/>
                    <a:pt x="255144" y="464620"/>
                  </a:cubicBezTo>
                  <a:cubicBezTo>
                    <a:pt x="589789" y="-7185"/>
                    <a:pt x="1013334" y="15675"/>
                    <a:pt x="1802004" y="435"/>
                  </a:cubicBezTo>
                  <a:cubicBezTo>
                    <a:pt x="2590674" y="-14805"/>
                    <a:pt x="3165349" y="375720"/>
                    <a:pt x="4199764" y="387150"/>
                  </a:cubicBezTo>
                  <a:cubicBezTo>
                    <a:pt x="5234179" y="398580"/>
                    <a:pt x="6153024" y="21390"/>
                    <a:pt x="6974714" y="58220"/>
                  </a:cubicBezTo>
                  <a:cubicBezTo>
                    <a:pt x="7796404" y="95050"/>
                    <a:pt x="7983729" y="143310"/>
                    <a:pt x="8308849" y="570665"/>
                  </a:cubicBezTo>
                  <a:cubicBezTo>
                    <a:pt x="8633969" y="998020"/>
                    <a:pt x="8722869" y="1649530"/>
                    <a:pt x="8599044" y="2194995"/>
                  </a:cubicBezTo>
                  <a:cubicBezTo>
                    <a:pt x="8475219" y="2740460"/>
                    <a:pt x="8260589" y="3067485"/>
                    <a:pt x="7690359" y="3297355"/>
                  </a:cubicBezTo>
                  <a:cubicBezTo>
                    <a:pt x="7120129" y="3527225"/>
                    <a:pt x="6479414" y="3337995"/>
                    <a:pt x="5746624" y="3345615"/>
                  </a:cubicBezTo>
                  <a:cubicBezTo>
                    <a:pt x="5013834" y="3353235"/>
                    <a:pt x="4950334" y="3328470"/>
                    <a:pt x="4025774" y="3336090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lvl="0" algn="ctr"/>
              <a:r>
                <a:rPr lang="en-US" altLang="zh-CN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Nêu</a:t>
              </a:r>
              <a:r>
                <a:rPr lang="en-US" altLang="zh-CN" sz="48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 ý </a:t>
              </a:r>
              <a:r>
                <a:rPr lang="en-US" altLang="zh-CN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kiến</a:t>
              </a:r>
              <a:r>
                <a:rPr lang="en-US" altLang="zh-CN" sz="48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trao</a:t>
              </a:r>
              <a:r>
                <a:rPr lang="en-US" altLang="zh-CN" sz="48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đổi</a:t>
              </a:r>
              <a:r>
                <a:rPr lang="en-US" altLang="zh-CN" sz="48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với</a:t>
              </a:r>
              <a:r>
                <a:rPr lang="en-US" altLang="zh-CN" sz="48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800" b="1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LNTH-LuoLuoNotangYuanTi 1" pitchFamily="2" charset="-128"/>
                  <a:cs typeface="Calibri" panose="020F0502020204030204" pitchFamily="34" charset="0"/>
                  <a:sym typeface="+mn-lt"/>
                </a:rPr>
                <a:t>bạn</a:t>
              </a:r>
              <a:endParaRPr lang="vi-VN" altLang="zh-CN" sz="4800" b="1" kern="0" dirty="0">
                <a:solidFill>
                  <a:srgbClr val="FF0000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  <a:sym typeface="+mn-lt"/>
              </a:endParaRPr>
            </a:p>
          </p:txBody>
        </p:sp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9CA30771-FDBE-B5E0-5695-2223BC949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7570" y="2371997"/>
              <a:ext cx="2068852" cy="4813665"/>
            </a:xfrm>
            <a:prstGeom prst="rect">
              <a:avLst/>
            </a:prstGeom>
          </p:spPr>
        </p:pic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57039016-3F61-6863-8184-32653F6FD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828164" y="2551161"/>
              <a:ext cx="1639060" cy="4585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3034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41" y="2231723"/>
            <a:ext cx="8266794" cy="3898014"/>
          </a:xfrm>
          <a:prstGeom prst="rect">
            <a:avLst/>
          </a:prstGeom>
        </p:spPr>
      </p:pic>
      <p:pic>
        <p:nvPicPr>
          <p:cNvPr id="24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27" y="581214"/>
            <a:ext cx="1316716" cy="1306653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6693" y="190483"/>
            <a:ext cx="1487261" cy="1626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F6ABEF-CB49-3982-D7DC-22110FE1C8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8469" y="3389680"/>
            <a:ext cx="489551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1401262" y="390525"/>
            <a:ext cx="9895027" cy="1209675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>
              <a:defRPr/>
            </a:pP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ìm đọc các câu chuyện về trải nghiệm cuộc sống.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27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7" y="423732"/>
            <a:ext cx="1459943" cy="1443064"/>
          </a:xfrm>
          <a:prstGeom prst="rect">
            <a:avLst/>
          </a:prstGeom>
        </p:spPr>
      </p:pic>
      <p:pic>
        <p:nvPicPr>
          <p:cNvPr id="1026" name="Picture 2" descr="Em bé và bông hồng (2015) - Nhà văn Trần Hoài Dương (1943-2011)">
            <a:extLst>
              <a:ext uri="{FF2B5EF4-FFF2-40B4-BE49-F238E27FC236}">
                <a16:creationId xmlns:a16="http://schemas.microsoft.com/office/drawing/2014/main" id="{EDF58623-3895-DAC7-CCE3-5CE94917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786435"/>
            <a:ext cx="3295650" cy="47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ế Mèn Phiêu Lưu Ký">
            <a:extLst>
              <a:ext uri="{FF2B5EF4-FFF2-40B4-BE49-F238E27FC236}">
                <a16:creationId xmlns:a16="http://schemas.microsoft.com/office/drawing/2014/main" id="{C2EF0BCF-51E0-8B39-62E6-A6C9496B4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52" y="1790699"/>
            <a:ext cx="3374423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41" y="2231723"/>
            <a:ext cx="8266794" cy="3898014"/>
          </a:xfrm>
          <a:prstGeom prst="rect">
            <a:avLst/>
          </a:prstGeom>
        </p:spPr>
      </p:pic>
      <p:pic>
        <p:nvPicPr>
          <p:cNvPr id="24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27" y="581214"/>
            <a:ext cx="1316716" cy="1306653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6693" y="190483"/>
            <a:ext cx="1487261" cy="1626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85" y="2302942"/>
            <a:ext cx="5688061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41" y="2231723"/>
            <a:ext cx="8266794" cy="3898014"/>
          </a:xfrm>
          <a:prstGeom prst="rect">
            <a:avLst/>
          </a:prstGeom>
        </p:spPr>
      </p:pic>
      <p:pic>
        <p:nvPicPr>
          <p:cNvPr id="24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27" y="581214"/>
            <a:ext cx="1316716" cy="1306653"/>
          </a:xfrm>
          <a:prstGeom prst="rect">
            <a:avLst/>
          </a:prstGeom>
        </p:spPr>
      </p:pic>
      <p:pic>
        <p:nvPicPr>
          <p:cNvPr id="29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6693" y="190483"/>
            <a:ext cx="1487261" cy="16261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3DE868-C1AE-9C91-564D-A7185A792C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3125" y="3136694"/>
            <a:ext cx="5005250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729" y="3180297"/>
            <a:ext cx="2804266" cy="3589575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2998656" y="3074412"/>
            <a:ext cx="2176130" cy="3511565"/>
            <a:chOff x="10081587" y="2304414"/>
            <a:chExt cx="2014077" cy="3390653"/>
          </a:xfrm>
        </p:grpSpPr>
        <p:pic>
          <p:nvPicPr>
            <p:cNvPr id="26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27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30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12" y="3068500"/>
            <a:ext cx="1815514" cy="350540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4EFFFBB-D06B-47B3-84C9-D1ADAA5CC4C5}"/>
              </a:ext>
            </a:extLst>
          </p:cNvPr>
          <p:cNvGrpSpPr/>
          <p:nvPr/>
        </p:nvGrpSpPr>
        <p:grpSpPr>
          <a:xfrm>
            <a:off x="636723" y="1286627"/>
            <a:ext cx="10313047" cy="1456651"/>
            <a:chOff x="107243" y="2437882"/>
            <a:chExt cx="6985722" cy="25984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389667-1521-4B53-B89A-38D991728242}"/>
                </a:ext>
              </a:extLst>
            </p:cNvPr>
            <p:cNvSpPr/>
            <p:nvPr/>
          </p:nvSpPr>
          <p:spPr>
            <a:xfrm>
              <a:off x="107243" y="2437882"/>
              <a:ext cx="6985722" cy="2564303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1012EC-64E8-48BB-AFAC-2F034CA9BC6F}"/>
                </a:ext>
              </a:extLst>
            </p:cNvPr>
            <p:cNvSpPr txBox="1"/>
            <p:nvPr/>
          </p:nvSpPr>
          <p:spPr>
            <a:xfrm>
              <a:off x="436789" y="2455901"/>
              <a:ext cx="6624150" cy="258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100"/>
                </a:spcBef>
                <a:spcAft>
                  <a:spcPts val="100"/>
                </a:spcAft>
              </a:pPr>
              <a:r>
                <a:rPr lang="en-US" sz="4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</a:t>
              </a:r>
              <a:r>
                <a:rPr lang="vi-VN" sz="4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ề bài: </a:t>
              </a:r>
              <a:r>
                <a:rPr lang="vi-VN" sz="44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Kể lại một việc có ích mà em đã làm cùng bạn bè hoặc người thân. </a:t>
              </a:r>
              <a:endPara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2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461312" y="4659286"/>
            <a:ext cx="1149502" cy="1854922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0" y="4702303"/>
            <a:ext cx="959013" cy="185166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90368" y="1648319"/>
            <a:ext cx="7472607" cy="2152157"/>
            <a:chOff x="6819785" y="2599938"/>
            <a:chExt cx="7472607" cy="2152157"/>
          </a:xfrm>
        </p:grpSpPr>
        <p:grpSp>
          <p:nvGrpSpPr>
            <p:cNvPr id="33" name="Group 32"/>
            <p:cNvGrpSpPr/>
            <p:nvPr/>
          </p:nvGrpSpPr>
          <p:grpSpPr>
            <a:xfrm>
              <a:off x="7428713" y="3369689"/>
              <a:ext cx="6863679" cy="1382406"/>
              <a:chOff x="1004100" y="3369689"/>
              <a:chExt cx="6863679" cy="138240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004100" y="3369689"/>
                <a:ext cx="6682704" cy="1382406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333629" y="3644928"/>
                <a:ext cx="65341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HOẠT ĐỘNG 1: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Chuẩn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bị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797177">
              <a:off x="6819785" y="2599938"/>
              <a:ext cx="964725" cy="135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92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1401262" y="390525"/>
            <a:ext cx="9895027" cy="1209675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>
              <a:defRPr/>
            </a:pP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 chọn một việc có ích em đã từng làm cùng bạn bè hoặc người thân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7" y="423732"/>
            <a:ext cx="1459943" cy="1443064"/>
          </a:xfrm>
          <a:prstGeom prst="rect">
            <a:avLst/>
          </a:prstGeom>
        </p:spPr>
      </p:pic>
      <p:sp>
        <p:nvSpPr>
          <p:cNvPr id="5" name="任意多边形: 形状 59">
            <a:extLst>
              <a:ext uri="{FF2B5EF4-FFF2-40B4-BE49-F238E27FC236}">
                <a16:creationId xmlns:a16="http://schemas.microsoft.com/office/drawing/2014/main" id="{02161CAB-4FB9-3DDF-F8DB-8F868D6CC2EC}"/>
              </a:ext>
            </a:extLst>
          </p:cNvPr>
          <p:cNvSpPr/>
          <p:nvPr/>
        </p:nvSpPr>
        <p:spPr>
          <a:xfrm>
            <a:off x="462805" y="2106340"/>
            <a:ext cx="3985370" cy="2751410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Việc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ích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cho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cộng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đồng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(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quyên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góp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sách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báo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tặng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các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bạn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ở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vùng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khó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khăn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,..)</a:t>
            </a:r>
            <a:endParaRPr lang="zh-CN" altLang="en-US" sz="3200" dirty="0">
              <a:solidFill>
                <a:srgbClr val="002060"/>
              </a:solidFill>
              <a:latin typeface="Calibri" panose="020F0502020204030204" pitchFamily="34" charset="0"/>
              <a:ea typeface="思源黑体 CN Bold" panose="020B08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6" name="任意多边形: 形状 59">
            <a:extLst>
              <a:ext uri="{FF2B5EF4-FFF2-40B4-BE49-F238E27FC236}">
                <a16:creationId xmlns:a16="http://schemas.microsoft.com/office/drawing/2014/main" id="{164652DC-5E23-B995-C654-DE0575382CB0}"/>
              </a:ext>
            </a:extLst>
          </p:cNvPr>
          <p:cNvSpPr/>
          <p:nvPr/>
        </p:nvSpPr>
        <p:spPr>
          <a:xfrm>
            <a:off x="4691905" y="2192065"/>
            <a:ext cx="3232895" cy="2570435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Việc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ích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cho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trường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lớp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(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vệ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sinh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trường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lớp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,..)</a:t>
            </a:r>
            <a:endParaRPr lang="zh-CN" altLang="en-US" sz="3200" dirty="0">
              <a:solidFill>
                <a:srgbClr val="002060"/>
              </a:solidFill>
              <a:latin typeface="Calibri" panose="020F0502020204030204" pitchFamily="34" charset="0"/>
              <a:ea typeface="思源黑体 CN Bold" panose="020B08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7" name="任意多边形: 形状 59">
            <a:extLst>
              <a:ext uri="{FF2B5EF4-FFF2-40B4-BE49-F238E27FC236}">
                <a16:creationId xmlns:a16="http://schemas.microsoft.com/office/drawing/2014/main" id="{28729B97-D348-2F50-F32A-F96C71FFCF22}"/>
              </a:ext>
            </a:extLst>
          </p:cNvPr>
          <p:cNvSpPr/>
          <p:nvPr/>
        </p:nvSpPr>
        <p:spPr>
          <a:xfrm>
            <a:off x="8248651" y="2153965"/>
            <a:ext cx="3619500" cy="2570435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rgbClr val="F3859D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Việc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ích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cho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gia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đình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(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chăm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sóc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vật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nuôi</a:t>
            </a:r>
            <a:r>
              <a:rPr lang="en-US" altLang="zh-CN" sz="3200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rPr>
              <a:t>,..)</a:t>
            </a:r>
            <a:endParaRPr lang="zh-CN" altLang="en-US" sz="3200" dirty="0">
              <a:solidFill>
                <a:srgbClr val="002060"/>
              </a:solidFill>
              <a:latin typeface="Calibri" panose="020F0502020204030204" pitchFamily="34" charset="0"/>
              <a:ea typeface="思源黑体 CN Bold" panose="020B0800000000000000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1642894" y="1181100"/>
            <a:ext cx="9351021" cy="2505075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đã làm việc đó ở đâu? Khi nào? Với những ai?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đã tham gia làm những việc gì?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đó có ích như thế nào?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4572629" y="3785485"/>
            <a:ext cx="1687062" cy="2722369"/>
            <a:chOff x="10081587" y="2304414"/>
            <a:chExt cx="2014077" cy="3390653"/>
          </a:xfrm>
        </p:grpSpPr>
        <p:pic>
          <p:nvPicPr>
            <p:cNvPr id="38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39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1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92" y="3763316"/>
            <a:ext cx="1407492" cy="27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461312" y="4659286"/>
            <a:ext cx="1149502" cy="1854922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0" y="4702303"/>
            <a:ext cx="959013" cy="185166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9820" y="1657845"/>
            <a:ext cx="7958379" cy="2787647"/>
            <a:chOff x="6429262" y="1628389"/>
            <a:chExt cx="7958379" cy="2787647"/>
          </a:xfrm>
        </p:grpSpPr>
        <p:grpSp>
          <p:nvGrpSpPr>
            <p:cNvPr id="33" name="Group 32"/>
            <p:cNvGrpSpPr/>
            <p:nvPr/>
          </p:nvGrpSpPr>
          <p:grpSpPr>
            <a:xfrm>
              <a:off x="7428712" y="2189869"/>
              <a:ext cx="6958929" cy="2226167"/>
              <a:chOff x="1004099" y="2189869"/>
              <a:chExt cx="6958929" cy="2226167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004099" y="2189869"/>
                <a:ext cx="6958929" cy="220980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09778" y="2292378"/>
                <a:ext cx="684847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Hoạt động 2: </a:t>
                </a:r>
                <a:r>
                  <a:rPr kumimoji="0" lang="vi-VN" sz="4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Chia sẻ với bạn việc có ích em đã làm cùng bạn bè hoặc người thân. </a:t>
                </a:r>
                <a:endParaRPr kumimoji="0" lang="en-US" sz="4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7" name="图片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797177">
              <a:off x="6429262" y="1628389"/>
              <a:ext cx="964725" cy="135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1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563191" y="506785"/>
            <a:ext cx="10829706" cy="1845890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lại công việc em đã tham gia theo đúng trình tự và nêu cảm xúc của em.</a:t>
            </a:r>
          </a:p>
          <a:p>
            <a:pPr marL="571500" lvl="0" indent="-571500" algn="l">
              <a:buFont typeface="Arial" panose="020B0604020202020204" pitchFamily="34" charset="0"/>
              <a:buChar char="•"/>
              <a:defRPr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lợi ích công việc đó. </a:t>
            </a:r>
          </a:p>
        </p:txBody>
      </p:sp>
      <p:pic>
        <p:nvPicPr>
          <p:cNvPr id="24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3418" flipH="1" flipV="1">
            <a:off x="-309370" y="-624188"/>
            <a:ext cx="1337538" cy="1649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734B15-FFEE-4FE1-8FE8-EC07860AA0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95" y="2696664"/>
            <a:ext cx="8200994" cy="39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2A9902F-0AAE-8DBC-7BCD-65DEDBCD7573}"/>
              </a:ext>
            </a:extLst>
          </p:cNvPr>
          <p:cNvSpPr txBox="1"/>
          <p:nvPr/>
        </p:nvSpPr>
        <p:spPr>
          <a:xfrm>
            <a:off x="371475" y="419100"/>
            <a:ext cx="215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ý: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E58263-2E1A-3555-3A49-1656CFD8F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" y="1801177"/>
            <a:ext cx="5923450" cy="32585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BC10DF-B30F-D84D-6EBD-4DB900210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1647825"/>
            <a:ext cx="5375824" cy="32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7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91</TotalTime>
  <Words>252</Words>
  <Application>Microsoft Office PowerPoint</Application>
  <PresentationFormat>Widescreen</PresentationFormat>
  <Paragraphs>30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DengXian</vt:lpstr>
      <vt:lpstr>Microsoft YaHei</vt:lpstr>
      <vt:lpstr>Arial</vt:lpstr>
      <vt:lpstr>Calibri</vt:lpstr>
      <vt:lpstr>Times New Roman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23</cp:revision>
  <dcterms:created xsi:type="dcterms:W3CDTF">2023-08-08T06:32:06Z</dcterms:created>
  <dcterms:modified xsi:type="dcterms:W3CDTF">2025-04-05T10:03:53Z</dcterms:modified>
  <cp:category>9Slide.vn</cp:category>
</cp:coreProperties>
</file>