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9" r:id="rId2"/>
  </p:sldMasterIdLst>
  <p:notesMasterIdLst>
    <p:notesMasterId r:id="rId29"/>
  </p:notesMasterIdLst>
  <p:sldIdLst>
    <p:sldId id="307" r:id="rId3"/>
    <p:sldId id="258" r:id="rId4"/>
    <p:sldId id="294" r:id="rId5"/>
    <p:sldId id="308" r:id="rId6"/>
    <p:sldId id="260" r:id="rId7"/>
    <p:sldId id="317" r:id="rId8"/>
    <p:sldId id="298" r:id="rId9"/>
    <p:sldId id="318" r:id="rId10"/>
    <p:sldId id="319" r:id="rId11"/>
    <p:sldId id="320" r:id="rId12"/>
    <p:sldId id="321" r:id="rId13"/>
    <p:sldId id="279" r:id="rId14"/>
    <p:sldId id="2007577188" r:id="rId15"/>
    <p:sldId id="309" r:id="rId16"/>
    <p:sldId id="261" r:id="rId17"/>
    <p:sldId id="2007577189" r:id="rId18"/>
    <p:sldId id="2007577190" r:id="rId19"/>
    <p:sldId id="2007577191" r:id="rId20"/>
    <p:sldId id="265" r:id="rId21"/>
    <p:sldId id="304" r:id="rId22"/>
    <p:sldId id="263" r:id="rId23"/>
    <p:sldId id="2007577192" r:id="rId24"/>
    <p:sldId id="310" r:id="rId25"/>
    <p:sldId id="2007577193" r:id="rId26"/>
    <p:sldId id="2007577194" r:id="rId27"/>
    <p:sldId id="31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31" autoAdjust="0"/>
  </p:normalViewPr>
  <p:slideViewPr>
    <p:cSldViewPr snapToGrid="0">
      <p:cViewPr varScale="1">
        <p:scale>
          <a:sx n="75" d="100"/>
          <a:sy n="75" d="100"/>
        </p:scale>
        <p:origin x="9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C9BAA-4880-4996-943A-72DED8FE70C4}"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A7A34-3ACB-4B76-B167-65EEC066CDB6}" type="slidenum">
              <a:rPr lang="en-US" smtClean="0"/>
              <a:t>‹#›</a:t>
            </a:fld>
            <a:endParaRPr lang="en-US"/>
          </a:p>
        </p:txBody>
      </p:sp>
    </p:spTree>
    <p:extLst>
      <p:ext uri="{BB962C8B-B14F-4D97-AF65-F5344CB8AC3E}">
        <p14:creationId xmlns:p14="http://schemas.microsoft.com/office/powerpoint/2010/main" val="137774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437720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65951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4951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071790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16365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938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25179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377807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49227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56100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000019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47995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688163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13367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2208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77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145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940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46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170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017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799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82030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733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378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223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355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908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99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354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473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36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348225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554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830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26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660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8269-D85B-4DF8-B09E-C60BC98F4D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E9DC42-1C1B-4CC2-A374-3B7209A970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8A7A7F-27C1-465E-A73A-9368F735724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5" name="Footer Placeholder 4">
            <a:extLst>
              <a:ext uri="{FF2B5EF4-FFF2-40B4-BE49-F238E27FC236}">
                <a16:creationId xmlns:a16="http://schemas.microsoft.com/office/drawing/2014/main" id="{B216F657-B94C-460A-9B56-C954D264B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102A8-1459-4A2F-B95C-C5AD02252F32}"/>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7920565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EC72-EFC4-4C57-9711-E4252D4F0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06A618-171D-47AD-9C86-3D0B0F66B7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38856-11A7-430D-A4EC-660BB28CC560}"/>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5" name="Footer Placeholder 4">
            <a:extLst>
              <a:ext uri="{FF2B5EF4-FFF2-40B4-BE49-F238E27FC236}">
                <a16:creationId xmlns:a16="http://schemas.microsoft.com/office/drawing/2014/main" id="{5AB5FD06-2E18-40B6-A78B-991137055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318642-8B35-4EBB-A04D-596CCC7A842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2575373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AA9A-BDEC-4F82-9247-838ACAE7088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FC5299-0A08-4679-9A59-F889B0620F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2BE7FC-AD0C-480F-8B3F-B5BCEBC982B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5" name="Footer Placeholder 4">
            <a:extLst>
              <a:ext uri="{FF2B5EF4-FFF2-40B4-BE49-F238E27FC236}">
                <a16:creationId xmlns:a16="http://schemas.microsoft.com/office/drawing/2014/main" id="{BF8C500D-8DD6-4F6F-ABFD-FE8E13CA8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1A4218-FB6A-4156-905D-75CD9B87613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7830064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032E-D04D-419C-A977-4DB0DFD7FE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34C9ED-0AB5-4F48-8D50-01A62DC5398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138F58-11C6-4D61-8149-4F95A8DE84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A4745E-67C0-496A-8DBC-A7E3D040B753}"/>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6" name="Footer Placeholder 5">
            <a:extLst>
              <a:ext uri="{FF2B5EF4-FFF2-40B4-BE49-F238E27FC236}">
                <a16:creationId xmlns:a16="http://schemas.microsoft.com/office/drawing/2014/main" id="{5B77606A-E429-4FE5-BACD-5717816690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3F5256-99BD-4798-B26E-2818A612B7C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617287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DB0C-74A1-44BD-BFC0-6B6A2B9863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C2F73-2FD6-48EF-9106-CBC3BF7FA2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3C57DF-DA13-4742-9E56-286D542C14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AC29E8-8DE4-49F3-970B-D35694B4E9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6B601-4E72-4290-8424-1B27D8594C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F07B23-EE9B-482F-9E76-3099BFF65B49}"/>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8" name="Footer Placeholder 7">
            <a:extLst>
              <a:ext uri="{FF2B5EF4-FFF2-40B4-BE49-F238E27FC236}">
                <a16:creationId xmlns:a16="http://schemas.microsoft.com/office/drawing/2014/main" id="{4A0072EE-5E0E-4C61-9A74-7CDDF4FC8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1244735-3727-4F37-9F13-49202EE84135}"/>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891425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1389-E5DB-4025-AE43-4278A8A8D0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B51B42-DD48-4177-82C9-20F5A24C50A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4" name="Footer Placeholder 3">
            <a:extLst>
              <a:ext uri="{FF2B5EF4-FFF2-40B4-BE49-F238E27FC236}">
                <a16:creationId xmlns:a16="http://schemas.microsoft.com/office/drawing/2014/main" id="{D133FEC6-1CAA-4D6A-8B28-B4D3602746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200CE2D-9609-4074-8EB2-9E4F44988C4B}"/>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223090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00015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42126-71E5-4818-9E43-E52093C6B13A}"/>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3" name="Footer Placeholder 2">
            <a:extLst>
              <a:ext uri="{FF2B5EF4-FFF2-40B4-BE49-F238E27FC236}">
                <a16:creationId xmlns:a16="http://schemas.microsoft.com/office/drawing/2014/main" id="{B5BE80FD-33B5-4C1C-94C9-B7E7FDB451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517A040-81E2-4B1C-AEB7-32866C5B985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6684403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1812-565B-4CB8-A5C0-762EC9470E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1A1149-DAF5-4510-8A88-6281966BD5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962E2E-9DC1-433E-AB0D-1792F8D51C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5F6C0-5B7C-4030-BE17-9789198522E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6" name="Footer Placeholder 5">
            <a:extLst>
              <a:ext uri="{FF2B5EF4-FFF2-40B4-BE49-F238E27FC236}">
                <a16:creationId xmlns:a16="http://schemas.microsoft.com/office/drawing/2014/main" id="{9CB2D687-583A-4F5F-A35F-1A0BEEFB4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F79E4E-F362-4F6C-A88F-B9E3E4E2A18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2787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5EE0-B4CC-41E6-A138-D4203BA37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F689E2-B1B8-4355-978E-9234C1A329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8FE2DE-47EB-432D-83A4-CCD7616467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F4EB1-6808-4E99-A5E1-A1573747211D}"/>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6" name="Footer Placeholder 5">
            <a:extLst>
              <a:ext uri="{FF2B5EF4-FFF2-40B4-BE49-F238E27FC236}">
                <a16:creationId xmlns:a16="http://schemas.microsoft.com/office/drawing/2014/main" id="{659F727D-FCBD-4DDB-A742-597F2D0937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7CFE47-1217-443D-BF73-1F0F0CD90E2A}"/>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889308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7307-E42F-4314-8637-EBB8959F6D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08F524-DF0E-4309-A171-D10B96D0F1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3F83F-49D5-431C-B422-A272A587E17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5" name="Footer Placeholder 4">
            <a:extLst>
              <a:ext uri="{FF2B5EF4-FFF2-40B4-BE49-F238E27FC236}">
                <a16:creationId xmlns:a16="http://schemas.microsoft.com/office/drawing/2014/main" id="{80596331-5FB3-45D9-8ED6-486ED827F0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DF1C4C-BCA2-4BDA-BFDF-CC6FEB249FA0}"/>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80962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66051C-94FC-4A2F-9DCB-225E79C6606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ACE122-ABBE-4D35-9C97-42A32567EA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D30CD-523F-4B8E-93D9-085A363BF89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4/5/2025</a:t>
            </a:fld>
            <a:endParaRPr lang="en-US"/>
          </a:p>
        </p:txBody>
      </p:sp>
      <p:sp>
        <p:nvSpPr>
          <p:cNvPr id="5" name="Footer Placeholder 4">
            <a:extLst>
              <a:ext uri="{FF2B5EF4-FFF2-40B4-BE49-F238E27FC236}">
                <a16:creationId xmlns:a16="http://schemas.microsoft.com/office/drawing/2014/main" id="{054E1426-A3AA-492E-801C-13AEE32E7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772D5C-E2D3-42BE-948A-24E58D21E1D3}"/>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56149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50640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8110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304548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26500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2.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3274CCA1-A35B-44A7-2861-B06082B1937B}"/>
              </a:ext>
            </a:extLst>
          </p:cNvPr>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1376314" y="133350"/>
            <a:ext cx="1180904" cy="1180904"/>
          </a:xfrm>
          <a:prstGeom prst="rect">
            <a:avLst/>
          </a:prstGeom>
        </p:spPr>
      </p:pic>
    </p:spTree>
    <p:extLst>
      <p:ext uri="{BB962C8B-B14F-4D97-AF65-F5344CB8AC3E}">
        <p14:creationId xmlns:p14="http://schemas.microsoft.com/office/powerpoint/2010/main" val="3921884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443D0CA-C745-C581-52B0-D7F60DA34B3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32641" y="208764"/>
            <a:ext cx="1271244" cy="1271244"/>
          </a:xfrm>
          <a:prstGeom prst="rect">
            <a:avLst/>
          </a:prstGeom>
        </p:spPr>
      </p:pic>
    </p:spTree>
    <p:extLst>
      <p:ext uri="{BB962C8B-B14F-4D97-AF65-F5344CB8AC3E}">
        <p14:creationId xmlns:p14="http://schemas.microsoft.com/office/powerpoint/2010/main" val="125545278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slideLayout" Target="../slideLayouts/slideLayout23.xml"/><Relationship Id="rId1" Type="http://schemas.openxmlformats.org/officeDocument/2006/relationships/control" Target="../activeX/activeX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6.wmf"/></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slideLayout" Target="../slideLayouts/slideLayout23.xml"/><Relationship Id="rId1" Type="http://schemas.openxmlformats.org/officeDocument/2006/relationships/control" Target="../activeX/activeX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7.wm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50.xml"/><Relationship Id="rId5" Type="http://schemas.openxmlformats.org/officeDocument/2006/relationships/image" Target="../media/image3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g"/><Relationship Id="rId1" Type="http://schemas.openxmlformats.org/officeDocument/2006/relationships/slideLayout" Target="../slideLayouts/slideLayout50.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40.jp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3.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9.jp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slideLayout" Target="../slideLayouts/slideLayout23.xml"/><Relationship Id="rId1" Type="http://schemas.openxmlformats.org/officeDocument/2006/relationships/control" Target="../activeX/activeX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C2DE4-C037-D214-59D2-FDE24933EE51}"/>
              </a:ext>
            </a:extLst>
          </p:cNvPr>
          <p:cNvPicPr>
            <a:picLocks noChangeAspect="1"/>
          </p:cNvPicPr>
          <p:nvPr/>
        </p:nvPicPr>
        <p:blipFill>
          <a:blip r:embed="rId3"/>
          <a:stretch>
            <a:fillRect/>
          </a:stretch>
        </p:blipFill>
        <p:spPr>
          <a:xfrm>
            <a:off x="600075" y="452872"/>
            <a:ext cx="4123292" cy="2490353"/>
          </a:xfrm>
          <a:prstGeom prst="rect">
            <a:avLst/>
          </a:prstGeom>
        </p:spPr>
      </p:pic>
      <p:pic>
        <p:nvPicPr>
          <p:cNvPr id="4" name="Picture 3">
            <a:extLst>
              <a:ext uri="{FF2B5EF4-FFF2-40B4-BE49-F238E27FC236}">
                <a16:creationId xmlns:a16="http://schemas.microsoft.com/office/drawing/2014/main" id="{A6F1EEC5-B7E1-3D1F-A816-9EC17DA84E1B}"/>
              </a:ext>
            </a:extLst>
          </p:cNvPr>
          <p:cNvPicPr>
            <a:picLocks noChangeAspect="1"/>
          </p:cNvPicPr>
          <p:nvPr/>
        </p:nvPicPr>
        <p:blipFill>
          <a:blip r:embed="rId4"/>
          <a:stretch>
            <a:fillRect/>
          </a:stretch>
        </p:blipFill>
        <p:spPr>
          <a:xfrm>
            <a:off x="-123825" y="6457951"/>
            <a:ext cx="1602988" cy="476250"/>
          </a:xfrm>
          <a:prstGeom prst="rect">
            <a:avLst/>
          </a:prstGeom>
          <a:ln>
            <a:noFill/>
          </a:ln>
          <a:effectLst>
            <a:softEdge rad="112500"/>
          </a:effectLst>
        </p:spPr>
      </p:pic>
      <p:pic>
        <p:nvPicPr>
          <p:cNvPr id="7" name="Picture 6">
            <a:extLst>
              <a:ext uri="{FF2B5EF4-FFF2-40B4-BE49-F238E27FC236}">
                <a16:creationId xmlns:a16="http://schemas.microsoft.com/office/drawing/2014/main" id="{88D5233E-F98F-3487-AEE6-75B218FFCA89}"/>
              </a:ext>
            </a:extLst>
          </p:cNvPr>
          <p:cNvPicPr>
            <a:picLocks noChangeAspect="1"/>
          </p:cNvPicPr>
          <p:nvPr/>
        </p:nvPicPr>
        <p:blipFill>
          <a:blip r:embed="rId5"/>
          <a:stretch>
            <a:fillRect/>
          </a:stretch>
        </p:blipFill>
        <p:spPr>
          <a:xfrm>
            <a:off x="2283634" y="2273281"/>
            <a:ext cx="9717866" cy="3359187"/>
          </a:xfrm>
          <a:prstGeom prst="rect">
            <a:avLst/>
          </a:prstGeom>
        </p:spPr>
      </p:pic>
      <p:pic>
        <p:nvPicPr>
          <p:cNvPr id="9" name="Picture 8" descr="A cartoon of a child with a suitcase&#10;&#10;Description automatically generated">
            <a:extLst>
              <a:ext uri="{FF2B5EF4-FFF2-40B4-BE49-F238E27FC236}">
                <a16:creationId xmlns:a16="http://schemas.microsoft.com/office/drawing/2014/main" id="{F6579D34-D288-ECF2-E3AF-5181146C42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3051" y="3347270"/>
            <a:ext cx="2805150" cy="3967930"/>
          </a:xfrm>
          <a:prstGeom prst="rect">
            <a:avLst/>
          </a:prstGeom>
        </p:spPr>
      </p:pic>
      <p:sp>
        <p:nvSpPr>
          <p:cNvPr id="5" name="TextBox 4">
            <a:extLst>
              <a:ext uri="{FF2B5EF4-FFF2-40B4-BE49-F238E27FC236}">
                <a16:creationId xmlns:a16="http://schemas.microsoft.com/office/drawing/2014/main" id="{61241F85-7CAD-2068-C251-FAF7B92B0C28}"/>
              </a:ext>
            </a:extLst>
          </p:cNvPr>
          <p:cNvSpPr txBox="1"/>
          <p:nvPr/>
        </p:nvSpPr>
        <p:spPr>
          <a:xfrm>
            <a:off x="3035300" y="267383"/>
            <a:ext cx="6781800"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b="1"/>
          </a:p>
        </p:txBody>
      </p:sp>
    </p:spTree>
    <p:extLst>
      <p:ext uri="{BB962C8B-B14F-4D97-AF65-F5344CB8AC3E}">
        <p14:creationId xmlns:p14="http://schemas.microsoft.com/office/powerpoint/2010/main" val="232863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7">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5" name="Rectangle: Rounded Corners 4">
            <a:extLst>
              <a:ext uri="{FF2B5EF4-FFF2-40B4-BE49-F238E27FC236}">
                <a16:creationId xmlns:a16="http://schemas.microsoft.com/office/drawing/2014/main" id="{18D07892-4492-628A-8829-5CF88E9765E2}"/>
              </a:ext>
            </a:extLst>
          </p:cNvPr>
          <p:cNvSpPr/>
          <p:nvPr/>
        </p:nvSpPr>
        <p:spPr>
          <a:xfrm>
            <a:off x="239843" y="269823"/>
            <a:ext cx="11512446" cy="65881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4">
            <a:extLst>
              <a:ext uri="{FF2B5EF4-FFF2-40B4-BE49-F238E27FC236}">
                <a16:creationId xmlns:a16="http://schemas.microsoft.com/office/drawing/2014/main" id="{4A233A4F-09B9-7E96-A48A-26695D414128}"/>
              </a:ext>
            </a:extLst>
          </p:cNvPr>
          <p:cNvSpPr/>
          <p:nvPr/>
        </p:nvSpPr>
        <p:spPr>
          <a:xfrm>
            <a:off x="892398" y="2732689"/>
            <a:ext cx="10405522" cy="3636579"/>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2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Khi mọi người leo lên cầu thang để ra khỏi bến tàu điện ngầm thì tháp Ép-phen đã sừng sững trước mặt. Dương nắm chặt tay bà Mi-su, thì thầm: “Ôi!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lvl="0" algn="just" defTabSz="1219170">
              <a:buClr>
                <a:srgbClr val="000000"/>
              </a:buClr>
            </a:pPr>
            <a:r>
              <a:rPr lang="vi-VN" sz="2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p>
          <a:p>
            <a:pPr lvl="0" algn="just" defTabSz="1219170">
              <a:buClr>
                <a:srgbClr val="000000"/>
              </a:buClr>
            </a:pPr>
            <a:r>
              <a:rPr lang="vi-VN" sz="2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Bà Mi-su còn đưa Dương đi tham quan nhiều nơi khác: bảo tàng Lu-vơ-rơ, Khải Hoàn Môn,... nhưng Dương vẫn ấn tượng nhất với tháp Ép-phen.</a:t>
            </a:r>
            <a:endParaRPr kumimoji="0" lang="vi-VN" sz="2000" b="1" i="0" u="none" strike="noStrike" kern="0" cap="none" spc="0" normalizeH="0" baseline="0" noProof="0" dirty="0">
              <a:ln>
                <a:noFill/>
              </a:ln>
              <a:solidFill>
                <a:srgbClr val="261D2A"/>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2" name="Rectangle: Rounded Corners 6">
            <a:extLst>
              <a:ext uri="{FF2B5EF4-FFF2-40B4-BE49-F238E27FC236}">
                <a16:creationId xmlns:a16="http://schemas.microsoft.com/office/drawing/2014/main" id="{34147726-EF7C-6CCD-60DF-115567B4D100}"/>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13" name="Picture 12">
            <a:extLst>
              <a:ext uri="{FF2B5EF4-FFF2-40B4-BE49-F238E27FC236}">
                <a16:creationId xmlns:a16="http://schemas.microsoft.com/office/drawing/2014/main" id="{B8674B81-7AF4-A3CE-D74E-D256EAB4764F}"/>
              </a:ext>
            </a:extLst>
          </p:cNvPr>
          <p:cNvPicPr>
            <a:picLocks noChangeAspect="1"/>
          </p:cNvPicPr>
          <p:nvPr/>
        </p:nvPicPr>
        <p:blipFill>
          <a:blip r:embed="rId8"/>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14" name="TextBox1">
                  <a:extLst>
                    <a:ext uri="{FF2B5EF4-FFF2-40B4-BE49-F238E27FC236}">
                      <a16:creationId xmlns:a16="http://schemas.microsoft.com/office/drawing/2014/main" id="{3F989BFF-040A-502C-BFF2-C36FF2D7FC16}"/>
                    </a:ext>
                  </a:extLst>
                </p:cNvPr>
                <p:cNvPicPr>
                  <a:picLocks/>
                </p:cNvPicPr>
                <p:nvPr/>
              </p:nvPicPr>
              <p:blipFill>
                <a:blip r:embed="rId9"/>
                <a:stretch>
                  <a:fillRect/>
                </a:stretch>
              </p:blipFill>
              <p:spPr>
                <a:xfrm>
                  <a:off x="4878501" y="1259677"/>
                  <a:ext cx="6720743" cy="1107996"/>
                </a:xfrm>
                <a:prstGeom prst="rect">
                  <a:avLst/>
                </a:prstGeom>
              </p:spPr>
            </p:pic>
          </p:control>
        </mc:Fallback>
      </mc:AlternateContent>
    </p:controls>
    <p:extLst>
      <p:ext uri="{BB962C8B-B14F-4D97-AF65-F5344CB8AC3E}">
        <p14:creationId xmlns:p14="http://schemas.microsoft.com/office/powerpoint/2010/main" val="375456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7">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5" name="Rectangle: Rounded Corners 4">
            <a:extLst>
              <a:ext uri="{FF2B5EF4-FFF2-40B4-BE49-F238E27FC236}">
                <a16:creationId xmlns:a16="http://schemas.microsoft.com/office/drawing/2014/main" id="{18D07892-4492-628A-8829-5CF88E9765E2}"/>
              </a:ext>
            </a:extLst>
          </p:cNvPr>
          <p:cNvSpPr/>
          <p:nvPr/>
        </p:nvSpPr>
        <p:spPr>
          <a:xfrm>
            <a:off x="239843" y="269823"/>
            <a:ext cx="11512446" cy="65881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4">
            <a:extLst>
              <a:ext uri="{FF2B5EF4-FFF2-40B4-BE49-F238E27FC236}">
                <a16:creationId xmlns:a16="http://schemas.microsoft.com/office/drawing/2014/main" id="{4A233A4F-09B9-7E96-A48A-26695D414128}"/>
              </a:ext>
            </a:extLst>
          </p:cNvPr>
          <p:cNvSpPr/>
          <p:nvPr/>
        </p:nvSpPr>
        <p:spPr>
          <a:xfrm>
            <a:off x="693683" y="2732689"/>
            <a:ext cx="10773103" cy="3636579"/>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Vèo một cái, hai ngày tham quan Pa-ri đã hết. Nắm tay Dương đi dạo trên đường phố, bà Mi-su hạ giọng thì thầm như đôi bạn thân:</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Tạm biệt Pa-ri đi! Sáng mai, cháu sẽ không đi lại trên con đường này. Vào giờ này ngày mai, gia đình cháu đã ở trên máy bay rồi.</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Cháu sẽ rất nhớ bà. Pa-ri trở nên thân thiện hơn nhờ có bà đấy ạ.</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Cháu nhất định phải đến Pa-ri thêm lần nữa nhé. Chúng ta còn nhiều nơi để khám phá.</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Hai bà cháu cười vang, tay trong tay, bước đi dưới nắng vàng lung linh.</a:t>
            </a:r>
          </a:p>
        </p:txBody>
      </p:sp>
      <p:sp>
        <p:nvSpPr>
          <p:cNvPr id="12" name="Rectangle: Rounded Corners 6">
            <a:extLst>
              <a:ext uri="{FF2B5EF4-FFF2-40B4-BE49-F238E27FC236}">
                <a16:creationId xmlns:a16="http://schemas.microsoft.com/office/drawing/2014/main" id="{34147726-EF7C-6CCD-60DF-115567B4D100}"/>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13" name="Picture 12">
            <a:extLst>
              <a:ext uri="{FF2B5EF4-FFF2-40B4-BE49-F238E27FC236}">
                <a16:creationId xmlns:a16="http://schemas.microsoft.com/office/drawing/2014/main" id="{B8674B81-7AF4-A3CE-D74E-D256EAB4764F}"/>
              </a:ext>
            </a:extLst>
          </p:cNvPr>
          <p:cNvPicPr>
            <a:picLocks noChangeAspect="1"/>
          </p:cNvPicPr>
          <p:nvPr/>
        </p:nvPicPr>
        <p:blipFill>
          <a:blip r:embed="rId8"/>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14" name="TextBox1">
                  <a:extLst>
                    <a:ext uri="{FF2B5EF4-FFF2-40B4-BE49-F238E27FC236}">
                      <a16:creationId xmlns:a16="http://schemas.microsoft.com/office/drawing/2014/main" id="{3F989BFF-040A-502C-BFF2-C36FF2D7FC16}"/>
                    </a:ext>
                  </a:extLst>
                </p:cNvPr>
                <p:cNvPicPr>
                  <a:picLocks/>
                </p:cNvPicPr>
                <p:nvPr/>
              </p:nvPicPr>
              <p:blipFill>
                <a:blip r:embed="rId9"/>
                <a:stretch>
                  <a:fillRect/>
                </a:stretch>
              </p:blipFill>
              <p:spPr>
                <a:xfrm>
                  <a:off x="4878501" y="1259677"/>
                  <a:ext cx="6720743" cy="1107996"/>
                </a:xfrm>
                <a:prstGeom prst="rect">
                  <a:avLst/>
                </a:prstGeom>
              </p:spPr>
            </p:pic>
          </p:control>
        </mc:Fallback>
      </mc:AlternateContent>
    </p:controls>
    <p:extLst>
      <p:ext uri="{BB962C8B-B14F-4D97-AF65-F5344CB8AC3E}">
        <p14:creationId xmlns:p14="http://schemas.microsoft.com/office/powerpoint/2010/main" val="264602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children posing for a photo&#10;&#10;Description automatically generated with low confidence">
            <a:extLst>
              <a:ext uri="{FF2B5EF4-FFF2-40B4-BE49-F238E27FC236}">
                <a16:creationId xmlns:a16="http://schemas.microsoft.com/office/drawing/2014/main" id="{983D406A-423F-8FC9-5627-EC1AB042F5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25199" y="1788423"/>
            <a:ext cx="4371233" cy="4547405"/>
          </a:xfrm>
          <a:prstGeom prst="rect">
            <a:avLst/>
          </a:prstGeom>
          <a:effectLst>
            <a:outerShdw blurRad="76200" dir="13500000" sy="23000" kx="1200000" algn="br" rotWithShape="0">
              <a:prstClr val="black">
                <a:alpha val="20000"/>
              </a:prstClr>
            </a:outerShdw>
          </a:effectLst>
        </p:spPr>
      </p:pic>
      <p:grpSp>
        <p:nvGrpSpPr>
          <p:cNvPr id="5" name="Group 4">
            <a:extLst>
              <a:ext uri="{FF2B5EF4-FFF2-40B4-BE49-F238E27FC236}">
                <a16:creationId xmlns:a16="http://schemas.microsoft.com/office/drawing/2014/main" id="{B0B56081-6FC6-F347-C7A6-77238A83AAAB}"/>
              </a:ext>
            </a:extLst>
          </p:cNvPr>
          <p:cNvGrpSpPr/>
          <p:nvPr/>
        </p:nvGrpSpPr>
        <p:grpSpPr>
          <a:xfrm>
            <a:off x="5246404" y="2982224"/>
            <a:ext cx="5886490" cy="2216666"/>
            <a:chOff x="3582956" y="360307"/>
            <a:chExt cx="4635317" cy="2222926"/>
          </a:xfrm>
        </p:grpSpPr>
        <p:sp>
          <p:nvSpPr>
            <p:cNvPr id="7" name="Rectangle: Rounded Corners 6">
              <a:extLst>
                <a:ext uri="{FF2B5EF4-FFF2-40B4-BE49-F238E27FC236}">
                  <a16:creationId xmlns:a16="http://schemas.microsoft.com/office/drawing/2014/main" id="{F0B4AA62-CC0B-7770-608D-774A68D25E9C}"/>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B9A3196-7C56-B809-53E3-3BBF62B01EC4}"/>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15B6B405-37FE-02A3-9EBA-FD4DEEDB4449}"/>
              </a:ext>
            </a:extLst>
          </p:cNvPr>
          <p:cNvPicPr>
            <a:picLocks noChangeAspect="1"/>
          </p:cNvPicPr>
          <p:nvPr/>
        </p:nvPicPr>
        <p:blipFill>
          <a:blip r:embed="rId5"/>
          <a:stretch>
            <a:fillRect/>
          </a:stretch>
        </p:blipFill>
        <p:spPr>
          <a:xfrm>
            <a:off x="4030514" y="261461"/>
            <a:ext cx="5956308" cy="2554445"/>
          </a:xfrm>
          <a:prstGeom prst="rect">
            <a:avLst/>
          </a:prstGeom>
        </p:spPr>
      </p:pic>
    </p:spTree>
    <p:extLst>
      <p:ext uri="{BB962C8B-B14F-4D97-AF65-F5344CB8AC3E}">
        <p14:creationId xmlns:p14="http://schemas.microsoft.com/office/powerpoint/2010/main" val="29242722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921FBCEE-8D36-FFFE-9FEB-CB74890A9146}"/>
              </a:ext>
            </a:extLst>
          </p:cNvPr>
          <p:cNvSpPr txBox="1"/>
          <p:nvPr/>
        </p:nvSpPr>
        <p:spPr>
          <a:xfrm>
            <a:off x="907526" y="381740"/>
            <a:ext cx="1047854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28575">
                  <a:solidFill>
                    <a:srgbClr val="002060"/>
                  </a:solidFill>
                </a:ln>
                <a:solidFill>
                  <a:srgbClr val="FFFF00"/>
                </a:solidFill>
                <a:effectLst/>
                <a:uLnTx/>
                <a:uFillTx/>
                <a:latin typeface="Calibri" panose="020F0502020204030204"/>
                <a:ea typeface="+mn-ea"/>
                <a:cs typeface="Arial"/>
                <a:sym typeface="Arial"/>
              </a:rPr>
              <a:t> LUYỆN ĐỌC TRƯỚC LỚP</a:t>
            </a:r>
          </a:p>
        </p:txBody>
      </p:sp>
      <p:pic>
        <p:nvPicPr>
          <p:cNvPr id="4" name="Picture 3">
            <a:extLst>
              <a:ext uri="{FF2B5EF4-FFF2-40B4-BE49-F238E27FC236}">
                <a16:creationId xmlns:a16="http://schemas.microsoft.com/office/drawing/2014/main" id="{B0787F3B-7C53-DBEC-C693-F17140594FD2}"/>
              </a:ext>
            </a:extLst>
          </p:cNvPr>
          <p:cNvPicPr>
            <a:picLocks noChangeAspect="1"/>
          </p:cNvPicPr>
          <p:nvPr/>
        </p:nvPicPr>
        <p:blipFill>
          <a:blip r:embed="rId3"/>
          <a:stretch>
            <a:fillRect/>
          </a:stretch>
        </p:blipFill>
        <p:spPr>
          <a:xfrm>
            <a:off x="805935" y="1417701"/>
            <a:ext cx="2413571" cy="5212128"/>
          </a:xfrm>
          <a:prstGeom prst="rect">
            <a:avLst/>
          </a:prstGeom>
        </p:spPr>
      </p:pic>
      <p:grpSp>
        <p:nvGrpSpPr>
          <p:cNvPr id="6" name="Nhóm 5">
            <a:extLst>
              <a:ext uri="{FF2B5EF4-FFF2-40B4-BE49-F238E27FC236}">
                <a16:creationId xmlns:a16="http://schemas.microsoft.com/office/drawing/2014/main" id="{F3E17DB6-04CF-72B1-95CD-33FF8A9ED58C}"/>
              </a:ext>
            </a:extLst>
          </p:cNvPr>
          <p:cNvGrpSpPr/>
          <p:nvPr/>
        </p:nvGrpSpPr>
        <p:grpSpPr>
          <a:xfrm>
            <a:off x="4147284" y="2675180"/>
            <a:ext cx="7016124" cy="3150480"/>
            <a:chOff x="3305810" y="2754055"/>
            <a:chExt cx="5373302" cy="2214113"/>
          </a:xfrm>
        </p:grpSpPr>
        <p:grpSp>
          <p:nvGrpSpPr>
            <p:cNvPr id="10" name="Nhóm 17">
              <a:extLst>
                <a:ext uri="{FF2B5EF4-FFF2-40B4-BE49-F238E27FC236}">
                  <a16:creationId xmlns:a16="http://schemas.microsoft.com/office/drawing/2014/main" id="{81A05054-A72C-066A-F73A-D52306D4D128}"/>
                </a:ext>
              </a:extLst>
            </p:cNvPr>
            <p:cNvGrpSpPr/>
            <p:nvPr/>
          </p:nvGrpSpPr>
          <p:grpSpPr>
            <a:xfrm flipH="1">
              <a:off x="3305810" y="2754055"/>
              <a:ext cx="5373302" cy="2214113"/>
              <a:chOff x="878187" y="3415424"/>
              <a:chExt cx="3997245" cy="1885534"/>
            </a:xfrm>
          </p:grpSpPr>
          <p:grpSp>
            <p:nvGrpSpPr>
              <p:cNvPr id="22" name="Nhóm 19">
                <a:extLst>
                  <a:ext uri="{FF2B5EF4-FFF2-40B4-BE49-F238E27FC236}">
                    <a16:creationId xmlns:a16="http://schemas.microsoft.com/office/drawing/2014/main" id="{71E8316D-310B-45CE-6577-42C3F642BCD5}"/>
                  </a:ext>
                </a:extLst>
              </p:cNvPr>
              <p:cNvGrpSpPr/>
              <p:nvPr/>
            </p:nvGrpSpPr>
            <p:grpSpPr>
              <a:xfrm>
                <a:off x="878187" y="3415424"/>
                <a:ext cx="3997245" cy="1885534"/>
                <a:chOff x="666377" y="1770292"/>
                <a:chExt cx="3997245" cy="1885534"/>
              </a:xfrm>
            </p:grpSpPr>
            <p:sp>
              <p:nvSpPr>
                <p:cNvPr id="27" name="Hình chữ nhật: Góc Tròn 12">
                  <a:extLst>
                    <a:ext uri="{FF2B5EF4-FFF2-40B4-BE49-F238E27FC236}">
                      <a16:creationId xmlns:a16="http://schemas.microsoft.com/office/drawing/2014/main" id="{946D4B20-CA5F-5D4A-E3EA-698709545303}"/>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1E0E2F"/>
                    </a:solidFill>
                    <a:effectLst/>
                    <a:uLnTx/>
                    <a:uFillTx/>
                    <a:latin typeface="Calibri" panose="020F0502020204030204"/>
                    <a:ea typeface="+mn-ea"/>
                    <a:cs typeface="+mn-cs"/>
                    <a:sym typeface="Arial"/>
                  </a:endParaRPr>
                </a:p>
              </p:txBody>
            </p:sp>
            <p:sp>
              <p:nvSpPr>
                <p:cNvPr id="28" name="Hình chữ nhật: Góc Tròn 12">
                  <a:extLst>
                    <a:ext uri="{FF2B5EF4-FFF2-40B4-BE49-F238E27FC236}">
                      <a16:creationId xmlns:a16="http://schemas.microsoft.com/office/drawing/2014/main" id="{A059BC1A-7F2F-69B9-D02B-A29C6930562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1E0E2F"/>
                    </a:solidFill>
                    <a:effectLst/>
                    <a:uLnTx/>
                    <a:uFillTx/>
                    <a:latin typeface="Calibri" panose="020F0502020204030204"/>
                    <a:ea typeface="+mn-ea"/>
                    <a:cs typeface="+mn-cs"/>
                    <a:sym typeface="Arial"/>
                  </a:endParaRPr>
                </a:p>
              </p:txBody>
            </p:sp>
          </p:grpSp>
          <p:grpSp>
            <p:nvGrpSpPr>
              <p:cNvPr id="23" name="Nhóm 20">
                <a:extLst>
                  <a:ext uri="{FF2B5EF4-FFF2-40B4-BE49-F238E27FC236}">
                    <a16:creationId xmlns:a16="http://schemas.microsoft.com/office/drawing/2014/main" id="{F7E9AC48-E0D5-C000-FA3F-91809F848CAA}"/>
                  </a:ext>
                </a:extLst>
              </p:cNvPr>
              <p:cNvGrpSpPr/>
              <p:nvPr/>
            </p:nvGrpSpPr>
            <p:grpSpPr>
              <a:xfrm>
                <a:off x="890898" y="3583898"/>
                <a:ext cx="3709832" cy="1518657"/>
                <a:chOff x="717369" y="1915247"/>
                <a:chExt cx="3709832" cy="1518657"/>
              </a:xfrm>
            </p:grpSpPr>
            <p:sp>
              <p:nvSpPr>
                <p:cNvPr id="24" name="Hộp Văn bản 21">
                  <a:extLst>
                    <a:ext uri="{FF2B5EF4-FFF2-40B4-BE49-F238E27FC236}">
                      <a16:creationId xmlns:a16="http://schemas.microsoft.com/office/drawing/2014/main" id="{2A14812E-CF83-0C3B-2287-26DBDCB0DB43}"/>
                    </a:ext>
                  </a:extLst>
                </p:cNvPr>
                <p:cNvSpPr txBox="1"/>
                <p:nvPr/>
              </p:nvSpPr>
              <p:spPr>
                <a:xfrm>
                  <a:off x="717369" y="1915247"/>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Arial" panose="020B0604020202020204" pitchFamily="34" charset="0"/>
                      <a:cs typeface="Arial"/>
                      <a:sym typeface="Arial"/>
                    </a:rPr>
                    <a:t>1. </a:t>
                  </a:r>
                  <a:r>
                    <a:rPr kumimoji="0" lang="vi-VN" sz="3600" b="1" i="0" u="none" strike="noStrike" kern="0" cap="none" spc="0" normalizeH="0" baseline="0" noProof="0" dirty="0" err="1">
                      <a:ln>
                        <a:noFill/>
                      </a:ln>
                      <a:solidFill>
                        <a:srgbClr val="0066FF"/>
                      </a:solidFill>
                      <a:effectLst/>
                      <a:uLnTx/>
                      <a:uFillTx/>
                      <a:latin typeface="Arial" panose="020B0604020202020204" pitchFamily="34" charset="0"/>
                      <a:cs typeface="Arial"/>
                      <a:sym typeface="Arial"/>
                    </a:rPr>
                    <a:t>Đọc</a:t>
                  </a:r>
                  <a:r>
                    <a:rPr kumimoji="0" lang="vi-VN" sz="3600" b="1" i="0" u="none" strike="noStrike" kern="0" cap="none" spc="0" normalizeH="0" baseline="0" noProof="0" dirty="0">
                      <a:ln>
                        <a:noFill/>
                      </a:ln>
                      <a:solidFill>
                        <a:srgbClr val="0066FF"/>
                      </a:solidFill>
                      <a:effectLst/>
                      <a:uLnTx/>
                      <a:uFillTx/>
                      <a:latin typeface="Arial" panose="020B0604020202020204" pitchFamily="34" charset="0"/>
                      <a:cs typeface="Arial"/>
                      <a:sym typeface="Arial"/>
                    </a:rPr>
                    <a:t> </a:t>
                  </a:r>
                  <a:r>
                    <a:rPr kumimoji="0" lang="vi-VN" sz="3600" b="1" i="0" u="none" strike="noStrike" kern="0" cap="none" spc="0" normalizeH="0" baseline="0" noProof="0" dirty="0" err="1">
                      <a:ln>
                        <a:noFill/>
                      </a:ln>
                      <a:solidFill>
                        <a:srgbClr val="0066FF"/>
                      </a:solidFill>
                      <a:effectLst/>
                      <a:uLnTx/>
                      <a:uFillTx/>
                      <a:latin typeface="Arial" panose="020B0604020202020204" pitchFamily="34" charset="0"/>
                      <a:cs typeface="Arial"/>
                      <a:sym typeface="Arial"/>
                    </a:rPr>
                    <a:t>đúng</a:t>
                  </a:r>
                  <a:endParaRPr kumimoji="0" lang="en-US" sz="3600" b="1" i="0" u="none" strike="noStrike" kern="0" cap="none" spc="0" normalizeH="0" baseline="0" noProof="0" dirty="0">
                    <a:ln>
                      <a:noFill/>
                    </a:ln>
                    <a:solidFill>
                      <a:srgbClr val="0066FF"/>
                    </a:solidFill>
                    <a:effectLst/>
                    <a:uLnTx/>
                    <a:uFillTx/>
                    <a:latin typeface="Calibri" panose="020F0502020204030204"/>
                    <a:cs typeface="Arial"/>
                    <a:sym typeface="Arial"/>
                  </a:endParaRPr>
                </a:p>
              </p:txBody>
            </p:sp>
            <p:sp>
              <p:nvSpPr>
                <p:cNvPr id="25" name="Hộp Văn bản 22">
                  <a:extLst>
                    <a:ext uri="{FF2B5EF4-FFF2-40B4-BE49-F238E27FC236}">
                      <a16:creationId xmlns:a16="http://schemas.microsoft.com/office/drawing/2014/main" id="{3B0DF267-A0F9-EABD-FA6C-D2B5B9ADDEFF}"/>
                    </a:ext>
                  </a:extLst>
                </p:cNvPr>
                <p:cNvSpPr txBox="1"/>
                <p:nvPr/>
              </p:nvSpPr>
              <p:spPr>
                <a:xfrm>
                  <a:off x="736035" y="2343445"/>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Arial" panose="020B0604020202020204" pitchFamily="34" charset="0"/>
                      <a:cs typeface="Arial"/>
                      <a:sym typeface="Arial"/>
                    </a:rPr>
                    <a:t>2. </a:t>
                  </a:r>
                  <a:r>
                    <a:rPr kumimoji="0" lang="vi-VN" sz="3600" b="1" i="0" u="none" strike="noStrike" kern="0" cap="none" spc="0" normalizeH="0" baseline="0" noProof="0" dirty="0" err="1">
                      <a:ln>
                        <a:noFill/>
                      </a:ln>
                      <a:solidFill>
                        <a:srgbClr val="3D7D40"/>
                      </a:solidFill>
                      <a:effectLst/>
                      <a:uLnTx/>
                      <a:uFillTx/>
                      <a:latin typeface="Arial" panose="020B0604020202020204" pitchFamily="34" charset="0"/>
                      <a:cs typeface="Arial"/>
                      <a:sym typeface="Arial"/>
                    </a:rPr>
                    <a:t>Đọc</a:t>
                  </a:r>
                  <a:r>
                    <a:rPr kumimoji="0" lang="vi-VN" sz="3600" b="1" i="0" u="none" strike="noStrike" kern="0" cap="none" spc="0" normalizeH="0" baseline="0" noProof="0" dirty="0">
                      <a:ln>
                        <a:noFill/>
                      </a:ln>
                      <a:solidFill>
                        <a:srgbClr val="3D7D40"/>
                      </a:solidFill>
                      <a:effectLst/>
                      <a:uLnTx/>
                      <a:uFillTx/>
                      <a:latin typeface="Arial" panose="020B0604020202020204" pitchFamily="34" charset="0"/>
                      <a:cs typeface="Arial"/>
                      <a:sym typeface="Arial"/>
                    </a:rPr>
                    <a:t> to, </a:t>
                  </a:r>
                  <a:r>
                    <a:rPr kumimoji="0" lang="vi-VN" sz="3600" b="1" i="0" u="none" strike="noStrike" kern="0" cap="none" spc="0" normalizeH="0" baseline="0" noProof="0" dirty="0" err="1">
                      <a:ln>
                        <a:noFill/>
                      </a:ln>
                      <a:solidFill>
                        <a:srgbClr val="3D7D40"/>
                      </a:solidFill>
                      <a:effectLst/>
                      <a:uLnTx/>
                      <a:uFillTx/>
                      <a:latin typeface="Arial" panose="020B0604020202020204" pitchFamily="34" charset="0"/>
                      <a:cs typeface="Arial"/>
                      <a:sym typeface="Arial"/>
                    </a:rPr>
                    <a:t>rõ</a:t>
                  </a:r>
                  <a:endParaRPr kumimoji="0" lang="en-US" sz="3600" b="1" i="0" u="none" strike="noStrike" kern="0" cap="none" spc="0" normalizeH="0" baseline="0" noProof="0" dirty="0">
                    <a:ln>
                      <a:noFill/>
                    </a:ln>
                    <a:solidFill>
                      <a:srgbClr val="3D7D40"/>
                    </a:solidFill>
                    <a:effectLst/>
                    <a:uLnTx/>
                    <a:uFillTx/>
                    <a:latin typeface="Calibri" panose="020F0502020204030204"/>
                    <a:cs typeface="Arial"/>
                    <a:sym typeface="Arial"/>
                  </a:endParaRPr>
                </a:p>
              </p:txBody>
            </p:sp>
            <p:sp>
              <p:nvSpPr>
                <p:cNvPr id="26" name="Hộp Văn bản 23">
                  <a:extLst>
                    <a:ext uri="{FF2B5EF4-FFF2-40B4-BE49-F238E27FC236}">
                      <a16:creationId xmlns:a16="http://schemas.microsoft.com/office/drawing/2014/main" id="{0FEBF0A7-2D38-7DF6-4AE5-FA41A80F5200}"/>
                    </a:ext>
                  </a:extLst>
                </p:cNvPr>
                <p:cNvSpPr txBox="1"/>
                <p:nvPr/>
              </p:nvSpPr>
              <p:spPr>
                <a:xfrm>
                  <a:off x="1323257" y="2715518"/>
                  <a:ext cx="3103944" cy="7183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Arial"/>
                      <a:sym typeface="Arial"/>
                    </a:rPr>
                    <a:t>3. Đọc ngắt, nghỉ đúng nhịp</a:t>
                  </a:r>
                  <a:endParaRPr kumimoji="0" lang="en-US" sz="36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grpSp>
        </p:grpSp>
        <p:grpSp>
          <p:nvGrpSpPr>
            <p:cNvPr id="11" name="Nhóm 7">
              <a:extLst>
                <a:ext uri="{FF2B5EF4-FFF2-40B4-BE49-F238E27FC236}">
                  <a16:creationId xmlns:a16="http://schemas.microsoft.com/office/drawing/2014/main" id="{3856A771-543E-F468-5D2C-C568C9461D55}"/>
                </a:ext>
              </a:extLst>
            </p:cNvPr>
            <p:cNvGrpSpPr/>
            <p:nvPr/>
          </p:nvGrpSpPr>
          <p:grpSpPr>
            <a:xfrm>
              <a:off x="4452190" y="2960573"/>
              <a:ext cx="2960165" cy="1840466"/>
              <a:chOff x="4452190" y="2960573"/>
              <a:chExt cx="2960165" cy="1840466"/>
            </a:xfrm>
          </p:grpSpPr>
          <p:pic>
            <p:nvPicPr>
              <p:cNvPr id="12" name="Hình ảnh 8">
                <a:extLst>
                  <a:ext uri="{FF2B5EF4-FFF2-40B4-BE49-F238E27FC236}">
                    <a16:creationId xmlns:a16="http://schemas.microsoft.com/office/drawing/2014/main" id="{8E3799EB-A845-A1D8-74A8-0D83B9ED9FAA}"/>
                  </a:ext>
                </a:extLst>
              </p:cNvPr>
              <p:cNvPicPr>
                <a:picLocks noChangeAspect="1"/>
              </p:cNvPicPr>
              <p:nvPr/>
            </p:nvPicPr>
            <p:blipFill rotWithShape="1">
              <a:blip r:embed="rId4"/>
              <a:srcRect l="51268" t="8949" r="19792" b="48444"/>
              <a:stretch/>
            </p:blipFill>
            <p:spPr>
              <a:xfrm rot="20944439">
                <a:off x="5697698" y="2990179"/>
                <a:ext cx="582414" cy="482317"/>
              </a:xfrm>
              <a:prstGeom prst="rect">
                <a:avLst/>
              </a:prstGeom>
            </p:spPr>
          </p:pic>
          <p:pic>
            <p:nvPicPr>
              <p:cNvPr id="13" name="Hình ảnh 9">
                <a:extLst>
                  <a:ext uri="{FF2B5EF4-FFF2-40B4-BE49-F238E27FC236}">
                    <a16:creationId xmlns:a16="http://schemas.microsoft.com/office/drawing/2014/main" id="{F57F8CD7-8FB0-1954-5A14-5FBF8D98EB17}"/>
                  </a:ext>
                </a:extLst>
              </p:cNvPr>
              <p:cNvPicPr>
                <a:picLocks noChangeAspect="1"/>
              </p:cNvPicPr>
              <p:nvPr/>
            </p:nvPicPr>
            <p:blipFill rotWithShape="1">
              <a:blip r:embed="rId4"/>
              <a:srcRect l="51268" t="8949" r="19792" b="48444"/>
              <a:stretch/>
            </p:blipFill>
            <p:spPr>
              <a:xfrm rot="20944439">
                <a:off x="6251600" y="2977120"/>
                <a:ext cx="582414" cy="482317"/>
              </a:xfrm>
              <a:prstGeom prst="rect">
                <a:avLst/>
              </a:prstGeom>
            </p:spPr>
          </p:pic>
          <p:pic>
            <p:nvPicPr>
              <p:cNvPr id="14" name="Hình ảnh 10">
                <a:extLst>
                  <a:ext uri="{FF2B5EF4-FFF2-40B4-BE49-F238E27FC236}">
                    <a16:creationId xmlns:a16="http://schemas.microsoft.com/office/drawing/2014/main" id="{D39EADCD-E760-AB70-C613-EAC22D515B2F}"/>
                  </a:ext>
                </a:extLst>
              </p:cNvPr>
              <p:cNvPicPr>
                <a:picLocks noChangeAspect="1"/>
              </p:cNvPicPr>
              <p:nvPr/>
            </p:nvPicPr>
            <p:blipFill rotWithShape="1">
              <a:blip r:embed="rId4"/>
              <a:srcRect l="51268" t="8949" r="19792" b="48444"/>
              <a:stretch/>
            </p:blipFill>
            <p:spPr>
              <a:xfrm rot="20944439">
                <a:off x="6819877" y="2960573"/>
                <a:ext cx="582414" cy="482317"/>
              </a:xfrm>
              <a:prstGeom prst="rect">
                <a:avLst/>
              </a:prstGeom>
            </p:spPr>
          </p:pic>
          <p:pic>
            <p:nvPicPr>
              <p:cNvPr id="15" name="Hình ảnh 11">
                <a:extLst>
                  <a:ext uri="{FF2B5EF4-FFF2-40B4-BE49-F238E27FC236}">
                    <a16:creationId xmlns:a16="http://schemas.microsoft.com/office/drawing/2014/main" id="{B8FC1955-9540-6295-E5B1-2C1E9B4E0D9A}"/>
                  </a:ext>
                </a:extLst>
              </p:cNvPr>
              <p:cNvPicPr>
                <a:picLocks noChangeAspect="1"/>
              </p:cNvPicPr>
              <p:nvPr/>
            </p:nvPicPr>
            <p:blipFill rotWithShape="1">
              <a:blip r:embed="rId4"/>
              <a:srcRect l="51268" t="8949" r="19792" b="48444"/>
              <a:stretch/>
            </p:blipFill>
            <p:spPr>
              <a:xfrm rot="20944439">
                <a:off x="5708411" y="3463029"/>
                <a:ext cx="582414" cy="482317"/>
              </a:xfrm>
              <a:prstGeom prst="rect">
                <a:avLst/>
              </a:prstGeom>
            </p:spPr>
          </p:pic>
          <p:pic>
            <p:nvPicPr>
              <p:cNvPr id="16" name="Hình ảnh 12">
                <a:extLst>
                  <a:ext uri="{FF2B5EF4-FFF2-40B4-BE49-F238E27FC236}">
                    <a16:creationId xmlns:a16="http://schemas.microsoft.com/office/drawing/2014/main" id="{711A056D-B47E-9553-899C-070891AFF881}"/>
                  </a:ext>
                </a:extLst>
              </p:cNvPr>
              <p:cNvPicPr>
                <a:picLocks noChangeAspect="1"/>
              </p:cNvPicPr>
              <p:nvPr/>
            </p:nvPicPr>
            <p:blipFill rotWithShape="1">
              <a:blip r:embed="rId4"/>
              <a:srcRect l="51268" t="8949" r="19792" b="48444"/>
              <a:stretch/>
            </p:blipFill>
            <p:spPr>
              <a:xfrm rot="20944439">
                <a:off x="6253973" y="3468164"/>
                <a:ext cx="582414" cy="482317"/>
              </a:xfrm>
              <a:prstGeom prst="rect">
                <a:avLst/>
              </a:prstGeom>
            </p:spPr>
          </p:pic>
          <p:pic>
            <p:nvPicPr>
              <p:cNvPr id="17" name="Hình ảnh 13">
                <a:extLst>
                  <a:ext uri="{FF2B5EF4-FFF2-40B4-BE49-F238E27FC236}">
                    <a16:creationId xmlns:a16="http://schemas.microsoft.com/office/drawing/2014/main" id="{F9336B3B-F8B2-DF0A-360C-931C234A4A6C}"/>
                  </a:ext>
                </a:extLst>
              </p:cNvPr>
              <p:cNvPicPr>
                <a:picLocks noChangeAspect="1"/>
              </p:cNvPicPr>
              <p:nvPr/>
            </p:nvPicPr>
            <p:blipFill rotWithShape="1">
              <a:blip r:embed="rId4"/>
              <a:srcRect l="51268" t="8949" r="19792" b="48444"/>
              <a:stretch/>
            </p:blipFill>
            <p:spPr>
              <a:xfrm rot="20944439">
                <a:off x="6829941" y="3446222"/>
                <a:ext cx="582414" cy="482317"/>
              </a:xfrm>
              <a:prstGeom prst="rect">
                <a:avLst/>
              </a:prstGeom>
            </p:spPr>
          </p:pic>
          <p:pic>
            <p:nvPicPr>
              <p:cNvPr id="18" name="Hình ảnh 14">
                <a:extLst>
                  <a:ext uri="{FF2B5EF4-FFF2-40B4-BE49-F238E27FC236}">
                    <a16:creationId xmlns:a16="http://schemas.microsoft.com/office/drawing/2014/main" id="{E7739B09-11D3-E7F1-A873-17E7B2C95722}"/>
                  </a:ext>
                </a:extLst>
              </p:cNvPr>
              <p:cNvPicPr>
                <a:picLocks noChangeAspect="1"/>
              </p:cNvPicPr>
              <p:nvPr/>
            </p:nvPicPr>
            <p:blipFill rotWithShape="1">
              <a:blip r:embed="rId4"/>
              <a:srcRect l="51268" t="8949" r="19792" b="48444"/>
              <a:stretch/>
            </p:blipFill>
            <p:spPr>
              <a:xfrm rot="20944439">
                <a:off x="4452190" y="4281590"/>
                <a:ext cx="582414" cy="482317"/>
              </a:xfrm>
              <a:prstGeom prst="rect">
                <a:avLst/>
              </a:prstGeom>
            </p:spPr>
          </p:pic>
          <p:pic>
            <p:nvPicPr>
              <p:cNvPr id="19" name="Hình ảnh 15">
                <a:extLst>
                  <a:ext uri="{FF2B5EF4-FFF2-40B4-BE49-F238E27FC236}">
                    <a16:creationId xmlns:a16="http://schemas.microsoft.com/office/drawing/2014/main" id="{1C504861-5F21-4647-B746-8F58BD1FFF58}"/>
                  </a:ext>
                </a:extLst>
              </p:cNvPr>
              <p:cNvPicPr>
                <a:picLocks noChangeAspect="1"/>
              </p:cNvPicPr>
              <p:nvPr/>
            </p:nvPicPr>
            <p:blipFill rotWithShape="1">
              <a:blip r:embed="rId4"/>
              <a:srcRect l="51268" t="8949" r="19792" b="48444"/>
              <a:stretch/>
            </p:blipFill>
            <p:spPr>
              <a:xfrm rot="20944439">
                <a:off x="4960731" y="4288166"/>
                <a:ext cx="582414" cy="482317"/>
              </a:xfrm>
              <a:prstGeom prst="rect">
                <a:avLst/>
              </a:prstGeom>
            </p:spPr>
          </p:pic>
          <p:pic>
            <p:nvPicPr>
              <p:cNvPr id="20" name="Hình ảnh 16">
                <a:extLst>
                  <a:ext uri="{FF2B5EF4-FFF2-40B4-BE49-F238E27FC236}">
                    <a16:creationId xmlns:a16="http://schemas.microsoft.com/office/drawing/2014/main" id="{DCC6FBE7-61C6-1034-EF3B-FC51B4752C49}"/>
                  </a:ext>
                </a:extLst>
              </p:cNvPr>
              <p:cNvPicPr>
                <a:picLocks noChangeAspect="1"/>
              </p:cNvPicPr>
              <p:nvPr/>
            </p:nvPicPr>
            <p:blipFill rotWithShape="1">
              <a:blip r:embed="rId4"/>
              <a:srcRect l="51268" t="8949" r="19792" b="48444"/>
              <a:stretch/>
            </p:blipFill>
            <p:spPr>
              <a:xfrm rot="20944439">
                <a:off x="5465713" y="4318722"/>
                <a:ext cx="582414" cy="482317"/>
              </a:xfrm>
              <a:prstGeom prst="rect">
                <a:avLst/>
              </a:prstGeom>
            </p:spPr>
          </p:pic>
        </p:grpSp>
      </p:grpSp>
      <p:sp>
        <p:nvSpPr>
          <p:cNvPr id="29" name="Rectangle 28">
            <a:extLst>
              <a:ext uri="{FF2B5EF4-FFF2-40B4-BE49-F238E27FC236}">
                <a16:creationId xmlns:a16="http://schemas.microsoft.com/office/drawing/2014/main" id="{01D6B677-AC64-F2AF-1D58-CAC53C3742F2}"/>
              </a:ext>
            </a:extLst>
          </p:cNvPr>
          <p:cNvSpPr/>
          <p:nvPr/>
        </p:nvSpPr>
        <p:spPr>
          <a:xfrm>
            <a:off x="4046090" y="1684251"/>
            <a:ext cx="6027231"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5400" b="0" i="0" u="none" strike="noStrike" kern="0" cap="none" spc="0" normalizeH="0" baseline="0" noProof="0" dirty="0">
                <a:ln>
                  <a:noFill/>
                </a:ln>
                <a:solidFill>
                  <a:srgbClr val="FF0000"/>
                </a:solidFill>
                <a:effectLst/>
                <a:uLnTx/>
                <a:uFillTx/>
                <a:latin typeface="Calibri" panose="020F0502020204030204"/>
                <a:ea typeface="+mn-ea"/>
                <a:cs typeface="Arial"/>
                <a:sym typeface="Arial"/>
              </a:rPr>
              <a:t>Tiêu chí đánh giá</a:t>
            </a:r>
          </a:p>
        </p:txBody>
      </p:sp>
    </p:spTree>
    <p:extLst>
      <p:ext uri="{BB962C8B-B14F-4D97-AF65-F5344CB8AC3E}">
        <p14:creationId xmlns:p14="http://schemas.microsoft.com/office/powerpoint/2010/main" val="261763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11994" y="1273969"/>
            <a:ext cx="9181372" cy="2176461"/>
          </a:xfrm>
          <a:prstGeom prst="rect">
            <a:avLst/>
          </a:prstGeom>
        </p:spPr>
      </p:pic>
    </p:spTree>
    <p:extLst>
      <p:ext uri="{BB962C8B-B14F-4D97-AF65-F5344CB8AC3E}">
        <p14:creationId xmlns:p14="http://schemas.microsoft.com/office/powerpoint/2010/main" val="3455814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9">
            <a:extLst>
              <a:ext uri="{FF2B5EF4-FFF2-40B4-BE49-F238E27FC236}">
                <a16:creationId xmlns:a16="http://schemas.microsoft.com/office/drawing/2014/main"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id="{8E339EBA-4014-538C-09F4-C33B3B8C3A80}"/>
              </a:ext>
            </a:extLst>
          </p:cNvPr>
          <p:cNvGrpSpPr/>
          <p:nvPr/>
        </p:nvGrpSpPr>
        <p:grpSpPr>
          <a:xfrm>
            <a:off x="1295157" y="1241417"/>
            <a:ext cx="10054735" cy="1077218"/>
            <a:chOff x="2728831" y="1237373"/>
            <a:chExt cx="10054735" cy="1077218"/>
          </a:xfrm>
        </p:grpSpPr>
        <p:sp>
          <p:nvSpPr>
            <p:cNvPr id="6" name="Rectangle: Rounded Corners 5">
              <a:extLst>
                <a:ext uri="{FF2B5EF4-FFF2-40B4-BE49-F238E27FC236}">
                  <a16:creationId xmlns:a16="http://schemas.microsoft.com/office/drawing/2014/main"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E4819FE-C465-D8A2-1046-D8400A402FC2}"/>
                </a:ext>
              </a:extLst>
            </p:cNvPr>
            <p:cNvSpPr txBox="1"/>
            <p:nvPr/>
          </p:nvSpPr>
          <p:spPr>
            <a:xfrm>
              <a:off x="2728831" y="1237373"/>
              <a:ext cx="10054735"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1.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Nghỉ hè Dương được ba mẹ cho đi đâu? Điểm tham quan nào gây ấn tượng nhất với cậu bé?</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id="{E55DFDDF-B5F6-9E76-FFCF-143436F71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3206423" y="2658195"/>
            <a:ext cx="1308989" cy="113437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7" descr="卡通人物&#10;&#10;中度可信度描述已自动生成">
            <a:extLst>
              <a:ext uri="{FF2B5EF4-FFF2-40B4-BE49-F238E27FC236}">
                <a16:creationId xmlns:a16="http://schemas.microsoft.com/office/drawing/2014/main" id="{A4154588-F7F6-6021-8876-128398155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5728" y="2709564"/>
            <a:ext cx="3968984" cy="3968984"/>
          </a:xfrm>
          <a:prstGeom prst="rect">
            <a:avLst/>
          </a:prstGeom>
        </p:spPr>
      </p:pic>
      <p:grpSp>
        <p:nvGrpSpPr>
          <p:cNvPr id="14" name="Group 13">
            <a:extLst>
              <a:ext uri="{FF2B5EF4-FFF2-40B4-BE49-F238E27FC236}">
                <a16:creationId xmlns:a16="http://schemas.microsoft.com/office/drawing/2014/main" id="{2B0890C0-DAB0-C034-7D6A-41710651AC7D}"/>
              </a:ext>
            </a:extLst>
          </p:cNvPr>
          <p:cNvGrpSpPr/>
          <p:nvPr/>
        </p:nvGrpSpPr>
        <p:grpSpPr>
          <a:xfrm>
            <a:off x="4878860" y="2583417"/>
            <a:ext cx="6765184" cy="3788704"/>
            <a:chOff x="4457366" y="2313663"/>
            <a:chExt cx="7362062" cy="3930600"/>
          </a:xfrm>
        </p:grpSpPr>
        <p:sp>
          <p:nvSpPr>
            <p:cNvPr id="15" name="Rectangle: Rounded Corners 14">
              <a:extLst>
                <a:ext uri="{FF2B5EF4-FFF2-40B4-BE49-F238E27FC236}">
                  <a16:creationId xmlns:a16="http://schemas.microsoft.com/office/drawing/2014/main" id="{E546BE53-72D7-C289-2F44-A8BB59E3BADF}"/>
                </a:ext>
              </a:extLst>
            </p:cNvPr>
            <p:cNvSpPr/>
            <p:nvPr/>
          </p:nvSpPr>
          <p:spPr>
            <a:xfrm>
              <a:off x="4457366" y="2313663"/>
              <a:ext cx="7362062" cy="3930600"/>
            </a:xfrm>
            <a:prstGeom prst="roundRect">
              <a:avLst/>
            </a:prstGeom>
            <a:solidFill>
              <a:srgbClr val="FFFFFF"/>
            </a:solidFill>
            <a:ln w="38100" cap="flat" cmpd="sng" algn="ctr">
              <a:solidFill>
                <a:srgbClr val="B950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F48B2F34-6724-D0E9-1EDD-6D76D4F47DFB}"/>
                </a:ext>
              </a:extLst>
            </p:cNvPr>
            <p:cNvSpPr txBox="1"/>
            <p:nvPr/>
          </p:nvSpPr>
          <p:spPr>
            <a:xfrm>
              <a:off x="4526936" y="2413811"/>
              <a:ext cx="7157545" cy="373307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vi-VN"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Dương được ba mẹ cho đi Pa – ri. Dương được tham quan nhiều nơi như: Khải Hoàn Môn, bảo tàng Lu-vơ–rơ,... nhưng Dương ấn tượng nhất với tháp Ép – phen. </a:t>
              </a:r>
              <a:endPar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8474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9">
            <a:extLst>
              <a:ext uri="{FF2B5EF4-FFF2-40B4-BE49-F238E27FC236}">
                <a16:creationId xmlns:a16="http://schemas.microsoft.com/office/drawing/2014/main"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id="{8E339EBA-4014-538C-09F4-C33B3B8C3A80}"/>
              </a:ext>
            </a:extLst>
          </p:cNvPr>
          <p:cNvGrpSpPr/>
          <p:nvPr/>
        </p:nvGrpSpPr>
        <p:grpSpPr>
          <a:xfrm>
            <a:off x="1295157" y="1241417"/>
            <a:ext cx="9723636" cy="1077218"/>
            <a:chOff x="2728831" y="1237373"/>
            <a:chExt cx="9723636" cy="1077218"/>
          </a:xfrm>
        </p:grpSpPr>
        <p:sp>
          <p:nvSpPr>
            <p:cNvPr id="6" name="Rectangle: Rounded Corners 5">
              <a:extLst>
                <a:ext uri="{FF2B5EF4-FFF2-40B4-BE49-F238E27FC236}">
                  <a16:creationId xmlns:a16="http://schemas.microsoft.com/office/drawing/2014/main"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8E4819FE-C465-D8A2-1046-D8400A402FC2}"/>
                </a:ext>
              </a:extLst>
            </p:cNvPr>
            <p:cNvSpPr txBox="1"/>
            <p:nvPr/>
          </p:nvSpPr>
          <p:spPr>
            <a:xfrm>
              <a:off x="2728832" y="1237373"/>
              <a:ext cx="9719684"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Qua con mắt của Dương và lời kể của bà Mi – su, tháp Ép – phen đẹp như thế nào?</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id="{E55DFDDF-B5F6-9E76-FFCF-143436F7124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198" b="93773" l="1905" r="94921">
                        <a14:foregroundMark x1="11111" y1="55311" x2="2222" y2="94139"/>
                        <a14:foregroundMark x1="92063" y1="30769" x2="92063" y2="33700"/>
                        <a14:foregroundMark x1="92698" y1="30403" x2="95238" y2="30403"/>
                        <a14:foregroundMark x1="78413" y1="8059" x2="76825" y2="2198"/>
                        <a14:foregroundMark x1="73968" y1="12821" x2="73016" y2="3297"/>
                      </a14:backgroundRemoval>
                    </a14:imgEffect>
                  </a14:imgLayer>
                </a14:imgProps>
              </a:ext>
              <a:ext uri="{28A0092B-C50C-407E-A947-70E740481C1C}">
                <a14:useLocalDpi xmlns:a14="http://schemas.microsoft.com/office/drawing/2010/main" val="0"/>
              </a:ext>
            </a:extLst>
          </a:blip>
          <a:srcRect/>
          <a:stretch>
            <a:fillRect/>
          </a:stretch>
        </p:blipFill>
        <p:spPr bwMode="auto">
          <a:xfrm rot="15183151" flipH="1">
            <a:off x="278537" y="2206248"/>
            <a:ext cx="1308989" cy="11343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CF10CD60-F009-E6DC-B536-38B360562778}"/>
              </a:ext>
            </a:extLst>
          </p:cNvPr>
          <p:cNvGraphicFramePr>
            <a:graphicFrameLocks noGrp="1"/>
          </p:cNvGraphicFramePr>
          <p:nvPr>
            <p:extLst>
              <p:ext uri="{D42A27DB-BD31-4B8C-83A1-F6EECF244321}">
                <p14:modId xmlns:p14="http://schemas.microsoft.com/office/powerpoint/2010/main" val="3135582105"/>
              </p:ext>
            </p:extLst>
          </p:nvPr>
        </p:nvGraphicFramePr>
        <p:xfrm>
          <a:off x="1524000" y="2627585"/>
          <a:ext cx="9501352" cy="3644897"/>
        </p:xfrm>
        <a:graphic>
          <a:graphicData uri="http://schemas.openxmlformats.org/drawingml/2006/table">
            <a:tbl>
              <a:tblPr firstRow="1" firstCol="1" bandRow="1">
                <a:tableStyleId>{5C22544A-7EE6-4342-B048-85BDC9FD1C3A}</a:tableStyleId>
              </a:tblPr>
              <a:tblGrid>
                <a:gridCol w="2860406">
                  <a:extLst>
                    <a:ext uri="{9D8B030D-6E8A-4147-A177-3AD203B41FA5}">
                      <a16:colId xmlns:a16="http://schemas.microsoft.com/office/drawing/2014/main" val="1952482900"/>
                    </a:ext>
                  </a:extLst>
                </a:gridCol>
                <a:gridCol w="6640946">
                  <a:extLst>
                    <a:ext uri="{9D8B030D-6E8A-4147-A177-3AD203B41FA5}">
                      <a16:colId xmlns:a16="http://schemas.microsoft.com/office/drawing/2014/main" val="3234765664"/>
                    </a:ext>
                  </a:extLst>
                </a:gridCol>
              </a:tblGrid>
              <a:tr h="1725643">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Tháp Ép – phen trong con mắt nhìn của Dương.</a:t>
                      </a:r>
                      <a:endParaRPr lang="en-US" sz="240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20000"/>
                        </a:lnSpc>
                        <a:spcBef>
                          <a:spcPts val="0"/>
                        </a:spcBef>
                        <a:spcAft>
                          <a:spcPts val="0"/>
                        </a:spcAft>
                      </a:pPr>
                      <a:endParaRPr lang="en-US" sz="2400" b="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1473262"/>
                  </a:ext>
                </a:extLst>
              </a:tr>
              <a:tr h="1919254">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Tháp Ép – phen theo lời kể của bà Mi - su</a:t>
                      </a:r>
                      <a:endParaRPr lang="en-US" sz="240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20000"/>
                        </a:lnSpc>
                        <a:spcBef>
                          <a:spcPts val="0"/>
                        </a:spcBef>
                        <a:spcAft>
                          <a:spcPts val="0"/>
                        </a:spcAft>
                      </a:pPr>
                      <a:endParaRPr lang="en-US" sz="2400" b="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8308881"/>
                  </a:ext>
                </a:extLst>
              </a:tr>
            </a:tbl>
          </a:graphicData>
        </a:graphic>
      </p:graphicFrame>
      <p:sp>
        <p:nvSpPr>
          <p:cNvPr id="8" name="TextBox 7">
            <a:extLst>
              <a:ext uri="{FF2B5EF4-FFF2-40B4-BE49-F238E27FC236}">
                <a16:creationId xmlns:a16="http://schemas.microsoft.com/office/drawing/2014/main" id="{4B3633BD-BEC7-FC39-6A11-92184A5DC268}"/>
              </a:ext>
            </a:extLst>
          </p:cNvPr>
          <p:cNvSpPr txBox="1"/>
          <p:nvPr/>
        </p:nvSpPr>
        <p:spPr>
          <a:xfrm>
            <a:off x="4519448" y="2732690"/>
            <a:ext cx="6390290" cy="1569660"/>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 Tháp Ép – phen rất đẹp.</a:t>
            </a:r>
          </a:p>
          <a:p>
            <a:pPr algn="just"/>
            <a:r>
              <a:rPr lang="vi-VN" sz="2400" dirty="0">
                <a:solidFill>
                  <a:srgbClr val="FF0000"/>
                </a:solidFill>
                <a:latin typeface="Cambria" panose="02040503050406030204" pitchFamily="18" charset="0"/>
                <a:ea typeface="Cambria" panose="02040503050406030204" pitchFamily="18" charset="0"/>
              </a:rPr>
              <a:t>- Tháp cao sừng sững trên nền trời xanh bao la.</a:t>
            </a:r>
          </a:p>
          <a:p>
            <a:pPr algn="just"/>
            <a:r>
              <a:rPr lang="vi-VN" sz="2400" dirty="0">
                <a:solidFill>
                  <a:srgbClr val="FF0000"/>
                </a:solidFill>
                <a:latin typeface="Cambria" panose="02040503050406030204" pitchFamily="18" charset="0"/>
                <a:ea typeface="Cambria" panose="02040503050406030204" pitchFamily="18" charset="0"/>
              </a:rPr>
              <a:t>- Vẻ đẹp thực tế của tháp vượt xa những gì mà Dương thấy trên phim ảnh.</a:t>
            </a:r>
          </a:p>
        </p:txBody>
      </p:sp>
      <p:sp>
        <p:nvSpPr>
          <p:cNvPr id="9" name="TextBox 8">
            <a:extLst>
              <a:ext uri="{FF2B5EF4-FFF2-40B4-BE49-F238E27FC236}">
                <a16:creationId xmlns:a16="http://schemas.microsoft.com/office/drawing/2014/main" id="{E3AD7583-BD8C-1CA1-6F3A-1B07A885C9F2}"/>
              </a:ext>
            </a:extLst>
          </p:cNvPr>
          <p:cNvSpPr txBox="1"/>
          <p:nvPr/>
        </p:nvSpPr>
        <p:spPr>
          <a:xfrm>
            <a:off x="4361793" y="4403835"/>
            <a:ext cx="6579476"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Tháp Ép – phen được lắp đặt hệ thống gồm </a:t>
            </a:r>
            <a:endParaRPr lang="en-US" sz="2400" dirty="0">
              <a:solidFill>
                <a:srgbClr val="FF0000"/>
              </a:solidFill>
              <a:latin typeface="Cambria" panose="02040503050406030204" pitchFamily="18" charset="0"/>
              <a:ea typeface="Cambria" panose="02040503050406030204" pitchFamily="18" charset="0"/>
            </a:endParaRPr>
          </a:p>
          <a:p>
            <a:pPr algn="just"/>
            <a:r>
              <a:rPr lang="vi-VN" sz="2400" dirty="0">
                <a:solidFill>
                  <a:srgbClr val="FF0000"/>
                </a:solidFill>
                <a:latin typeface="Cambria" panose="02040503050406030204" pitchFamily="18" charset="0"/>
                <a:ea typeface="Cambria" panose="02040503050406030204" pitchFamily="18" charset="0"/>
              </a:rPr>
              <a:t>20 000 ngọn đèn và 336 máy chiếu sáng, tạo nên một cảnh tượng tuyệt đẹp. Vào buổi tối hệ thống ánh sáng đèn lung linh làm nổi bật kiến trúc độc đáo của tháp</a:t>
            </a:r>
          </a:p>
        </p:txBody>
      </p:sp>
    </p:spTree>
    <p:extLst>
      <p:ext uri="{BB962C8B-B14F-4D97-AF65-F5344CB8AC3E}">
        <p14:creationId xmlns:p14="http://schemas.microsoft.com/office/powerpoint/2010/main" val="19451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9">
            <a:extLst>
              <a:ext uri="{FF2B5EF4-FFF2-40B4-BE49-F238E27FC236}">
                <a16:creationId xmlns:a16="http://schemas.microsoft.com/office/drawing/2014/main"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id="{8E339EBA-4014-538C-09F4-C33B3B8C3A80}"/>
              </a:ext>
            </a:extLst>
          </p:cNvPr>
          <p:cNvGrpSpPr/>
          <p:nvPr/>
        </p:nvGrpSpPr>
        <p:grpSpPr>
          <a:xfrm>
            <a:off x="1295157" y="1241417"/>
            <a:ext cx="9723636" cy="1077218"/>
            <a:chOff x="2728831" y="1237373"/>
            <a:chExt cx="9723636" cy="1077218"/>
          </a:xfrm>
        </p:grpSpPr>
        <p:sp>
          <p:nvSpPr>
            <p:cNvPr id="6" name="Rectangle: Rounded Corners 5">
              <a:extLst>
                <a:ext uri="{FF2B5EF4-FFF2-40B4-BE49-F238E27FC236}">
                  <a16:creationId xmlns:a16="http://schemas.microsoft.com/office/drawing/2014/main"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8E4819FE-C465-D8A2-1046-D8400A402FC2}"/>
                </a:ext>
              </a:extLst>
            </p:cNvPr>
            <p:cNvSpPr txBox="1"/>
            <p:nvPr/>
          </p:nvSpPr>
          <p:spPr>
            <a:xfrm>
              <a:off x="2728832" y="1237373"/>
              <a:ext cx="9656622"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3</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Theo em, vì sao Dương cảm thấy Pa – ri trở nên thân thiện hơn?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id="{E55DFDDF-B5F6-9E76-FFCF-143436F71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3206423" y="2658195"/>
            <a:ext cx="1308989" cy="113437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7" descr="卡通人物&#10;&#10;中度可信度描述已自动生成">
            <a:extLst>
              <a:ext uri="{FF2B5EF4-FFF2-40B4-BE49-F238E27FC236}">
                <a16:creationId xmlns:a16="http://schemas.microsoft.com/office/drawing/2014/main" id="{A4154588-F7F6-6021-8876-128398155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5728" y="2709564"/>
            <a:ext cx="3968984" cy="3968984"/>
          </a:xfrm>
          <a:prstGeom prst="rect">
            <a:avLst/>
          </a:prstGeom>
        </p:spPr>
      </p:pic>
      <p:grpSp>
        <p:nvGrpSpPr>
          <p:cNvPr id="14" name="Group 13">
            <a:extLst>
              <a:ext uri="{FF2B5EF4-FFF2-40B4-BE49-F238E27FC236}">
                <a16:creationId xmlns:a16="http://schemas.microsoft.com/office/drawing/2014/main" id="{2B0890C0-DAB0-C034-7D6A-41710651AC7D}"/>
              </a:ext>
            </a:extLst>
          </p:cNvPr>
          <p:cNvGrpSpPr/>
          <p:nvPr/>
        </p:nvGrpSpPr>
        <p:grpSpPr>
          <a:xfrm>
            <a:off x="4878860" y="2583417"/>
            <a:ext cx="6765184" cy="3788704"/>
            <a:chOff x="4457366" y="2313663"/>
            <a:chExt cx="7362062" cy="3930600"/>
          </a:xfrm>
        </p:grpSpPr>
        <p:sp>
          <p:nvSpPr>
            <p:cNvPr id="15" name="Rectangle: Rounded Corners 14">
              <a:extLst>
                <a:ext uri="{FF2B5EF4-FFF2-40B4-BE49-F238E27FC236}">
                  <a16:creationId xmlns:a16="http://schemas.microsoft.com/office/drawing/2014/main" id="{E546BE53-72D7-C289-2F44-A8BB59E3BADF}"/>
                </a:ext>
              </a:extLst>
            </p:cNvPr>
            <p:cNvSpPr/>
            <p:nvPr/>
          </p:nvSpPr>
          <p:spPr>
            <a:xfrm>
              <a:off x="4457366" y="2313663"/>
              <a:ext cx="7362062" cy="3930600"/>
            </a:xfrm>
            <a:prstGeom prst="roundRect">
              <a:avLst/>
            </a:prstGeom>
            <a:solidFill>
              <a:srgbClr val="FFFFFF"/>
            </a:solidFill>
            <a:ln w="38100" cap="flat" cmpd="sng" algn="ctr">
              <a:solidFill>
                <a:srgbClr val="B9509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F48B2F34-6724-D0E9-1EDD-6D76D4F47DFB}"/>
                </a:ext>
              </a:extLst>
            </p:cNvPr>
            <p:cNvSpPr txBox="1"/>
            <p:nvPr/>
          </p:nvSpPr>
          <p:spPr>
            <a:xfrm>
              <a:off x="4526936" y="2413811"/>
              <a:ext cx="7157545" cy="36081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Bà Mi – su giống như một hướng dẫn viên du lịch, đã giúp cậu bé hiểu rõ hơn về giá trị văn hóa, lịch sử của Pa – ri...</a:t>
              </a:r>
              <a:endParaRPr kumimoji="0" lang="en-US" sz="4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8068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9">
            <a:extLst>
              <a:ext uri="{FF2B5EF4-FFF2-40B4-BE49-F238E27FC236}">
                <a16:creationId xmlns:a16="http://schemas.microsoft.com/office/drawing/2014/main"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id="{8E339EBA-4014-538C-09F4-C33B3B8C3A80}"/>
              </a:ext>
            </a:extLst>
          </p:cNvPr>
          <p:cNvGrpSpPr/>
          <p:nvPr/>
        </p:nvGrpSpPr>
        <p:grpSpPr>
          <a:xfrm>
            <a:off x="1295157" y="1241417"/>
            <a:ext cx="9723636" cy="1077218"/>
            <a:chOff x="2728831" y="1237373"/>
            <a:chExt cx="9723636" cy="1077218"/>
          </a:xfrm>
        </p:grpSpPr>
        <p:sp>
          <p:nvSpPr>
            <p:cNvPr id="6" name="Rectangle: Rounded Corners 5">
              <a:extLst>
                <a:ext uri="{FF2B5EF4-FFF2-40B4-BE49-F238E27FC236}">
                  <a16:creationId xmlns:a16="http://schemas.microsoft.com/office/drawing/2014/main"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8E4819FE-C465-D8A2-1046-D8400A402FC2}"/>
                </a:ext>
              </a:extLst>
            </p:cNvPr>
            <p:cNvSpPr txBox="1"/>
            <p:nvPr/>
          </p:nvSpPr>
          <p:spPr>
            <a:xfrm>
              <a:off x="2728832" y="1237373"/>
              <a:ext cx="9698664"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4. Em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Pa-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Chuyến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du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lịch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id="{E55DFDDF-B5F6-9E76-FFCF-143436F71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3206423" y="2658195"/>
            <a:ext cx="1308989" cy="113437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7" descr="卡通人物&#10;&#10;中度可信度描述已自动生成">
            <a:extLst>
              <a:ext uri="{FF2B5EF4-FFF2-40B4-BE49-F238E27FC236}">
                <a16:creationId xmlns:a16="http://schemas.microsoft.com/office/drawing/2014/main" id="{A4154588-F7F6-6021-8876-128398155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5728" y="2709564"/>
            <a:ext cx="3968984" cy="3968984"/>
          </a:xfrm>
          <a:prstGeom prst="rect">
            <a:avLst/>
          </a:prstGeom>
        </p:spPr>
      </p:pic>
      <p:grpSp>
        <p:nvGrpSpPr>
          <p:cNvPr id="14" name="Group 13">
            <a:extLst>
              <a:ext uri="{FF2B5EF4-FFF2-40B4-BE49-F238E27FC236}">
                <a16:creationId xmlns:a16="http://schemas.microsoft.com/office/drawing/2014/main" id="{2B0890C0-DAB0-C034-7D6A-41710651AC7D}"/>
              </a:ext>
            </a:extLst>
          </p:cNvPr>
          <p:cNvGrpSpPr/>
          <p:nvPr/>
        </p:nvGrpSpPr>
        <p:grpSpPr>
          <a:xfrm>
            <a:off x="4878860" y="2583417"/>
            <a:ext cx="6765184" cy="3788704"/>
            <a:chOff x="4457366" y="2313663"/>
            <a:chExt cx="7362062" cy="3930600"/>
          </a:xfrm>
        </p:grpSpPr>
        <p:sp>
          <p:nvSpPr>
            <p:cNvPr id="15" name="Rectangle: Rounded Corners 14">
              <a:extLst>
                <a:ext uri="{FF2B5EF4-FFF2-40B4-BE49-F238E27FC236}">
                  <a16:creationId xmlns:a16="http://schemas.microsoft.com/office/drawing/2014/main" id="{E546BE53-72D7-C289-2F44-A8BB59E3BADF}"/>
                </a:ext>
              </a:extLst>
            </p:cNvPr>
            <p:cNvSpPr/>
            <p:nvPr/>
          </p:nvSpPr>
          <p:spPr>
            <a:xfrm>
              <a:off x="4457366" y="2313663"/>
              <a:ext cx="7362062" cy="3930600"/>
            </a:xfrm>
            <a:prstGeom prst="roundRect">
              <a:avLst/>
            </a:prstGeom>
            <a:solidFill>
              <a:srgbClr val="FFFFFF"/>
            </a:solidFill>
            <a:ln w="38100" cap="flat" cmpd="sng" algn="ctr">
              <a:solidFill>
                <a:srgbClr val="B9509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F48B2F34-6724-D0E9-1EDD-6D76D4F47DFB}"/>
                </a:ext>
              </a:extLst>
            </p:cNvPr>
            <p:cNvSpPr txBox="1"/>
            <p:nvPr/>
          </p:nvSpPr>
          <p:spPr>
            <a:xfrm>
              <a:off x="4561249" y="2664603"/>
              <a:ext cx="7157545" cy="31291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Pa- ri là nơi lưu giữ rất nhiều công trình kiến trúc lịch sử, có nhiều điểm du lịch nổi tiếng khắp thế giới. Người dân Pa- ri rất lịch sự, mến khách.</a:t>
              </a:r>
              <a:endPar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64095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1765612" y="1003244"/>
            <a:ext cx="8927428"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sp>
        <p:nvSpPr>
          <p:cNvPr id="2" name="Rectangle 1"/>
          <p:cNvSpPr/>
          <p:nvPr/>
        </p:nvSpPr>
        <p:spPr>
          <a:xfrm>
            <a:off x="3042139" y="1728650"/>
            <a:ext cx="6028289"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Bài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đọc</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kể</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về</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chuyến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tham</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quan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thú</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vị</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của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Dương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lang="en-US" sz="3200" i="1" dirty="0">
                <a:solidFill>
                  <a:srgbClr val="ED7D31">
                    <a:lumMod val="75000"/>
                  </a:srgbClr>
                </a:solidFill>
                <a:latin typeface="Cambria" panose="02040503050406030204" pitchFamily="18" charset="0"/>
                <a:ea typeface="Cambria" panose="02040503050406030204" pitchFamily="18" charset="0"/>
              </a:rPr>
              <a:t>Ở </a:t>
            </a:r>
            <a:r>
              <a:rPr lang="en-US" sz="3200" i="1" dirty="0" err="1">
                <a:solidFill>
                  <a:srgbClr val="ED7D31">
                    <a:lumMod val="75000"/>
                  </a:srgbClr>
                </a:solidFill>
                <a:latin typeface="Cambria" panose="02040503050406030204" pitchFamily="18" charset="0"/>
                <a:ea typeface="Cambria" panose="02040503050406030204" pitchFamily="18" charset="0"/>
              </a:rPr>
              <a:t>đó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Dương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đặc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biệt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ấn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tượng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với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vẻ</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đẹp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của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tháp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Ép-phen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như</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sự</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ấm</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áp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thân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thiện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của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bà</a:t>
            </a:r>
            <a:r>
              <a:rPr lang="en-US" sz="3200" i="1" dirty="0">
                <a:solidFill>
                  <a:srgbClr val="ED7D31">
                    <a:lumMod val="75000"/>
                  </a:srgbClr>
                </a:solidFill>
                <a:latin typeface="Cambria" panose="02040503050406030204" pitchFamily="18" charset="0"/>
                <a:ea typeface="Cambria" panose="02040503050406030204" pitchFamily="18" charset="0"/>
              </a:rPr>
              <a:t> Mi-Su.</a:t>
            </a:r>
            <a:endPar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4625065" y="183237"/>
            <a:ext cx="4548010" cy="1457070"/>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1014549" y="734779"/>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310FBC4E-9FE5-4771-B0FA-AF3487769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7600" y="3766457"/>
            <a:ext cx="2964142" cy="2982686"/>
          </a:xfrm>
          <a:prstGeom prst="rect">
            <a:avLst/>
          </a:prstGeom>
        </p:spPr>
      </p:pic>
      <p:sp>
        <p:nvSpPr>
          <p:cNvPr id="12" name="矩形 32">
            <a:extLst>
              <a:ext uri="{FF2B5EF4-FFF2-40B4-BE49-F238E27FC236}">
                <a16:creationId xmlns:a16="http://schemas.microsoft.com/office/drawing/2014/main" id="{99D86E42-B605-4EE1-8451-2DB70B5E922C}"/>
              </a:ext>
            </a:extLst>
          </p:cNvPr>
          <p:cNvSpPr/>
          <p:nvPr/>
        </p:nvSpPr>
        <p:spPr>
          <a:xfrm>
            <a:off x="1084293" y="1427552"/>
            <a:ext cx="10093157" cy="4324261"/>
          </a:xfrm>
          <a:prstGeom prst="rect">
            <a:avLst/>
          </a:prstGeom>
        </p:spPr>
        <p:txBody>
          <a:bodyPr wrap="square">
            <a:spAutoFit/>
          </a:bodyPr>
          <a:lstStyle/>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Đọc đúng từ ngữ, câu, đoạn và toàn bộ câu chuyện Chuyến du lịch thú vị. </a:t>
            </a:r>
          </a:p>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Biết đọc diễn cảm phù hợp với lời kể, lời đối thoại của các nhân vật trong bài.</a:t>
            </a:r>
          </a:p>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Hiểu nghĩa các từ ngữ, hình ảnh miêu tả vẻ đẹp của tháp Ép- phen qua lời đối thoại của các nhân vật.</a:t>
            </a:r>
          </a:p>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Cảm nhận được thái độ trân trọng của tác giả đối với nước Pháp, đối với thủ đô Pa-ri: </a:t>
            </a:r>
            <a:r>
              <a:rPr lang="vi-VN" sz="2500" b="1" dirty="0">
                <a:solidFill>
                  <a:srgbClr val="002060"/>
                </a:solidFill>
                <a:latin typeface="Cambria" panose="02040503050406030204" pitchFamily="18" charset="0"/>
                <a:ea typeface="Cambria" panose="02040503050406030204" pitchFamily="18" charset="0"/>
                <a:cs typeface="Calibri" panose="020F0502020204030204" pitchFamily="34" charset="0"/>
              </a:rPr>
              <a:t>Pa- ri là nơi lưu giữ rất nhiều công trình kiến trúc lịch sử, có nhiều điểm du lịch nổi tiếng khắp thế giới. Người dân Pa- ri rất lịch sự, mến khách.</a:t>
            </a:r>
          </a:p>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Nhận biết được ý chính của mỗi đoạn trong bài.</a:t>
            </a:r>
          </a:p>
        </p:txBody>
      </p:sp>
      <p:pic>
        <p:nvPicPr>
          <p:cNvPr id="2" name="Picture 1">
            <a:extLst>
              <a:ext uri="{FF2B5EF4-FFF2-40B4-BE49-F238E27FC236}">
                <a16:creationId xmlns:a16="http://schemas.microsoft.com/office/drawing/2014/main" id="{6A8C93D0-42E0-14D4-5212-9BCC1CB3923A}"/>
              </a:ext>
            </a:extLst>
          </p:cNvPr>
          <p:cNvPicPr>
            <a:picLocks noChangeAspect="1"/>
          </p:cNvPicPr>
          <p:nvPr/>
        </p:nvPicPr>
        <p:blipFill>
          <a:blip r:embed="rId4"/>
          <a:stretch>
            <a:fillRect/>
          </a:stretch>
        </p:blipFill>
        <p:spPr>
          <a:xfrm>
            <a:off x="4170229" y="590739"/>
            <a:ext cx="3956647" cy="1072989"/>
          </a:xfrm>
          <a:prstGeom prst="rect">
            <a:avLst/>
          </a:prstGeom>
        </p:spPr>
      </p:pic>
    </p:spTree>
    <p:extLst>
      <p:ext uri="{BB962C8B-B14F-4D97-AF65-F5344CB8AC3E}">
        <p14:creationId xmlns:p14="http://schemas.microsoft.com/office/powerpoint/2010/main" val="27025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id="{53C3ED0A-D6A9-4AEE-9E31-8CC0ED458F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3121" y="2457483"/>
            <a:ext cx="7630460" cy="763046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7">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8">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0" name="Picture 9">
            <a:extLst>
              <a:ext uri="{FF2B5EF4-FFF2-40B4-BE49-F238E27FC236}">
                <a16:creationId xmlns:a16="http://schemas.microsoft.com/office/drawing/2014/main" id="{2F855DF8-613C-C53A-D5CB-0C149E7F9D75}"/>
              </a:ext>
            </a:extLst>
          </p:cNvPr>
          <p:cNvPicPr>
            <a:picLocks noChangeAspect="1"/>
          </p:cNvPicPr>
          <p:nvPr/>
        </p:nvPicPr>
        <p:blipFill>
          <a:blip r:embed="rId9"/>
          <a:stretch>
            <a:fillRect/>
          </a:stretch>
        </p:blipFill>
        <p:spPr>
          <a:xfrm>
            <a:off x="1353314" y="1168949"/>
            <a:ext cx="9632515" cy="2670279"/>
          </a:xfrm>
          <a:prstGeom prst="rect">
            <a:avLst/>
          </a:prstGeom>
        </p:spPr>
      </p:pic>
    </p:spTree>
    <p:extLst>
      <p:ext uri="{BB962C8B-B14F-4D97-AF65-F5344CB8AC3E}">
        <p14:creationId xmlns:p14="http://schemas.microsoft.com/office/powerpoint/2010/main" val="3525249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形用户界面&#10;&#10;中度可信度描述已自动生成">
            <a:extLst>
              <a:ext uri="{FF2B5EF4-FFF2-40B4-BE49-F238E27FC236}">
                <a16:creationId xmlns:a16="http://schemas.microsoft.com/office/drawing/2014/main" id="{114F4A47-989D-406A-9873-096EEC3BC7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659424" y="-1"/>
            <a:ext cx="11113476" cy="7104185"/>
          </a:xfrm>
          <a:prstGeom prst="rect">
            <a:avLst/>
          </a:prstGeom>
        </p:spPr>
      </p:pic>
      <p:sp>
        <p:nvSpPr>
          <p:cNvPr id="2" name="Rectangle 1"/>
          <p:cNvSpPr/>
          <p:nvPr/>
        </p:nvSpPr>
        <p:spPr>
          <a:xfrm>
            <a:off x="1692166" y="1630723"/>
            <a:ext cx="8271641" cy="3170099"/>
          </a:xfrm>
          <a:prstGeom prst="rect">
            <a:avLst/>
          </a:prstGeom>
        </p:spPr>
        <p:txBody>
          <a:bodyPr wrap="square">
            <a:spAutoFit/>
          </a:bodyPr>
          <a:lstStyle/>
          <a:p>
            <a:pPr marL="571500" lvl="0" indent="-571500" algn="just">
              <a:buFont typeface="Arial" panose="020B0604020202020204" pitchFamily="34" charset="0"/>
              <a:buChar char="•"/>
              <a:defRPr/>
            </a:pP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Đọc</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diễn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cảm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ngữ</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thể</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tâm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trạng</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cảm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xúc</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vật</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khi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ngắm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nhìn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toàn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cảnh</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tháp</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giọng</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điệu</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thân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cảm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lời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đối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thoại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hai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bà</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cháu</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140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492ACFAC-C7D1-3DE3-24C8-92C024A03CD7}"/>
              </a:ext>
            </a:extLst>
          </p:cNvPr>
          <p:cNvPicPr>
            <a:picLocks noChangeAspect="1"/>
          </p:cNvPicPr>
          <p:nvPr/>
        </p:nvPicPr>
        <p:blipFill>
          <a:blip r:embed="rId7"/>
          <a:stretch>
            <a:fillRect/>
          </a:stretch>
        </p:blipFill>
        <p:spPr>
          <a:xfrm>
            <a:off x="4098312" y="0"/>
            <a:ext cx="4541914" cy="1176630"/>
          </a:xfrm>
          <a:prstGeom prst="rect">
            <a:avLst/>
          </a:prstGeom>
        </p:spPr>
      </p:pic>
      <p:sp>
        <p:nvSpPr>
          <p:cNvPr id="12" name="TextBox 11">
            <a:extLst>
              <a:ext uri="{FF2B5EF4-FFF2-40B4-BE49-F238E27FC236}">
                <a16:creationId xmlns:a16="http://schemas.microsoft.com/office/drawing/2014/main" id="{6DE34884-4825-83C7-638D-99A75DF0AD94}"/>
              </a:ext>
            </a:extLst>
          </p:cNvPr>
          <p:cNvSpPr txBox="1"/>
          <p:nvPr/>
        </p:nvSpPr>
        <p:spPr>
          <a:xfrm>
            <a:off x="662152" y="998483"/>
            <a:ext cx="11151476" cy="56477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mọi người leo lên cầu thang để ra khỏi bến tàu điện ngầm thì tháp Ép-phen đã sừng sững trước mặt. Dương nắm chặt tay bà Mi-su, thì thầm: “Ôi!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 Mi-su còn đưa Dương đi tham quan nhiều nơi khác: bảo tàng Lu-vơ-rơ, Khải Hoàn Môn,... nhưng Dương vẫn ấn tượng nhất với tháp Ép-phen.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Vèo một cái, hai ngày tham quan Pa-ri đã hết. Nắm tay Dương đi dạo trên đường phố, bà Mi-su hạ giọng thì thầm như đôi bạn thân: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Tạm biệt Pa-ri đi! Sáng mai, cháu sẽ không đi lại trên con đường này. Vào giờ này ngày mai, gia đình cháu đã ở trên máy bay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Cháu sẽ rất nhớ bà. Pa-ri trở nên thân thiện hơn nhờ có bà đấy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Cháu nhất định phải đến Pa-ri thêm lần nữa nhé. Chúng ta còn nhiều nơi để khám phá.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Hai bà cháu cười vang, tay trong tay, bước đi dưới nắng vàng lung linh.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9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Dương Thụy)</a:t>
            </a:r>
          </a:p>
        </p:txBody>
      </p:sp>
    </p:spTree>
    <p:extLst>
      <p:ext uri="{BB962C8B-B14F-4D97-AF65-F5344CB8AC3E}">
        <p14:creationId xmlns:p14="http://schemas.microsoft.com/office/powerpoint/2010/main" val="1512561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37A268CA-1942-494D-4B39-E916E1EB9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331" y="441774"/>
            <a:ext cx="8082140" cy="4209112"/>
          </a:xfrm>
          <a:prstGeom prst="rect">
            <a:avLst/>
          </a:prstGeom>
        </p:spPr>
      </p:pic>
      <p:pic>
        <p:nvPicPr>
          <p:cNvPr id="5" name="Picture 4">
            <a:extLst>
              <a:ext uri="{FF2B5EF4-FFF2-40B4-BE49-F238E27FC236}">
                <a16:creationId xmlns:a16="http://schemas.microsoft.com/office/drawing/2014/main" id="{61A7D7D6-856F-9E29-61AC-4A9B919F8BB9}"/>
              </a:ext>
            </a:extLst>
          </p:cNvPr>
          <p:cNvPicPr>
            <a:picLocks noChangeAspect="1"/>
          </p:cNvPicPr>
          <p:nvPr/>
        </p:nvPicPr>
        <p:blipFill>
          <a:blip r:embed="rId4"/>
          <a:stretch>
            <a:fillRect/>
          </a:stretch>
        </p:blipFill>
        <p:spPr>
          <a:xfrm>
            <a:off x="2890441" y="2072840"/>
            <a:ext cx="7462151" cy="2670279"/>
          </a:xfrm>
          <a:prstGeom prst="rect">
            <a:avLst/>
          </a:prstGeom>
        </p:spPr>
      </p:pic>
    </p:spTree>
    <p:extLst>
      <p:ext uri="{BB962C8B-B14F-4D97-AF65-F5344CB8AC3E}">
        <p14:creationId xmlns:p14="http://schemas.microsoft.com/office/powerpoint/2010/main" val="27622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2" name="Group 1">
            <a:extLst>
              <a:ext uri="{FF2B5EF4-FFF2-40B4-BE49-F238E27FC236}">
                <a16:creationId xmlns:a16="http://schemas.microsoft.com/office/drawing/2014/main" id="{832B1E61-E674-C28F-FB62-E3FAA939C4EB}"/>
              </a:ext>
            </a:extLst>
          </p:cNvPr>
          <p:cNvGrpSpPr/>
          <p:nvPr/>
        </p:nvGrpSpPr>
        <p:grpSpPr>
          <a:xfrm>
            <a:off x="1294213" y="412034"/>
            <a:ext cx="9647057" cy="1416766"/>
            <a:chOff x="2841847" y="1389067"/>
            <a:chExt cx="9647057" cy="736179"/>
          </a:xfrm>
        </p:grpSpPr>
        <p:sp>
          <p:nvSpPr>
            <p:cNvPr id="4" name="Rectangle: Rounded Corners 3">
              <a:extLst>
                <a:ext uri="{FF2B5EF4-FFF2-40B4-BE49-F238E27FC236}">
                  <a16:creationId xmlns:a16="http://schemas.microsoft.com/office/drawing/2014/main" id="{6E8688DA-C5FD-09A5-072C-E52ADFDF10D0}"/>
                </a:ext>
              </a:extLst>
            </p:cNvPr>
            <p:cNvSpPr/>
            <p:nvPr/>
          </p:nvSpPr>
          <p:spPr>
            <a:xfrm>
              <a:off x="2841847" y="1389067"/>
              <a:ext cx="9564626" cy="736179"/>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E4EB1743-F8DF-127F-9EFB-D6C22B1C0C86}"/>
                </a:ext>
              </a:extLst>
            </p:cNvPr>
            <p:cNvSpPr txBox="1"/>
            <p:nvPr/>
          </p:nvSpPr>
          <p:spPr>
            <a:xfrm>
              <a:off x="2841848" y="1437799"/>
              <a:ext cx="9647056" cy="6237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cs typeface="Arial" panose="020B0604020202020204" pitchFamily="34" charset="0"/>
                </a:rPr>
                <a:t>1. </a:t>
              </a:r>
              <a:r>
                <a:rPr kumimoji="0" lang="vi-VN" sz="3600" b="1" i="0" u="none" strike="noStrike" kern="1200" cap="none" spc="0" normalizeH="0" baseline="0" noProof="0" dirty="0">
                  <a:ln>
                    <a:noFill/>
                  </a:ln>
                  <a:solidFill>
                    <a:prstClr val="black"/>
                  </a:solidFill>
                  <a:effectLst/>
                  <a:uLnTx/>
                  <a:uFillTx/>
                  <a:cs typeface="Arial" panose="020B0604020202020204" pitchFamily="34" charset="0"/>
                </a:rPr>
                <a:t>Dấu gạch ngang được sử dụng trong câu chuyện trên có công dụng gì?</a:t>
              </a:r>
              <a:endParaRPr kumimoji="0" lang="en-US" sz="3600" b="0" i="0" u="none" strike="noStrike" kern="1200" cap="none" spc="0" normalizeH="0" baseline="0" noProof="0" dirty="0">
                <a:ln>
                  <a:noFill/>
                </a:ln>
                <a:solidFill>
                  <a:prstClr val="black"/>
                </a:solidFill>
                <a:effectLst/>
                <a:uLnTx/>
                <a:uFillTx/>
                <a:cs typeface="Arial" panose="020B0604020202020204" pitchFamily="34" charset="0"/>
              </a:endParaRPr>
            </a:p>
          </p:txBody>
        </p:sp>
      </p:grpSp>
      <p:sp>
        <p:nvSpPr>
          <p:cNvPr id="11" name="Rectangle 10">
            <a:extLst>
              <a:ext uri="{FF2B5EF4-FFF2-40B4-BE49-F238E27FC236}">
                <a16:creationId xmlns:a16="http://schemas.microsoft.com/office/drawing/2014/main" id="{1534B3C4-5DFB-F472-F1E9-A93CFAE124E1}"/>
              </a:ext>
            </a:extLst>
          </p:cNvPr>
          <p:cNvSpPr/>
          <p:nvPr/>
        </p:nvSpPr>
        <p:spPr>
          <a:xfrm>
            <a:off x="1355834" y="2641365"/>
            <a:ext cx="9815074" cy="3448641"/>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00B050"/>
                </a:solidFill>
                <a:latin typeface="Calibri" panose="020F0502020204030204" pitchFamily="34" charset="0"/>
                <a:ea typeface="Calibri" panose="020F0502020204030204" pitchFamily="34" charset="0"/>
                <a:cs typeface="Calibri" panose="020F0502020204030204" pitchFamily="34" charset="0"/>
              </a:rPr>
              <a:t>Trong câu chuyện “Chuyến du lịch thú vị”, dấu gạch ngang được đặt ở đầu dòng để đánh dấu lời nói trực tiếp của nhân vật.</a:t>
            </a:r>
            <a:endParaRPr lang="en-US" sz="54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4211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2" name="Group 1">
            <a:extLst>
              <a:ext uri="{FF2B5EF4-FFF2-40B4-BE49-F238E27FC236}">
                <a16:creationId xmlns:a16="http://schemas.microsoft.com/office/drawing/2014/main" id="{832B1E61-E674-C28F-FB62-E3FAA939C4EB}"/>
              </a:ext>
            </a:extLst>
          </p:cNvPr>
          <p:cNvGrpSpPr/>
          <p:nvPr/>
        </p:nvGrpSpPr>
        <p:grpSpPr>
          <a:xfrm>
            <a:off x="830317" y="412035"/>
            <a:ext cx="10667999" cy="1848111"/>
            <a:chOff x="2841847" y="1389067"/>
            <a:chExt cx="9647057" cy="960314"/>
          </a:xfrm>
        </p:grpSpPr>
        <p:sp>
          <p:nvSpPr>
            <p:cNvPr id="4" name="Rectangle: Rounded Corners 3">
              <a:extLst>
                <a:ext uri="{FF2B5EF4-FFF2-40B4-BE49-F238E27FC236}">
                  <a16:creationId xmlns:a16="http://schemas.microsoft.com/office/drawing/2014/main" id="{6E8688DA-C5FD-09A5-072C-E52ADFDF10D0}"/>
                </a:ext>
              </a:extLst>
            </p:cNvPr>
            <p:cNvSpPr/>
            <p:nvPr/>
          </p:nvSpPr>
          <p:spPr>
            <a:xfrm>
              <a:off x="2841847" y="1389067"/>
              <a:ext cx="9564626" cy="736179"/>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E4EB1743-F8DF-127F-9EFB-D6C22B1C0C86}"/>
                </a:ext>
              </a:extLst>
            </p:cNvPr>
            <p:cNvSpPr txBox="1"/>
            <p:nvPr/>
          </p:nvSpPr>
          <p:spPr>
            <a:xfrm>
              <a:off x="2841848" y="1437799"/>
              <a:ext cx="9647056" cy="9115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Ngoài công dụng nêu ở bài tập 1, dấu gạch ngang còn có công dụng nào? Em hãy đưa ra ví dụ minh hoạ.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sp>
        <p:nvSpPr>
          <p:cNvPr id="11" name="Rectangle 10">
            <a:extLst>
              <a:ext uri="{FF2B5EF4-FFF2-40B4-BE49-F238E27FC236}">
                <a16:creationId xmlns:a16="http://schemas.microsoft.com/office/drawing/2014/main" id="{1534B3C4-5DFB-F472-F1E9-A93CFAE124E1}"/>
              </a:ext>
            </a:extLst>
          </p:cNvPr>
          <p:cNvSpPr/>
          <p:nvPr/>
        </p:nvSpPr>
        <p:spPr>
          <a:xfrm>
            <a:off x="1355834" y="2641365"/>
            <a:ext cx="9815074" cy="3448641"/>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b="1" dirty="0">
                <a:solidFill>
                  <a:srgbClr val="00B050"/>
                </a:solidFill>
                <a:latin typeface="Calibri" panose="020F0502020204030204" pitchFamily="34" charset="0"/>
                <a:ea typeface="Calibri" panose="020F0502020204030204" pitchFamily="34" charset="0"/>
                <a:cs typeface="Calibri" panose="020F0502020204030204" pitchFamily="34" charset="0"/>
              </a:rPr>
              <a:t>Dấu gạch ngang còn được dùng để đánh dấu các ý liệt kê. </a:t>
            </a:r>
            <a:endParaRPr lang="en-US" sz="40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4000" b="1" dirty="0">
                <a:solidFill>
                  <a:srgbClr val="00B050"/>
                </a:solidFill>
                <a:latin typeface="Calibri" panose="020F0502020204030204" pitchFamily="34" charset="0"/>
                <a:ea typeface="Calibri" panose="020F0502020204030204" pitchFamily="34" charset="0"/>
                <a:cs typeface="Calibri" panose="020F0502020204030204" pitchFamily="34" charset="0"/>
              </a:rPr>
              <a:t>VD: Ở câu 2, trang 122, hoạt động Viết: Dấu gạch ngang đặt ở đầu dòng để liệt kê một số yêu cầu khi viết đoạn văn tưởng tượng.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202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0BEDDD-126D-716D-FB09-A534A545B6CF}"/>
              </a:ext>
            </a:extLst>
          </p:cNvPr>
          <p:cNvPicPr>
            <a:picLocks noChangeAspect="1"/>
          </p:cNvPicPr>
          <p:nvPr/>
        </p:nvPicPr>
        <p:blipFill>
          <a:blip r:embed="rId3"/>
          <a:stretch>
            <a:fillRect/>
          </a:stretch>
        </p:blipFill>
        <p:spPr>
          <a:xfrm>
            <a:off x="1204266" y="2055722"/>
            <a:ext cx="9888569" cy="2347163"/>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492ACFAC-C7D1-3DE3-24C8-92C024A03CD7}"/>
              </a:ext>
            </a:extLst>
          </p:cNvPr>
          <p:cNvPicPr>
            <a:picLocks noChangeAspect="1"/>
          </p:cNvPicPr>
          <p:nvPr/>
        </p:nvPicPr>
        <p:blipFill>
          <a:blip r:embed="rId7"/>
          <a:stretch>
            <a:fillRect/>
          </a:stretch>
        </p:blipFill>
        <p:spPr>
          <a:xfrm>
            <a:off x="4098312" y="0"/>
            <a:ext cx="4541914" cy="1176630"/>
          </a:xfrm>
          <a:prstGeom prst="rect">
            <a:avLst/>
          </a:prstGeom>
        </p:spPr>
      </p:pic>
      <p:sp>
        <p:nvSpPr>
          <p:cNvPr id="12" name="TextBox 11">
            <a:extLst>
              <a:ext uri="{FF2B5EF4-FFF2-40B4-BE49-F238E27FC236}">
                <a16:creationId xmlns:a16="http://schemas.microsoft.com/office/drawing/2014/main" id="{6DE34884-4825-83C7-638D-99A75DF0AD94}"/>
              </a:ext>
            </a:extLst>
          </p:cNvPr>
          <p:cNvSpPr txBox="1"/>
          <p:nvPr/>
        </p:nvSpPr>
        <p:spPr>
          <a:xfrm>
            <a:off x="662152" y="998483"/>
            <a:ext cx="11151476" cy="5647700"/>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Khi mọi người leo lên cầu thang để ra khỏi bến tàu điện ngầm thì tháp Ép-phen đã sừng sững trước mặt. Dương nắm chặt tay bà Mi-su, thì thầm: “Ôi!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Bà Mi-su còn đưa Dương đi tham quan nhiều nơi khác: bảo tàng Lu-vơ-rơ, Khải Hoàn Môn,... nhưng Dương vẫn ấn tượng nhất với tháp Ép-phen.</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Vèo một cái, hai ngày tham quan Pa-ri đã hết. Nắm tay Dương đi dạo trên đường phố, bà Mi-su hạ giọng thì thầm như đôi bạn thân:</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Tạm biệt Pa-ri đi! Sáng mai, cháu sẽ không đi lại trên con đường này. Vào giờ này ngày mai, gia đình cháu đã ở trên máy bay rồi.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Cháu sẽ rất nhớ bà. Pa-ri trở nên thân thiện hơn nhờ có bà đấy ạ.</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Cháu nhất định phải đến Pa-ri thêm lần nữa nhé. Chúng ta còn nhiều nơi để khám phá.</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Hai bà cháu cười vang, tay trong tay, bước đi dưới nắng vàng lung linh.</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Dương Thụy)</a:t>
            </a:r>
          </a:p>
        </p:txBody>
      </p:sp>
    </p:spTree>
    <p:extLst>
      <p:ext uri="{BB962C8B-B14F-4D97-AF65-F5344CB8AC3E}">
        <p14:creationId xmlns:p14="http://schemas.microsoft.com/office/powerpoint/2010/main" val="411952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6000" b="-15000"/>
          </a:stretch>
        </a:blipFill>
        <a:effectLst/>
      </p:bgPr>
    </p:bg>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8524AF9B-B45C-119C-9CBE-52132B0658A4}"/>
              </a:ext>
            </a:extLst>
          </p:cNvPr>
          <p:cNvSpPr/>
          <p:nvPr/>
        </p:nvSpPr>
        <p:spPr>
          <a:xfrm>
            <a:off x="1976996" y="1020100"/>
            <a:ext cx="8747760" cy="715089"/>
          </a:xfrm>
          <a:prstGeom prst="roundRect">
            <a:avLst/>
          </a:prstGeom>
          <a:solidFill>
            <a:srgbClr val="F48B79"/>
          </a:solidFill>
          <a:ln w="12700" cap="flat" cmpd="sng" algn="ctr">
            <a:solidFill>
              <a:sysClr val="windowText" lastClr="000000"/>
            </a:solidFill>
            <a:prstDash val="lgDash"/>
            <a:miter lim="800000"/>
          </a:ln>
          <a:effectLst/>
        </p:spPr>
        <p:txBody>
          <a:bodyPr wrap="square">
            <a:spAutoFit/>
          </a:bodyPr>
          <a:lstStyle/>
          <a:p>
            <a:pPr lvl="0" algn="just">
              <a:defRPr/>
            </a:pPr>
            <a:r>
              <a:rPr lang="vi-VN" sz="3600" b="1" kern="0" dirty="0">
                <a:solidFill>
                  <a:prstClr val="black"/>
                </a:solidFill>
                <a:latin typeface="Cambria" panose="02040503050406030204" pitchFamily="18" charset="0"/>
                <a:ea typeface="Cambria" panose="02040503050406030204" pitchFamily="18" charset="0"/>
              </a:rPr>
              <a:t>Đoạn 1: từ đầu đến </a:t>
            </a:r>
            <a:r>
              <a:rPr lang="vi-VN" sz="3600" b="1" i="1" kern="0" dirty="0">
                <a:solidFill>
                  <a:prstClr val="black"/>
                </a:solidFill>
                <a:latin typeface="Cambria" panose="02040503050406030204" pitchFamily="18" charset="0"/>
                <a:ea typeface="Cambria" panose="02040503050406030204" pitchFamily="18" charset="0"/>
              </a:rPr>
              <a:t>tàu điện ngầm.</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id="{767E13DD-D210-6A4B-2C30-1B50BD896782}"/>
              </a:ext>
            </a:extLst>
          </p:cNvPr>
          <p:cNvSpPr/>
          <p:nvPr/>
        </p:nvSpPr>
        <p:spPr>
          <a:xfrm>
            <a:off x="1671145" y="2240213"/>
            <a:ext cx="9396248" cy="1328023"/>
          </a:xfrm>
          <a:prstGeom prst="roundRect">
            <a:avLst/>
          </a:prstGeom>
          <a:solidFill>
            <a:srgbClr val="FFFF00"/>
          </a:solidFill>
          <a:ln w="12700" cap="flat" cmpd="sng" algn="ctr">
            <a:solidFill>
              <a:sysClr val="windowText" lastClr="000000"/>
            </a:solidFill>
            <a:prstDash val="lgDash"/>
            <a:miter lim="800000"/>
          </a:ln>
          <a:effectLst/>
        </p:spPr>
        <p:txBody>
          <a:bodyPr wrap="square">
            <a:spAutoFit/>
          </a:bodyPr>
          <a:lstStyle/>
          <a:p>
            <a:pPr lvl="0" algn="just">
              <a:defRPr/>
            </a:pPr>
            <a:r>
              <a:rPr lang="vi-VN" sz="3600" b="1" kern="0" dirty="0">
                <a:solidFill>
                  <a:prstClr val="black"/>
                </a:solidFill>
                <a:latin typeface="Cambria" panose="02040503050406030204" pitchFamily="18" charset="0"/>
                <a:ea typeface="Cambria" panose="02040503050406030204" pitchFamily="18" charset="0"/>
              </a:rPr>
              <a:t>Đoạn 2: tiếp theo cho đến </a:t>
            </a:r>
            <a:r>
              <a:rPr lang="vi-VN" sz="3600" b="1" i="1" kern="0" dirty="0">
                <a:solidFill>
                  <a:prstClr val="black"/>
                </a:solidFill>
                <a:latin typeface="Cambria" panose="02040503050406030204" pitchFamily="18" charset="0"/>
                <a:ea typeface="Cambria" panose="02040503050406030204" pitchFamily="18" charset="0"/>
              </a:rPr>
              <a:t>ấn tượng nhất với tháp Ép – phen</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0A68647A-A738-4B25-9584-84E09C49E01D}"/>
              </a:ext>
            </a:extLst>
          </p:cNvPr>
          <p:cNvSpPr/>
          <p:nvPr/>
        </p:nvSpPr>
        <p:spPr>
          <a:xfrm>
            <a:off x="3792417" y="3862846"/>
            <a:ext cx="5582811" cy="783193"/>
          </a:xfrm>
          <a:prstGeom prst="roundRect">
            <a:avLst/>
          </a:prstGeom>
          <a:solidFill>
            <a:srgbClr val="70AD47">
              <a:lumMod val="20000"/>
              <a:lumOff val="80000"/>
            </a:srgbClr>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3: còn lại.</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1565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2D88E7E-2861-4CA0-93DD-47663A4B81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79059" y="2085730"/>
            <a:ext cx="5521022" cy="5521022"/>
          </a:xfrm>
          <a:prstGeom prst="rect">
            <a:avLst/>
          </a:prstGeom>
        </p:spPr>
      </p:pic>
      <p:sp>
        <p:nvSpPr>
          <p:cNvPr id="12" name="Rectangle 11"/>
          <p:cNvSpPr/>
          <p:nvPr/>
        </p:nvSpPr>
        <p:spPr>
          <a:xfrm>
            <a:off x="5146128" y="2975881"/>
            <a:ext cx="3466013" cy="769441"/>
          </a:xfrm>
          <a:prstGeom prst="rect">
            <a:avLst/>
          </a:prstGeom>
          <a:solidFill>
            <a:srgbClr val="FFB366"/>
          </a:solidFill>
          <a:ln>
            <a:solidFill>
              <a:schemeClr val="tx1"/>
            </a:solidFill>
            <a:prstDash val="lgDash"/>
          </a:ln>
        </p:spPr>
        <p:txBody>
          <a:bodyPr wrap="none">
            <a:spAutoFit/>
          </a:bodyPr>
          <a:lstStyle/>
          <a:p>
            <a:pPr lvl="0">
              <a:defRPr/>
            </a:pPr>
            <a:r>
              <a:rPr lang="vi-VN" sz="4400" b="1">
                <a:solidFill>
                  <a:srgbClr val="662A0E"/>
                </a:solidFill>
                <a:ea typeface="Times New Roman" panose="02020603050405020304" pitchFamily="18" charset="0"/>
                <a:cs typeface="Arial" panose="020B0604020202020204" pitchFamily="34" charset="0"/>
              </a:rPr>
              <a:t>Lu – vơ – rơ</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2115260" y="2955046"/>
            <a:ext cx="1657826" cy="769441"/>
          </a:xfrm>
          <a:prstGeom prst="rect">
            <a:avLst/>
          </a:prstGeom>
          <a:solidFill>
            <a:srgbClr val="FFB366"/>
          </a:solidFill>
          <a:ln>
            <a:solidFill>
              <a:schemeClr val="tx1"/>
            </a:solidFill>
            <a:prstDash val="lgDash"/>
          </a:ln>
        </p:spPr>
        <p:txBody>
          <a:bodyPr wrap="none">
            <a:spAutoFit/>
          </a:bodyPr>
          <a:lstStyle/>
          <a:p>
            <a:pPr lvl="0">
              <a:defRPr/>
            </a:pP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Mi-</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su</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1694846" y="1582615"/>
            <a:ext cx="2598788" cy="769441"/>
          </a:xfrm>
          <a:prstGeom prst="rect">
            <a:avLst/>
          </a:prstGeom>
          <a:solidFill>
            <a:srgbClr val="FFB366"/>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Ép- phen</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5146128" y="1514264"/>
            <a:ext cx="4671472" cy="769441"/>
          </a:xfrm>
          <a:prstGeom prst="rect">
            <a:avLst/>
          </a:prstGeom>
          <a:solidFill>
            <a:srgbClr val="FFB366"/>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Thô- ca – đê – rô</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D3FB4418-2797-6047-AFBD-27BFB8F62B8C}"/>
              </a:ext>
            </a:extLst>
          </p:cNvPr>
          <p:cNvPicPr>
            <a:picLocks noChangeAspect="1"/>
          </p:cNvPicPr>
          <p:nvPr/>
        </p:nvPicPr>
        <p:blipFill>
          <a:blip r:embed="rId4"/>
          <a:stretch>
            <a:fillRect/>
          </a:stretch>
        </p:blipFill>
        <p:spPr>
          <a:xfrm>
            <a:off x="3712241" y="-98654"/>
            <a:ext cx="5011346" cy="1505843"/>
          </a:xfrm>
          <a:prstGeom prst="rect">
            <a:avLst/>
          </a:prstGeom>
        </p:spPr>
      </p:pic>
      <p:sp>
        <p:nvSpPr>
          <p:cNvPr id="7" name="Rectangle 6">
            <a:extLst>
              <a:ext uri="{FF2B5EF4-FFF2-40B4-BE49-F238E27FC236}">
                <a16:creationId xmlns:a16="http://schemas.microsoft.com/office/drawing/2014/main" id="{AB7F018D-3DFD-A144-6C32-CD7D14B39412}"/>
              </a:ext>
            </a:extLst>
          </p:cNvPr>
          <p:cNvSpPr/>
          <p:nvPr/>
        </p:nvSpPr>
        <p:spPr>
          <a:xfrm>
            <a:off x="2024555" y="4267974"/>
            <a:ext cx="6425157" cy="769441"/>
          </a:xfrm>
          <a:prstGeom prst="rect">
            <a:avLst/>
          </a:prstGeom>
          <a:solidFill>
            <a:srgbClr val="FFB366"/>
          </a:solidFill>
          <a:ln>
            <a:solidFill>
              <a:schemeClr val="tx1"/>
            </a:solidFill>
            <a:prstDash val="lgDash"/>
          </a:ln>
        </p:spPr>
        <p:txBody>
          <a:bodyPr wrap="none">
            <a:spAutoFit/>
          </a:bodyPr>
          <a:lstStyle/>
          <a:p>
            <a:pPr lvl="0">
              <a:defRPr/>
            </a:pP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Ánh</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sáng</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đèn</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lung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linh</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700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 name="TextBox 1">
            <a:extLst>
              <a:ext uri="{FF2B5EF4-FFF2-40B4-BE49-F238E27FC236}">
                <a16:creationId xmlns:a16="http://schemas.microsoft.com/office/drawing/2014/main" id="{18C09355-1BF4-7015-A148-03F1BF033F11}"/>
              </a:ext>
            </a:extLst>
          </p:cNvPr>
          <p:cNvSpPr txBox="1"/>
          <p:nvPr/>
        </p:nvSpPr>
        <p:spPr>
          <a:xfrm>
            <a:off x="794193" y="1849809"/>
            <a:ext cx="10524047" cy="1754326"/>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Đứng trên quảng trường Thô – ca – đê – rô rộng lớn,</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Dương được ngắm nhìn</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toàn cảnh tháp Ép – phen cao sừng sững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trên nền trời xanh bao la</a:t>
            </a:r>
            <a:r>
              <a:rPr lang="vi-VN" sz="3600"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8E146B7-91AB-84C1-8D1B-323B9A49FF26}"/>
              </a:ext>
            </a:extLst>
          </p:cNvPr>
          <p:cNvPicPr>
            <a:picLocks noChangeAspect="1"/>
          </p:cNvPicPr>
          <p:nvPr/>
        </p:nvPicPr>
        <p:blipFill>
          <a:blip r:embed="rId7"/>
          <a:stretch>
            <a:fillRect/>
          </a:stretch>
        </p:blipFill>
        <p:spPr>
          <a:xfrm>
            <a:off x="904400" y="619952"/>
            <a:ext cx="10382388" cy="920576"/>
          </a:xfrm>
          <a:prstGeom prst="rect">
            <a:avLst/>
          </a:prstGeom>
        </p:spPr>
      </p:pic>
      <p:sp>
        <p:nvSpPr>
          <p:cNvPr id="10" name="TextBox 9">
            <a:extLst>
              <a:ext uri="{FF2B5EF4-FFF2-40B4-BE49-F238E27FC236}">
                <a16:creationId xmlns:a16="http://schemas.microsoft.com/office/drawing/2014/main" id="{F9DBB7AE-F5A1-2A67-4931-2807CEB08111}"/>
              </a:ext>
            </a:extLst>
          </p:cNvPr>
          <p:cNvSpPr txBox="1"/>
          <p:nvPr/>
        </p:nvSpPr>
        <p:spPr>
          <a:xfrm>
            <a:off x="895793" y="4115489"/>
            <a:ext cx="10524047" cy="1754326"/>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Tháp Ép – phen được lắp đặt hệ thống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gồm 20 000 ngọn đèn và 336 máy chiếu sáng,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tạo nên một cảnh tượng tuyệt đẹp</a:t>
            </a:r>
            <a:r>
              <a:rPr lang="vi-VN" sz="3600"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50018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89559" y="1847874"/>
            <a:ext cx="2446990" cy="769441"/>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thảo</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953337" y="1847874"/>
            <a:ext cx="8954884" cy="1323439"/>
          </a:xfrm>
          <a:prstGeom prst="rect">
            <a:avLst/>
          </a:prstGeom>
          <a:solidFill>
            <a:sysClr val="window" lastClr="FFFFFF"/>
          </a:solidFill>
          <a:ln w="28575">
            <a:solidFill>
              <a:srgbClr val="FF6698"/>
            </a:solidFill>
            <a:prstDash val="dashDot"/>
          </a:ln>
        </p:spPr>
        <p:txBody>
          <a:bodyPr wrap="square">
            <a:spAutoFit/>
          </a:bodyPr>
          <a:lstStyle/>
          <a:p>
            <a:pPr lvl="0" algn="just">
              <a:defRPr/>
            </a:pP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Cuộc</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họp</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ở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phạm</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vi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rộng</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để</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bày</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tỏ</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trao</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đổi</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ý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kiến</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về</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một</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vấn</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đề</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nào</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đó</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4081054" y="-182879"/>
            <a:ext cx="5743269" cy="1727878"/>
          </a:xfrm>
          <a:prstGeom prst="rect">
            <a:avLst/>
          </a:prstGeom>
        </p:spPr>
      </p:pic>
      <p:pic>
        <p:nvPicPr>
          <p:cNvPr id="1026" name="Picture 2" descr="1 Hội Thảo Là Gì? Điểm Khác Biệt Giữa Hội Nghị Và Hội Thảo?">
            <a:extLst>
              <a:ext uri="{FF2B5EF4-FFF2-40B4-BE49-F238E27FC236}">
                <a16:creationId xmlns:a16="http://schemas.microsoft.com/office/drawing/2014/main" id="{9CC92D08-9850-9FA8-5514-E0FB25680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451" y="3345411"/>
            <a:ext cx="5715000" cy="336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04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89559" y="1847874"/>
            <a:ext cx="2446990" cy="1446550"/>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lvl="0" algn="ctr">
              <a:defRPr/>
            </a:pPr>
            <a:r>
              <a:rPr lang="en-US" sz="4400" b="1" kern="0" dirty="0" err="1">
                <a:solidFill>
                  <a:prstClr val="black"/>
                </a:solidFill>
                <a:latin typeface="Cambria" panose="02040503050406030204" pitchFamily="18" charset="0"/>
                <a:ea typeface="Cambria" panose="02040503050406030204" pitchFamily="18" charset="0"/>
                <a:cs typeface="Arial" panose="020B0604020202020204" pitchFamily="34" charset="0"/>
              </a:rPr>
              <a:t>Tàu</a:t>
            </a:r>
            <a:r>
              <a:rPr lang="en-US" sz="4400" b="1" kern="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400" b="1" kern="0" dirty="0" err="1">
                <a:solidFill>
                  <a:prstClr val="black"/>
                </a:solidFill>
                <a:latin typeface="Cambria" panose="02040503050406030204" pitchFamily="18" charset="0"/>
                <a:ea typeface="Cambria" panose="02040503050406030204" pitchFamily="18" charset="0"/>
                <a:cs typeface="Arial" panose="020B0604020202020204" pitchFamily="34" charset="0"/>
              </a:rPr>
              <a:t>điện</a:t>
            </a:r>
            <a:r>
              <a:rPr lang="en-US" sz="4400" b="1" kern="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400" b="1" kern="0" dirty="0" err="1">
                <a:solidFill>
                  <a:prstClr val="black"/>
                </a:solidFill>
                <a:latin typeface="Cambria" panose="02040503050406030204" pitchFamily="18" charset="0"/>
                <a:ea typeface="Cambria" panose="02040503050406030204" pitchFamily="18" charset="0"/>
                <a:cs typeface="Arial" panose="020B0604020202020204" pitchFamily="34" charset="0"/>
              </a:rPr>
              <a:t>ngầm</a:t>
            </a:r>
            <a:r>
              <a:rPr lang="en-US" sz="4400" b="1" kern="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953337" y="1847874"/>
            <a:ext cx="8954884" cy="1323439"/>
          </a:xfrm>
          <a:prstGeom prst="rect">
            <a:avLst/>
          </a:prstGeom>
          <a:solidFill>
            <a:sysClr val="window" lastClr="FFFFFF"/>
          </a:solidFill>
          <a:ln w="28575">
            <a:solidFill>
              <a:srgbClr val="FF6698"/>
            </a:solidFill>
            <a:prstDash val="dashDot"/>
          </a:ln>
        </p:spPr>
        <p:txBody>
          <a:bodyPr wrap="square">
            <a:spAutoFit/>
          </a:bodyPr>
          <a:lstStyle/>
          <a:p>
            <a:pPr lvl="0" algn="just">
              <a:defRPr/>
            </a:pP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L</a:t>
            </a:r>
            <a:r>
              <a:rPr lang="vi-VN"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oại phương tiện giao thông chạy bằng điện, đi ngầm trong lòng đất.</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4081054" y="-182879"/>
            <a:ext cx="5743269" cy="1727878"/>
          </a:xfrm>
          <a:prstGeom prst="rect">
            <a:avLst/>
          </a:prstGeom>
        </p:spPr>
      </p:pic>
      <p:pic>
        <p:nvPicPr>
          <p:cNvPr id="2050" name="Picture 2" descr="Nga: Hệ thống tàu điện ngầm thủ đô Moskva kỷ niệm sinh nhật thứ 87 |  baotintuc.vn">
            <a:extLst>
              <a:ext uri="{FF2B5EF4-FFF2-40B4-BE49-F238E27FC236}">
                <a16:creationId xmlns:a16="http://schemas.microsoft.com/office/drawing/2014/main" id="{3B4FE623-C599-0F84-29D9-362345720C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9" y="3699642"/>
            <a:ext cx="4243869" cy="28271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ính thức vận hành tàu điện ngầm tự động tại Trung Quốc | VTV.VN">
            <a:extLst>
              <a:ext uri="{FF2B5EF4-FFF2-40B4-BE49-F238E27FC236}">
                <a16:creationId xmlns:a16="http://schemas.microsoft.com/office/drawing/2014/main" id="{44B3BD8B-020A-79CB-60D2-22A87F3355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061" y="3633950"/>
            <a:ext cx="4771697" cy="298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13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par>
                                <p:cTn id="23" presetID="10"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7">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5" name="Rectangle: Rounded Corners 4">
            <a:extLst>
              <a:ext uri="{FF2B5EF4-FFF2-40B4-BE49-F238E27FC236}">
                <a16:creationId xmlns:a16="http://schemas.microsoft.com/office/drawing/2014/main" id="{18D07892-4492-628A-8829-5CF88E9765E2}"/>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4">
            <a:extLst>
              <a:ext uri="{FF2B5EF4-FFF2-40B4-BE49-F238E27FC236}">
                <a16:creationId xmlns:a16="http://schemas.microsoft.com/office/drawing/2014/main" id="{4A233A4F-09B9-7E96-A48A-26695D414128}"/>
              </a:ext>
            </a:extLst>
          </p:cNvPr>
          <p:cNvSpPr/>
          <p:nvPr/>
        </p:nvSpPr>
        <p:spPr>
          <a:xfrm>
            <a:off x="892398" y="3059530"/>
            <a:ext cx="10405522" cy="2857794"/>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3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3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p:txBody>
      </p:sp>
      <p:sp>
        <p:nvSpPr>
          <p:cNvPr id="12" name="Rectangle: Rounded Corners 6">
            <a:extLst>
              <a:ext uri="{FF2B5EF4-FFF2-40B4-BE49-F238E27FC236}">
                <a16:creationId xmlns:a16="http://schemas.microsoft.com/office/drawing/2014/main" id="{34147726-EF7C-6CCD-60DF-115567B4D100}"/>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1</a:t>
            </a:r>
          </a:p>
        </p:txBody>
      </p:sp>
      <p:pic>
        <p:nvPicPr>
          <p:cNvPr id="13" name="Picture 12">
            <a:extLst>
              <a:ext uri="{FF2B5EF4-FFF2-40B4-BE49-F238E27FC236}">
                <a16:creationId xmlns:a16="http://schemas.microsoft.com/office/drawing/2014/main" id="{B8674B81-7AF4-A3CE-D74E-D256EAB4764F}"/>
              </a:ext>
            </a:extLst>
          </p:cNvPr>
          <p:cNvPicPr>
            <a:picLocks noChangeAspect="1"/>
          </p:cNvPicPr>
          <p:nvPr/>
        </p:nvPicPr>
        <p:blipFill>
          <a:blip r:embed="rId8"/>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14" name="TextBox1">
                  <a:extLst>
                    <a:ext uri="{FF2B5EF4-FFF2-40B4-BE49-F238E27FC236}">
                      <a16:creationId xmlns:a16="http://schemas.microsoft.com/office/drawing/2014/main" id="{3F989BFF-040A-502C-BFF2-C36FF2D7FC16}"/>
                    </a:ext>
                  </a:extLst>
                </p:cNvPr>
                <p:cNvPicPr>
                  <a:picLocks/>
                </p:cNvPicPr>
                <p:nvPr/>
              </p:nvPicPr>
              <p:blipFill>
                <a:blip r:embed="rId9"/>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6133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1983</Words>
  <Application>Microsoft Office PowerPoint</Application>
  <PresentationFormat>Widescreen</PresentationFormat>
  <Paragraphs>85</Paragraphs>
  <Slides>26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DengXian</vt:lpstr>
      <vt:lpstr>Arial</vt:lpstr>
      <vt:lpstr>Calibri</vt:lpstr>
      <vt:lpstr>Cambria</vt:lpstr>
      <vt:lpstr>iCiel Pony</vt:lpstr>
      <vt:lpstr>Times New Roman</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29</cp:revision>
  <dcterms:created xsi:type="dcterms:W3CDTF">2024-01-11T12:21:38Z</dcterms:created>
  <dcterms:modified xsi:type="dcterms:W3CDTF">2025-04-05T14:09:55Z</dcterms:modified>
</cp:coreProperties>
</file>