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51" r:id="rId2"/>
    <p:sldId id="369" r:id="rId3"/>
    <p:sldId id="371" r:id="rId4"/>
    <p:sldId id="372" r:id="rId5"/>
    <p:sldId id="2632" r:id="rId6"/>
    <p:sldId id="376" r:id="rId7"/>
    <p:sldId id="380" r:id="rId8"/>
    <p:sldId id="381" r:id="rId9"/>
    <p:sldId id="383" r:id="rId10"/>
    <p:sldId id="382" r:id="rId11"/>
    <p:sldId id="386" r:id="rId12"/>
    <p:sldId id="2631" r:id="rId13"/>
    <p:sldId id="2633" r:id="rId14"/>
    <p:sldId id="2634" r:id="rId15"/>
    <p:sldId id="35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0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DA501-7468-4723-8F46-176C37949EBF}"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6642B-DD7E-4DC1-9E54-572E9E40C808}" type="slidenum">
              <a:rPr lang="en-US" smtClean="0"/>
              <a:t>‹#›</a:t>
            </a:fld>
            <a:endParaRPr lang="en-US"/>
          </a:p>
        </p:txBody>
      </p:sp>
    </p:spTree>
    <p:extLst>
      <p:ext uri="{BB962C8B-B14F-4D97-AF65-F5344CB8AC3E}">
        <p14:creationId xmlns:p14="http://schemas.microsoft.com/office/powerpoint/2010/main" val="3758580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594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880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11813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82707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39160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86156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47569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7019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60752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49592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23058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15175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82496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108249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858991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983AFDDE-2982-B80F-3CF0-16ED95217F6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1155" y="142777"/>
            <a:ext cx="1275172" cy="1275172"/>
          </a:xfrm>
          <a:prstGeom prst="rect">
            <a:avLst/>
          </a:prstGeom>
        </p:spPr>
      </p:pic>
    </p:spTree>
    <p:extLst>
      <p:ext uri="{BB962C8B-B14F-4D97-AF65-F5344CB8AC3E}">
        <p14:creationId xmlns:p14="http://schemas.microsoft.com/office/powerpoint/2010/main" val="657712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BD5A443-C3F9-2827-5DFA-9C0C59DB80D3}"/>
              </a:ext>
            </a:extLst>
          </p:cNvPr>
          <p:cNvGrpSpPr/>
          <p:nvPr/>
        </p:nvGrpSpPr>
        <p:grpSpPr>
          <a:xfrm>
            <a:off x="9552384" y="157279"/>
            <a:ext cx="1344149" cy="1344149"/>
            <a:chOff x="5364088" y="51470"/>
            <a:chExt cx="1008112" cy="1008112"/>
          </a:xfrm>
        </p:grpSpPr>
        <p:sp>
          <p:nvSpPr>
            <p:cNvPr id="14" name="Wave 13">
              <a:extLst>
                <a:ext uri="{FF2B5EF4-FFF2-40B4-BE49-F238E27FC236}">
                  <a16:creationId xmlns:a16="http://schemas.microsoft.com/office/drawing/2014/main" id="{42DC5660-1358-C38F-F3F5-067598F32D39}"/>
                </a:ext>
              </a:extLst>
            </p:cNvPr>
            <p:cNvSpPr/>
            <p:nvPr/>
          </p:nvSpPr>
          <p:spPr>
            <a:xfrm>
              <a:off x="5364088" y="51470"/>
              <a:ext cx="1008112" cy="663130"/>
            </a:xfrm>
            <a:prstGeom prst="wav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433EC39F-05D3-8ADF-12ED-DF176880FD54}"/>
                </a:ext>
              </a:extLst>
            </p:cNvPr>
            <p:cNvCxnSpPr/>
            <p:nvPr/>
          </p:nvCxnSpPr>
          <p:spPr>
            <a:xfrm>
              <a:off x="5364088" y="108420"/>
              <a:ext cx="0" cy="9511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tar: 5 Points 14">
              <a:extLst>
                <a:ext uri="{FF2B5EF4-FFF2-40B4-BE49-F238E27FC236}">
                  <a16:creationId xmlns:a16="http://schemas.microsoft.com/office/drawing/2014/main" id="{D4FB6940-214A-5CE8-3A53-E6C4C3E0A32F}"/>
                </a:ext>
              </a:extLst>
            </p:cNvPr>
            <p:cNvSpPr/>
            <p:nvPr/>
          </p:nvSpPr>
          <p:spPr>
            <a:xfrm>
              <a:off x="5685264" y="181721"/>
              <a:ext cx="365760" cy="36576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grpSp>
      <p:sp>
        <p:nvSpPr>
          <p:cNvPr id="2" name="Rectangle: Rounded Corners 1">
            <a:extLst>
              <a:ext uri="{FF2B5EF4-FFF2-40B4-BE49-F238E27FC236}">
                <a16:creationId xmlns:a16="http://schemas.microsoft.com/office/drawing/2014/main" id="{B8331A1D-2243-AE79-86D9-529A749C2316}"/>
              </a:ext>
            </a:extLst>
          </p:cNvPr>
          <p:cNvSpPr/>
          <p:nvPr/>
        </p:nvSpPr>
        <p:spPr>
          <a:xfrm>
            <a:off x="680820" y="330947"/>
            <a:ext cx="10373336" cy="5306299"/>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4267" b="1" dirty="0">
              <a:solidFill>
                <a:prstClr val="black"/>
              </a:solidFill>
              <a:latin typeface="Calibri Light" panose="020F0302020204030204"/>
            </a:endParaRPr>
          </a:p>
        </p:txBody>
      </p:sp>
      <p:sp>
        <p:nvSpPr>
          <p:cNvPr id="6" name="Rectangle: Rounded Corners 5">
            <a:extLst>
              <a:ext uri="{FF2B5EF4-FFF2-40B4-BE49-F238E27FC236}">
                <a16:creationId xmlns:a16="http://schemas.microsoft.com/office/drawing/2014/main" id="{A40668F6-66C2-BBA9-9937-32ECE694AEF7}"/>
              </a:ext>
            </a:extLst>
          </p:cNvPr>
          <p:cNvSpPr/>
          <p:nvPr/>
        </p:nvSpPr>
        <p:spPr>
          <a:xfrm>
            <a:off x="3119670" y="3236979"/>
            <a:ext cx="9299641" cy="3860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pPr>
            <a:endParaRPr lang="en-US" sz="4267" b="1" dirty="0">
              <a:ln w="6600">
                <a:solidFill>
                  <a:srgbClr val="FF0000"/>
                </a:solidFill>
                <a:prstDash val="solid"/>
              </a:ln>
              <a:solidFill>
                <a:srgbClr val="FFFFFF"/>
              </a:solidFill>
              <a:effectLst>
                <a:outerShdw dist="38100" dir="2700000" algn="tl" rotWithShape="0">
                  <a:srgbClr val="FF0000"/>
                </a:outerShdw>
              </a:effectLst>
              <a:latin typeface="SVN-Hole Hearted" panose="020B0A06020104020203" pitchFamily="34" charset="0"/>
            </a:endParaRPr>
          </a:p>
        </p:txBody>
      </p:sp>
      <p:pic>
        <p:nvPicPr>
          <p:cNvPr id="19" name="Picture 36">
            <a:extLst>
              <a:ext uri="{FF2B5EF4-FFF2-40B4-BE49-F238E27FC236}">
                <a16:creationId xmlns:a16="http://schemas.microsoft.com/office/drawing/2014/main" id="{4D358360-8193-4F53-BA87-14DC70DDE015}"/>
              </a:ext>
            </a:extLst>
          </p:cNvPr>
          <p:cNvPicPr>
            <a:picLocks noChangeAspect="1"/>
          </p:cNvPicPr>
          <p:nvPr/>
        </p:nvPicPr>
        <p:blipFill>
          <a:blip r:embed="rId4"/>
          <a:srcRect/>
          <a:stretch>
            <a:fillRect/>
          </a:stretch>
        </p:blipFill>
        <p:spPr>
          <a:xfrm>
            <a:off x="8538155" y="1895475"/>
            <a:ext cx="3056319" cy="4729313"/>
          </a:xfrm>
          <a:prstGeom prst="rect">
            <a:avLst/>
          </a:prstGeom>
        </p:spPr>
      </p:pic>
      <p:pic>
        <p:nvPicPr>
          <p:cNvPr id="4" name="Picture 3">
            <a:extLst>
              <a:ext uri="{FF2B5EF4-FFF2-40B4-BE49-F238E27FC236}">
                <a16:creationId xmlns:a16="http://schemas.microsoft.com/office/drawing/2014/main" id="{9F69F502-E965-011F-B9C9-81413FECC3EE}"/>
              </a:ext>
            </a:extLst>
          </p:cNvPr>
          <p:cNvPicPr>
            <a:picLocks noChangeAspect="1"/>
          </p:cNvPicPr>
          <p:nvPr/>
        </p:nvPicPr>
        <p:blipFill>
          <a:blip r:embed="rId5"/>
          <a:stretch>
            <a:fillRect/>
          </a:stretch>
        </p:blipFill>
        <p:spPr>
          <a:xfrm>
            <a:off x="3399873" y="1203158"/>
            <a:ext cx="3944454" cy="908383"/>
          </a:xfrm>
          <a:prstGeom prst="rect">
            <a:avLst/>
          </a:prstGeom>
        </p:spPr>
      </p:pic>
      <p:pic>
        <p:nvPicPr>
          <p:cNvPr id="9" name="Picture 8">
            <a:extLst>
              <a:ext uri="{FF2B5EF4-FFF2-40B4-BE49-F238E27FC236}">
                <a16:creationId xmlns:a16="http://schemas.microsoft.com/office/drawing/2014/main" id="{C0F57ECA-2326-DA2A-065A-A604AF5B9948}"/>
              </a:ext>
            </a:extLst>
          </p:cNvPr>
          <p:cNvPicPr>
            <a:picLocks noChangeAspect="1"/>
          </p:cNvPicPr>
          <p:nvPr/>
        </p:nvPicPr>
        <p:blipFill>
          <a:blip r:embed="rId6"/>
          <a:stretch>
            <a:fillRect/>
          </a:stretch>
        </p:blipFill>
        <p:spPr>
          <a:xfrm>
            <a:off x="1720273" y="1952552"/>
            <a:ext cx="7456054" cy="1676545"/>
          </a:xfrm>
          <a:prstGeom prst="rect">
            <a:avLst/>
          </a:prstGeom>
        </p:spPr>
      </p:pic>
      <p:sp>
        <p:nvSpPr>
          <p:cNvPr id="7" name="TextBox 6">
            <a:extLst>
              <a:ext uri="{FF2B5EF4-FFF2-40B4-BE49-F238E27FC236}">
                <a16:creationId xmlns:a16="http://schemas.microsoft.com/office/drawing/2014/main" id="{5E812AC7-4AE4-5C5A-DA39-E1F59503443A}"/>
              </a:ext>
            </a:extLst>
          </p:cNvPr>
          <p:cNvSpPr txBox="1"/>
          <p:nvPr/>
        </p:nvSpPr>
        <p:spPr>
          <a:xfrm>
            <a:off x="2146739" y="507959"/>
            <a:ext cx="6941974"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b="1"/>
          </a:p>
        </p:txBody>
      </p:sp>
    </p:spTree>
    <p:extLst>
      <p:ext uri="{BB962C8B-B14F-4D97-AF65-F5344CB8AC3E}">
        <p14:creationId xmlns:p14="http://schemas.microsoft.com/office/powerpoint/2010/main" val="13727862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335360" y="323627"/>
            <a:ext cx="11521280" cy="6210747"/>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4" name="Picture 3">
            <a:extLst>
              <a:ext uri="{FF2B5EF4-FFF2-40B4-BE49-F238E27FC236}">
                <a16:creationId xmlns:a16="http://schemas.microsoft.com/office/drawing/2014/main" id="{39E8DF94-B462-1F97-6228-7300D3EC5932}"/>
              </a:ext>
            </a:extLst>
          </p:cNvPr>
          <p:cNvPicPr>
            <a:picLocks noChangeAspect="1"/>
          </p:cNvPicPr>
          <p:nvPr/>
        </p:nvPicPr>
        <p:blipFill>
          <a:blip r:embed="rId3"/>
          <a:stretch>
            <a:fillRect/>
          </a:stretch>
        </p:blipFill>
        <p:spPr>
          <a:xfrm>
            <a:off x="3148715" y="0"/>
            <a:ext cx="5761219" cy="2206943"/>
          </a:xfrm>
          <a:prstGeom prst="rect">
            <a:avLst/>
          </a:prstGeom>
        </p:spPr>
      </p:pic>
      <p:sp>
        <p:nvSpPr>
          <p:cNvPr id="5" name="TextBox 4">
            <a:extLst>
              <a:ext uri="{FF2B5EF4-FFF2-40B4-BE49-F238E27FC236}">
                <a16:creationId xmlns:a16="http://schemas.microsoft.com/office/drawing/2014/main" id="{9678D36D-9ABA-8C93-04D1-1B95B5DD90C2}"/>
              </a:ext>
            </a:extLst>
          </p:cNvPr>
          <p:cNvSpPr txBox="1"/>
          <p:nvPr/>
        </p:nvSpPr>
        <p:spPr>
          <a:xfrm>
            <a:off x="552933" y="1619124"/>
            <a:ext cx="11086135" cy="3703065"/>
          </a:xfrm>
          <a:prstGeom prst="rect">
            <a:avLst/>
          </a:prstGeom>
          <a:noFill/>
        </p:spPr>
        <p:txBody>
          <a:bodyPr wrap="square" rtlCol="0">
            <a:spAutoFit/>
          </a:bodyPr>
          <a:lstStyle/>
          <a:p>
            <a:pPr algn="just" defTabSz="1219170"/>
            <a:r>
              <a:rPr lang="en-US" sz="2933" dirty="0">
                <a:solidFill>
                  <a:srgbClr val="000000"/>
                </a:solidFill>
                <a:latin typeface="Calibri" panose="020F0502020204030204" pitchFamily="34" charset="0"/>
                <a:cs typeface="Calibri" panose="020F0502020204030204" pitchFamily="34" charset="0"/>
              </a:rPr>
              <a:t>a. </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Nàng Bạch Tuyết và bảy chú lùn</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 là phim hoạt hình nổi tiếng của Oan Đi-xni. Phim được chuyển thể từ câu chuyện </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Nàng Bạch Tuyết</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 trong tập "Truyện cổ Grim".</a:t>
            </a:r>
            <a:endParaRPr lang="en-US" sz="2933" dirty="0">
              <a:solidFill>
                <a:srgbClr val="000000"/>
              </a:solidFill>
              <a:latin typeface="Calibri" panose="020F0502020204030204" pitchFamily="34" charset="0"/>
              <a:cs typeface="Calibri" panose="020F0502020204030204" pitchFamily="34" charset="0"/>
            </a:endParaRPr>
          </a:p>
          <a:p>
            <a:pPr algn="just" defTabSz="1219170"/>
            <a:endParaRPr lang="vi-VN" sz="2933" dirty="0">
              <a:solidFill>
                <a:srgbClr val="000000"/>
              </a:solidFill>
              <a:latin typeface="Calibri" panose="020F0502020204030204" pitchFamily="34" charset="0"/>
              <a:cs typeface="Calibri" panose="020F0502020204030204" pitchFamily="34" charset="0"/>
            </a:endParaRPr>
          </a:p>
          <a:p>
            <a:pPr algn="just" defTabSz="1219170"/>
            <a:r>
              <a:rPr lang="vi-VN" sz="2933" dirty="0">
                <a:solidFill>
                  <a:srgbClr val="000000"/>
                </a:solidFill>
                <a:latin typeface="Calibri" panose="020F0502020204030204" pitchFamily="34" charset="0"/>
                <a:cs typeface="Calibri" panose="020F0502020204030204" pitchFamily="34" charset="0"/>
              </a:rPr>
              <a:t>b. Trần Văn Cẩn (1910 - 1994) là họa sĩ tài năng bậc nhất Việt Nam. Ông sáng tác bức tranh </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Em Thúy</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 1943 dựa trên nguyên mẫu cô cháu gái đáng yêu của mình. Bức tranh đã được chuyên gia người Ô-xtrây-li-a phục chế năm 2004.</a:t>
            </a:r>
            <a:endParaRPr lang="en-US" sz="2933"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83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25" name="Picture 24">
            <a:extLst>
              <a:ext uri="{FF2B5EF4-FFF2-40B4-BE49-F238E27FC236}">
                <a16:creationId xmlns:a16="http://schemas.microsoft.com/office/drawing/2014/main" id="{B9E18DAB-3D3B-B800-8556-D5AE95EBC52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55" t="5253" r="34512" b="70101"/>
          <a:stretch/>
        </p:blipFill>
        <p:spPr>
          <a:xfrm>
            <a:off x="421285" y="452670"/>
            <a:ext cx="1074097" cy="832845"/>
          </a:xfrm>
          <a:prstGeom prst="rect">
            <a:avLst/>
          </a:prstGeom>
        </p:spPr>
      </p:pic>
      <p:sp>
        <p:nvSpPr>
          <p:cNvPr id="2" name="TextBox 1">
            <a:extLst>
              <a:ext uri="{FF2B5EF4-FFF2-40B4-BE49-F238E27FC236}">
                <a16:creationId xmlns:a16="http://schemas.microsoft.com/office/drawing/2014/main" id="{381A8FAD-8724-4F1E-A477-0FD0B23EAD3A}"/>
              </a:ext>
            </a:extLst>
          </p:cNvPr>
          <p:cNvSpPr txBox="1"/>
          <p:nvPr/>
        </p:nvSpPr>
        <p:spPr>
          <a:xfrm>
            <a:off x="1495382" y="327544"/>
            <a:ext cx="9950681" cy="1323439"/>
          </a:xfrm>
          <a:prstGeom prst="rect">
            <a:avLst/>
          </a:prstGeom>
          <a:noFill/>
        </p:spPr>
        <p:txBody>
          <a:bodyPr wrap="square" rtlCol="0">
            <a:spAutoFit/>
          </a:bodyPr>
          <a:lstStyle/>
          <a:p>
            <a:pPr algn="just" defTabSz="1219170">
              <a:defRPr/>
            </a:pPr>
            <a:r>
              <a:rPr lang="en-US" sz="4000" b="1" dirty="0">
                <a:solidFill>
                  <a:srgbClr val="CC0066"/>
                </a:solidFill>
                <a:ea typeface="微软雅黑"/>
              </a:rPr>
              <a:t>3. </a:t>
            </a:r>
            <a:r>
              <a:rPr lang="en-US" sz="4000" b="1" dirty="0" err="1">
                <a:solidFill>
                  <a:srgbClr val="CC0066"/>
                </a:solidFill>
                <a:ea typeface="微软雅黑"/>
              </a:rPr>
              <a:t>Đặt</a:t>
            </a:r>
            <a:r>
              <a:rPr lang="en-US" sz="4000" b="1" dirty="0">
                <a:solidFill>
                  <a:srgbClr val="CC0066"/>
                </a:solidFill>
                <a:ea typeface="微软雅黑"/>
              </a:rPr>
              <a:t> 1 – 2 </a:t>
            </a:r>
            <a:r>
              <a:rPr lang="en-US" sz="4000" b="1" dirty="0" err="1">
                <a:solidFill>
                  <a:srgbClr val="CC0066"/>
                </a:solidFill>
                <a:ea typeface="微软雅黑"/>
              </a:rPr>
              <a:t>câu</a:t>
            </a:r>
            <a:r>
              <a:rPr lang="en-US" sz="4000" b="1" dirty="0">
                <a:solidFill>
                  <a:srgbClr val="CC0066"/>
                </a:solidFill>
                <a:ea typeface="微软雅黑"/>
              </a:rPr>
              <a:t> </a:t>
            </a:r>
            <a:r>
              <a:rPr lang="en-US" sz="4000" b="1" dirty="0" err="1">
                <a:solidFill>
                  <a:srgbClr val="CC0066"/>
                </a:solidFill>
                <a:ea typeface="微软雅黑"/>
              </a:rPr>
              <a:t>có</a:t>
            </a:r>
            <a:r>
              <a:rPr lang="en-US" sz="4000" b="1" dirty="0">
                <a:solidFill>
                  <a:srgbClr val="CC0066"/>
                </a:solidFill>
                <a:ea typeface="微软雅黑"/>
              </a:rPr>
              <a:t> </a:t>
            </a:r>
            <a:r>
              <a:rPr lang="en-US" sz="4000" b="1" dirty="0" err="1">
                <a:solidFill>
                  <a:srgbClr val="CC0066"/>
                </a:solidFill>
                <a:ea typeface="微软雅黑"/>
              </a:rPr>
              <a:t>sử</a:t>
            </a:r>
            <a:r>
              <a:rPr lang="en-US" sz="4000" b="1" dirty="0">
                <a:solidFill>
                  <a:srgbClr val="CC0066"/>
                </a:solidFill>
                <a:ea typeface="微软雅黑"/>
              </a:rPr>
              <a:t> </a:t>
            </a:r>
            <a:r>
              <a:rPr lang="en-US" sz="4000" b="1" dirty="0" err="1">
                <a:solidFill>
                  <a:srgbClr val="CC0066"/>
                </a:solidFill>
                <a:ea typeface="微软雅黑"/>
              </a:rPr>
              <a:t>dụng</a:t>
            </a:r>
            <a:r>
              <a:rPr lang="en-US" sz="4000" b="1" dirty="0">
                <a:solidFill>
                  <a:srgbClr val="CC0066"/>
                </a:solidFill>
                <a:ea typeface="微软雅黑"/>
              </a:rPr>
              <a:t> </a:t>
            </a:r>
            <a:r>
              <a:rPr lang="en-US" sz="4000" b="1" dirty="0" err="1">
                <a:solidFill>
                  <a:srgbClr val="CC0066"/>
                </a:solidFill>
                <a:ea typeface="微软雅黑"/>
              </a:rPr>
              <a:t>một</a:t>
            </a:r>
            <a:r>
              <a:rPr lang="en-US" sz="4000" b="1" dirty="0">
                <a:solidFill>
                  <a:srgbClr val="CC0066"/>
                </a:solidFill>
                <a:ea typeface="微软雅黑"/>
              </a:rPr>
              <a:t> </a:t>
            </a:r>
            <a:r>
              <a:rPr lang="en-US" sz="4000" b="1" dirty="0" err="1">
                <a:solidFill>
                  <a:srgbClr val="CC0066"/>
                </a:solidFill>
                <a:ea typeface="微软雅黑"/>
              </a:rPr>
              <a:t>trong</a:t>
            </a:r>
            <a:r>
              <a:rPr lang="en-US" sz="4000" b="1" dirty="0">
                <a:solidFill>
                  <a:srgbClr val="CC0066"/>
                </a:solidFill>
                <a:ea typeface="微软雅黑"/>
              </a:rPr>
              <a:t> </a:t>
            </a:r>
            <a:r>
              <a:rPr lang="en-US" sz="4000" b="1" dirty="0" err="1">
                <a:solidFill>
                  <a:srgbClr val="CC0066"/>
                </a:solidFill>
                <a:ea typeface="微软雅黑"/>
              </a:rPr>
              <a:t>các</a:t>
            </a:r>
            <a:r>
              <a:rPr lang="en-US" sz="4000" b="1" dirty="0">
                <a:solidFill>
                  <a:srgbClr val="CC0066"/>
                </a:solidFill>
                <a:ea typeface="微软雅黑"/>
              </a:rPr>
              <a:t> </a:t>
            </a:r>
            <a:r>
              <a:rPr lang="en-US" sz="4000" b="1" dirty="0" err="1">
                <a:solidFill>
                  <a:srgbClr val="CC0066"/>
                </a:solidFill>
                <a:ea typeface="微软雅黑"/>
              </a:rPr>
              <a:t>dấu</a:t>
            </a:r>
            <a:r>
              <a:rPr lang="en-US" sz="4000" b="1" dirty="0">
                <a:solidFill>
                  <a:srgbClr val="CC0066"/>
                </a:solidFill>
                <a:ea typeface="微软雅黑"/>
              </a:rPr>
              <a:t> </a:t>
            </a:r>
            <a:r>
              <a:rPr lang="en-US" sz="4000" b="1" dirty="0" err="1">
                <a:solidFill>
                  <a:srgbClr val="CC0066"/>
                </a:solidFill>
                <a:ea typeface="微软雅黑"/>
              </a:rPr>
              <a:t>câu</a:t>
            </a:r>
            <a:r>
              <a:rPr lang="en-US" sz="4000" b="1" dirty="0">
                <a:solidFill>
                  <a:srgbClr val="CC0066"/>
                </a:solidFill>
                <a:ea typeface="微软雅黑"/>
              </a:rPr>
              <a:t> </a:t>
            </a:r>
            <a:r>
              <a:rPr lang="en-US" sz="4000" b="1" dirty="0" err="1">
                <a:solidFill>
                  <a:srgbClr val="CC0066"/>
                </a:solidFill>
                <a:ea typeface="微软雅黑"/>
              </a:rPr>
              <a:t>sau</a:t>
            </a:r>
            <a:r>
              <a:rPr lang="en-US" sz="4000" b="1" dirty="0">
                <a:solidFill>
                  <a:srgbClr val="CC0066"/>
                </a:solidFill>
                <a:ea typeface="微软雅黑"/>
              </a:rPr>
              <a:t>:</a:t>
            </a:r>
            <a:endParaRPr lang="en-US" sz="4000" b="1" dirty="0">
              <a:solidFill>
                <a:srgbClr val="000000"/>
              </a:solidFill>
              <a:latin typeface="Calibri"/>
              <a:ea typeface="微软雅黑"/>
            </a:endParaRPr>
          </a:p>
        </p:txBody>
      </p:sp>
      <p:pic>
        <p:nvPicPr>
          <p:cNvPr id="4" name="Picture 3">
            <a:extLst>
              <a:ext uri="{FF2B5EF4-FFF2-40B4-BE49-F238E27FC236}">
                <a16:creationId xmlns:a16="http://schemas.microsoft.com/office/drawing/2014/main" id="{C047C487-3CFC-7E55-FE25-58BBC81E428A}"/>
              </a:ext>
            </a:extLst>
          </p:cNvPr>
          <p:cNvPicPr>
            <a:picLocks noChangeAspect="1"/>
          </p:cNvPicPr>
          <p:nvPr/>
        </p:nvPicPr>
        <p:blipFill>
          <a:blip r:embed="rId4"/>
          <a:stretch>
            <a:fillRect/>
          </a:stretch>
        </p:blipFill>
        <p:spPr>
          <a:xfrm>
            <a:off x="1515981" y="2276476"/>
            <a:ext cx="9113919" cy="2405062"/>
          </a:xfrm>
          <a:prstGeom prst="rect">
            <a:avLst/>
          </a:prstGeom>
        </p:spPr>
      </p:pic>
    </p:spTree>
    <p:extLst>
      <p:ext uri="{BB962C8B-B14F-4D97-AF65-F5344CB8AC3E}">
        <p14:creationId xmlns:p14="http://schemas.microsoft.com/office/powerpoint/2010/main" val="193331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5" name="Picture 4">
            <a:extLst>
              <a:ext uri="{FF2B5EF4-FFF2-40B4-BE49-F238E27FC236}">
                <a16:creationId xmlns:a16="http://schemas.microsoft.com/office/drawing/2014/main" id="{A70002E4-5D40-7AC9-6A35-DE461B885CD6}"/>
              </a:ext>
            </a:extLst>
          </p:cNvPr>
          <p:cNvPicPr>
            <a:picLocks noChangeAspect="1"/>
          </p:cNvPicPr>
          <p:nvPr/>
        </p:nvPicPr>
        <p:blipFill>
          <a:blip r:embed="rId3"/>
          <a:stretch>
            <a:fillRect/>
          </a:stretch>
        </p:blipFill>
        <p:spPr>
          <a:xfrm>
            <a:off x="1300162" y="561974"/>
            <a:ext cx="9809004" cy="923925"/>
          </a:xfrm>
          <a:prstGeom prst="rect">
            <a:avLst/>
          </a:prstGeom>
        </p:spPr>
      </p:pic>
      <p:sp>
        <p:nvSpPr>
          <p:cNvPr id="6" name="TextBox 5">
            <a:extLst>
              <a:ext uri="{FF2B5EF4-FFF2-40B4-BE49-F238E27FC236}">
                <a16:creationId xmlns:a16="http://schemas.microsoft.com/office/drawing/2014/main" id="{11D3B04E-749B-0B25-1CE8-DD431BBF6371}"/>
              </a:ext>
            </a:extLst>
          </p:cNvPr>
          <p:cNvSpPr txBox="1"/>
          <p:nvPr/>
        </p:nvSpPr>
        <p:spPr>
          <a:xfrm>
            <a:off x="809625" y="1933575"/>
            <a:ext cx="11010900" cy="2862322"/>
          </a:xfrm>
          <a:prstGeom prst="rect">
            <a:avLst/>
          </a:prstGeom>
          <a:noFill/>
        </p:spPr>
        <p:txBody>
          <a:bodyPr wrap="square" rtlCol="0">
            <a:spAutoFit/>
          </a:bodyPr>
          <a:lstStyle/>
          <a:p>
            <a:r>
              <a:rPr lang="vi-VN" sz="3600" dirty="0"/>
              <a:t>VD: Cô của mình đã đi du lịch nhiều nước trên thế giới:</a:t>
            </a:r>
          </a:p>
          <a:p>
            <a:r>
              <a:rPr lang="vi-VN" sz="3600" dirty="0"/>
              <a:t>- Hà Lan, nơi có những chiếc cối xay gió độc đáo</a:t>
            </a:r>
          </a:p>
          <a:p>
            <a:r>
              <a:rPr lang="vi-VN" sz="3600" dirty="0"/>
              <a:t>- Đan Mạch, quê hương của An-đéc-xen</a:t>
            </a:r>
          </a:p>
          <a:p>
            <a:r>
              <a:rPr lang="vi-VN" sz="3600" dirty="0"/>
              <a:t>- Cam-pu-chia, đất nước có đền Ăng-co Vát cổ kính.</a:t>
            </a:r>
          </a:p>
        </p:txBody>
      </p:sp>
    </p:spTree>
    <p:extLst>
      <p:ext uri="{BB962C8B-B14F-4D97-AF65-F5344CB8AC3E}">
        <p14:creationId xmlns:p14="http://schemas.microsoft.com/office/powerpoint/2010/main" val="1598293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11D3B04E-749B-0B25-1CE8-DD431BBF6371}"/>
              </a:ext>
            </a:extLst>
          </p:cNvPr>
          <p:cNvSpPr txBox="1"/>
          <p:nvPr/>
        </p:nvSpPr>
        <p:spPr>
          <a:xfrm>
            <a:off x="952500" y="1943100"/>
            <a:ext cx="10201275" cy="2123658"/>
          </a:xfrm>
          <a:prstGeom prst="rect">
            <a:avLst/>
          </a:prstGeom>
          <a:noFill/>
        </p:spPr>
        <p:txBody>
          <a:bodyPr wrap="square" rtlCol="0">
            <a:spAutoFit/>
          </a:bodyPr>
          <a:lstStyle/>
          <a:p>
            <a:pPr lvl="0" algn="just"/>
            <a:r>
              <a:rPr lang="en-US" sz="4400" dirty="0" err="1">
                <a:solidFill>
                  <a:prstClr val="black"/>
                </a:solidFill>
              </a:rPr>
              <a:t>Ví</a:t>
            </a:r>
            <a:r>
              <a:rPr lang="en-US" sz="4400" dirty="0">
                <a:solidFill>
                  <a:prstClr val="black"/>
                </a:solidFill>
              </a:rPr>
              <a:t> </a:t>
            </a:r>
            <a:r>
              <a:rPr lang="en-US" sz="4400" dirty="0" err="1">
                <a:solidFill>
                  <a:prstClr val="black"/>
                </a:solidFill>
              </a:rPr>
              <a:t>dụ</a:t>
            </a:r>
            <a:r>
              <a:rPr lang="en-US" sz="4400" dirty="0">
                <a:solidFill>
                  <a:prstClr val="black"/>
                </a:solidFill>
              </a:rPr>
              <a:t>: </a:t>
            </a:r>
            <a:r>
              <a:rPr lang="vi-VN" sz="4400" dirty="0">
                <a:solidFill>
                  <a:prstClr val="black"/>
                </a:solidFill>
              </a:rPr>
              <a:t>Hồi học lớp 3, mình rất thích bài thơ “Một mái nhà chung và câu chuyện “Bác sĩ Y-éc-xanh”.</a:t>
            </a:r>
            <a:endParaRPr kumimoji="0" lang="vi-VN" sz="4400" b="0" i="0" u="none" strike="noStrike" kern="120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6D41AD22-5A99-1D80-CD2E-CD63D99E266E}"/>
              </a:ext>
            </a:extLst>
          </p:cNvPr>
          <p:cNvPicPr>
            <a:picLocks noChangeAspect="1"/>
          </p:cNvPicPr>
          <p:nvPr/>
        </p:nvPicPr>
        <p:blipFill>
          <a:blip r:embed="rId3"/>
          <a:stretch>
            <a:fillRect/>
          </a:stretch>
        </p:blipFill>
        <p:spPr>
          <a:xfrm>
            <a:off x="1752600" y="766762"/>
            <a:ext cx="9233766" cy="862013"/>
          </a:xfrm>
          <a:prstGeom prst="rect">
            <a:avLst/>
          </a:prstGeom>
        </p:spPr>
      </p:pic>
    </p:spTree>
    <p:extLst>
      <p:ext uri="{BB962C8B-B14F-4D97-AF65-F5344CB8AC3E}">
        <p14:creationId xmlns:p14="http://schemas.microsoft.com/office/powerpoint/2010/main" val="265988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11D3B04E-749B-0B25-1CE8-DD431BBF6371}"/>
              </a:ext>
            </a:extLst>
          </p:cNvPr>
          <p:cNvSpPr txBox="1"/>
          <p:nvPr/>
        </p:nvSpPr>
        <p:spPr>
          <a:xfrm>
            <a:off x="952500" y="1943100"/>
            <a:ext cx="10201275" cy="2800767"/>
          </a:xfrm>
          <a:prstGeom prst="rect">
            <a:avLst/>
          </a:prstGeom>
          <a:noFill/>
        </p:spPr>
        <p:txBody>
          <a:bodyPr wrap="square" rtlCol="0">
            <a:spAutoFit/>
          </a:bodyPr>
          <a:lstStyle/>
          <a:p>
            <a:pPr lvl="0" algn="just"/>
            <a:r>
              <a:rPr lang="en-US" sz="4400" dirty="0" err="1">
                <a:solidFill>
                  <a:prstClr val="black"/>
                </a:solidFill>
              </a:rPr>
              <a:t>Ví</a:t>
            </a:r>
            <a:r>
              <a:rPr lang="en-US" sz="4400" dirty="0">
                <a:solidFill>
                  <a:prstClr val="black"/>
                </a:solidFill>
              </a:rPr>
              <a:t> </a:t>
            </a:r>
            <a:r>
              <a:rPr lang="en-US" sz="4400" dirty="0" err="1">
                <a:solidFill>
                  <a:prstClr val="black"/>
                </a:solidFill>
              </a:rPr>
              <a:t>dụ</a:t>
            </a:r>
            <a:r>
              <a:rPr lang="en-US" sz="4400" dirty="0">
                <a:solidFill>
                  <a:prstClr val="black"/>
                </a:solidFill>
              </a:rPr>
              <a:t>: </a:t>
            </a:r>
            <a:r>
              <a:rPr lang="vi-VN" sz="4400" dirty="0">
                <a:solidFill>
                  <a:prstClr val="black"/>
                </a:solidFill>
              </a:rPr>
              <a:t>Đến Hàn Quốc, ai cũng muốn thưởng thức món kip-báp (cơm cuộn rong biển) nổi tiếng. Món ăn này vừa đẹp mắt lại giàu chất dinh dưỡng.</a:t>
            </a:r>
            <a:endParaRPr kumimoji="0" lang="vi-VN" sz="4400" b="0"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C169A35C-FFE2-DBB2-FBB1-A4A6E9962E7B}"/>
              </a:ext>
            </a:extLst>
          </p:cNvPr>
          <p:cNvPicPr>
            <a:picLocks noChangeAspect="1"/>
          </p:cNvPicPr>
          <p:nvPr/>
        </p:nvPicPr>
        <p:blipFill>
          <a:blip r:embed="rId3"/>
          <a:stretch>
            <a:fillRect/>
          </a:stretch>
        </p:blipFill>
        <p:spPr>
          <a:xfrm>
            <a:off x="1700212" y="719137"/>
            <a:ext cx="8469620" cy="862013"/>
          </a:xfrm>
          <a:prstGeom prst="rect">
            <a:avLst/>
          </a:prstGeom>
        </p:spPr>
      </p:pic>
    </p:spTree>
    <p:extLst>
      <p:ext uri="{BB962C8B-B14F-4D97-AF65-F5344CB8AC3E}">
        <p14:creationId xmlns:p14="http://schemas.microsoft.com/office/powerpoint/2010/main" val="4194198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03EA5098-D97C-63A7-C6F1-E9B2F3998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3265" y="-411427"/>
            <a:ext cx="6605471" cy="6505388"/>
          </a:xfrm>
          <a:prstGeom prst="rect">
            <a:avLst/>
          </a:prstGeom>
        </p:spPr>
      </p:pic>
      <p:pic>
        <p:nvPicPr>
          <p:cNvPr id="5" name="图片 1">
            <a:extLst>
              <a:ext uri="{FF2B5EF4-FFF2-40B4-BE49-F238E27FC236}">
                <a16:creationId xmlns:a16="http://schemas.microsoft.com/office/drawing/2014/main" id="{553ED07D-BC5E-37F1-73E9-09F322456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24" y="3257781"/>
            <a:ext cx="3015704" cy="3600219"/>
          </a:xfrm>
          <a:prstGeom prst="rect">
            <a:avLst/>
          </a:prstGeom>
        </p:spPr>
      </p:pic>
      <p:pic>
        <p:nvPicPr>
          <p:cNvPr id="6" name="图片 8">
            <a:extLst>
              <a:ext uri="{FF2B5EF4-FFF2-40B4-BE49-F238E27FC236}">
                <a16:creationId xmlns:a16="http://schemas.microsoft.com/office/drawing/2014/main" id="{D32887E2-F3DC-0778-CC96-75FB460EAE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0021" y="1"/>
            <a:ext cx="4157464" cy="1017252"/>
          </a:xfrm>
          <a:prstGeom prst="rect">
            <a:avLst/>
          </a:prstGeom>
        </p:spPr>
      </p:pic>
      <p:pic>
        <p:nvPicPr>
          <p:cNvPr id="8" name="Picture 7">
            <a:extLst>
              <a:ext uri="{FF2B5EF4-FFF2-40B4-BE49-F238E27FC236}">
                <a16:creationId xmlns:a16="http://schemas.microsoft.com/office/drawing/2014/main" id="{A7386AC0-A75C-A9D5-DEC1-7C39C2C7BF20}"/>
              </a:ext>
            </a:extLst>
          </p:cNvPr>
          <p:cNvPicPr>
            <a:picLocks noChangeAspect="1"/>
          </p:cNvPicPr>
          <p:nvPr/>
        </p:nvPicPr>
        <p:blipFill>
          <a:blip r:embed="rId6"/>
          <a:stretch>
            <a:fillRect/>
          </a:stretch>
        </p:blipFill>
        <p:spPr>
          <a:xfrm>
            <a:off x="3293144" y="1907142"/>
            <a:ext cx="5072312" cy="3310415"/>
          </a:xfrm>
          <a:prstGeom prst="rect">
            <a:avLst/>
          </a:prstGeom>
        </p:spPr>
      </p:pic>
    </p:spTree>
    <p:extLst>
      <p:ext uri="{BB962C8B-B14F-4D97-AF65-F5344CB8AC3E}">
        <p14:creationId xmlns:p14="http://schemas.microsoft.com/office/powerpoint/2010/main" val="3979181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87A36329-99A0-38A3-21C6-E20445B42CF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82548" y="-989710"/>
            <a:ext cx="12272384" cy="7779084"/>
          </a:xfrm>
          <a:prstGeom prst="rect">
            <a:avLst/>
          </a:prstGeom>
        </p:spPr>
      </p:pic>
      <p:pic>
        <p:nvPicPr>
          <p:cNvPr id="2" name="Picture 1">
            <a:extLst>
              <a:ext uri="{FF2B5EF4-FFF2-40B4-BE49-F238E27FC236}">
                <a16:creationId xmlns:a16="http://schemas.microsoft.com/office/drawing/2014/main" id="{D257621F-FDA9-E1B3-8FAD-18E722AA98BF}"/>
              </a:ext>
            </a:extLst>
          </p:cNvPr>
          <p:cNvPicPr>
            <a:picLocks noChangeAspect="1"/>
          </p:cNvPicPr>
          <p:nvPr/>
        </p:nvPicPr>
        <p:blipFill>
          <a:blip r:embed="rId5"/>
          <a:stretch>
            <a:fillRect/>
          </a:stretch>
        </p:blipFill>
        <p:spPr>
          <a:xfrm>
            <a:off x="1503406" y="1488082"/>
            <a:ext cx="9242337" cy="2395936"/>
          </a:xfrm>
          <a:prstGeom prst="rect">
            <a:avLst/>
          </a:prstGeom>
        </p:spPr>
      </p:pic>
    </p:spTree>
    <p:extLst>
      <p:ext uri="{BB962C8B-B14F-4D97-AF65-F5344CB8AC3E}">
        <p14:creationId xmlns:p14="http://schemas.microsoft.com/office/powerpoint/2010/main" val="3134969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D2F8740-C0B6-7DB1-75C9-8C9DC38E53A4}"/>
              </a:ext>
            </a:extLst>
          </p:cNvPr>
          <p:cNvSpPr/>
          <p:nvPr/>
        </p:nvSpPr>
        <p:spPr>
          <a:xfrm>
            <a:off x="190500" y="0"/>
            <a:ext cx="11839575" cy="682151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25" name="Picture 24">
            <a:extLst>
              <a:ext uri="{FF2B5EF4-FFF2-40B4-BE49-F238E27FC236}">
                <a16:creationId xmlns:a16="http://schemas.microsoft.com/office/drawing/2014/main" id="{B9E18DAB-3D3B-B800-8556-D5AE95EBC52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55" t="5253" r="34512" b="70101"/>
          <a:stretch/>
        </p:blipFill>
        <p:spPr>
          <a:xfrm>
            <a:off x="478996" y="123043"/>
            <a:ext cx="817415" cy="633816"/>
          </a:xfrm>
          <a:prstGeom prst="rect">
            <a:avLst/>
          </a:prstGeom>
        </p:spPr>
      </p:pic>
      <p:sp>
        <p:nvSpPr>
          <p:cNvPr id="2" name="TextBox 1">
            <a:extLst>
              <a:ext uri="{FF2B5EF4-FFF2-40B4-BE49-F238E27FC236}">
                <a16:creationId xmlns:a16="http://schemas.microsoft.com/office/drawing/2014/main" id="{381A8FAD-8724-4F1E-A477-0FD0B23EAD3A}"/>
              </a:ext>
            </a:extLst>
          </p:cNvPr>
          <p:cNvSpPr txBox="1"/>
          <p:nvPr/>
        </p:nvSpPr>
        <p:spPr>
          <a:xfrm>
            <a:off x="1218917" y="36489"/>
            <a:ext cx="9950681" cy="1077218"/>
          </a:xfrm>
          <a:prstGeom prst="rect">
            <a:avLst/>
          </a:prstGeom>
          <a:noFill/>
        </p:spPr>
        <p:txBody>
          <a:bodyPr wrap="square" rtlCol="0">
            <a:spAutoFit/>
          </a:bodyPr>
          <a:lstStyle/>
          <a:p>
            <a:pPr algn="just" defTabSz="1219170"/>
            <a:r>
              <a:rPr lang="en-US" sz="3200" b="1" dirty="0" err="1">
                <a:solidFill>
                  <a:srgbClr val="002060"/>
                </a:solidFill>
              </a:rPr>
              <a:t>Dùng</a:t>
            </a:r>
            <a:r>
              <a:rPr lang="en-US" sz="3200" b="1" dirty="0">
                <a:solidFill>
                  <a:srgbClr val="002060"/>
                </a:solidFill>
              </a:rPr>
              <a:t> </a:t>
            </a:r>
            <a:r>
              <a:rPr lang="en-US" sz="3200" b="1" dirty="0" err="1">
                <a:solidFill>
                  <a:srgbClr val="002060"/>
                </a:solidFill>
              </a:rPr>
              <a:t>dấu</a:t>
            </a: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thích</a:t>
            </a:r>
            <a:r>
              <a:rPr lang="en-US" sz="3200" b="1" dirty="0">
                <a:solidFill>
                  <a:srgbClr val="002060"/>
                </a:solidFill>
              </a:rPr>
              <a:t> </a:t>
            </a:r>
            <a:r>
              <a:rPr lang="en-US" sz="3200" b="1" dirty="0" err="1">
                <a:solidFill>
                  <a:srgbClr val="002060"/>
                </a:solidFill>
              </a:rPr>
              <a:t>hợp</a:t>
            </a:r>
            <a:r>
              <a:rPr lang="en-US" sz="3200" b="1" dirty="0">
                <a:solidFill>
                  <a:srgbClr val="002060"/>
                </a:solidFill>
              </a:rPr>
              <a:t> </a:t>
            </a:r>
            <a:r>
              <a:rPr lang="en-US" sz="3200" b="1" dirty="0" err="1">
                <a:solidFill>
                  <a:srgbClr val="002060"/>
                </a:solidFill>
              </a:rPr>
              <a:t>thay</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bông</a:t>
            </a:r>
            <a:r>
              <a:rPr lang="en-US" sz="3200" b="1" dirty="0">
                <a:solidFill>
                  <a:srgbClr val="002060"/>
                </a:solidFill>
              </a:rPr>
              <a:t> </a:t>
            </a:r>
            <a:r>
              <a:rPr lang="en-US" sz="3200" b="1" dirty="0" err="1">
                <a:solidFill>
                  <a:srgbClr val="002060"/>
                </a:solidFill>
              </a:rPr>
              <a:t>hoa</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công</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dấu</a:t>
            </a: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đó</a:t>
            </a:r>
            <a:r>
              <a:rPr lang="en-US" sz="3200" b="1" dirty="0">
                <a:solidFill>
                  <a:srgbClr val="002060"/>
                </a:solidFill>
              </a:rPr>
              <a:t>.</a:t>
            </a:r>
            <a:endParaRPr lang="en-US" sz="3200" b="1" dirty="0">
              <a:solidFill>
                <a:srgbClr val="002060"/>
              </a:solidFill>
              <a:latin typeface="Calibri" panose="020F0502020204030204"/>
            </a:endParaRPr>
          </a:p>
        </p:txBody>
      </p:sp>
      <p:sp>
        <p:nvSpPr>
          <p:cNvPr id="8" name="TextBox 7">
            <a:extLst>
              <a:ext uri="{FF2B5EF4-FFF2-40B4-BE49-F238E27FC236}">
                <a16:creationId xmlns:a16="http://schemas.microsoft.com/office/drawing/2014/main" id="{F18C2336-6466-0E43-B0F6-10BFF3DEA267}"/>
              </a:ext>
            </a:extLst>
          </p:cNvPr>
          <p:cNvSpPr txBox="1"/>
          <p:nvPr/>
        </p:nvSpPr>
        <p:spPr>
          <a:xfrm>
            <a:off x="514350" y="1457325"/>
            <a:ext cx="11344275"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Qua biên giới Việt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Lào, chúng ta được đặt chân tới một đất nước có nhiều thắng cảnh độc đáo:</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Cố đô Luông Pha Bang cổ kính và yên bình.</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Cánh đồng Chum với hơn hai nghìn chiếc chum bằng đá đủ hình dạng, kích thước.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Hồ thuỷ điện Nam Ngum thơ mộng bởi sự hoà hợp của trời nước cùng vô số hòn đảo lớn nhỏ.</a:t>
            </a:r>
          </a:p>
          <a:p>
            <a:pPr algn="just"/>
            <a:r>
              <a:rPr lang="vi-VN" sz="2800" b="0" i="0" dirty="0">
                <a:solidFill>
                  <a:srgbClr val="000000"/>
                </a:solidFill>
                <a:effectLst/>
                <a:latin typeface="Calibri" panose="020F0502020204030204" pitchFamily="34" charset="0"/>
                <a:cs typeface="Calibri" panose="020F0502020204030204" pitchFamily="34" charset="0"/>
              </a:rPr>
              <a:t>Ngoài ra, đến Lào, khó có thể bỏ qua những địa điểm hấp dẫn khác: thủ đô Viêng Chăn, thị trấn Vang Viêng, khu bảo tồn tự nhiên Bò Kẹo,...</a:t>
            </a:r>
          </a:p>
          <a:p>
            <a:pPr algn="r"/>
            <a:r>
              <a:rPr lang="vi-VN" sz="2800" b="0" i="1" dirty="0">
                <a:solidFill>
                  <a:srgbClr val="000000"/>
                </a:solidFill>
                <a:effectLst/>
                <a:latin typeface="Calibri" panose="020F0502020204030204" pitchFamily="34" charset="0"/>
                <a:cs typeface="Calibri" panose="020F0502020204030204" pitchFamily="34" charset="0"/>
              </a:rPr>
              <a:t>(Theo </a:t>
            </a:r>
            <a:r>
              <a:rPr lang="vi-VN" sz="2800" b="0" i="0" dirty="0">
                <a:solidFill>
                  <a:srgbClr val="000000"/>
                </a:solidFill>
                <a:effectLst/>
                <a:latin typeface="Calibri" panose="020F0502020204030204" pitchFamily="34" charset="0"/>
                <a:cs typeface="Calibri" panose="020F0502020204030204" pitchFamily="34" charset="0"/>
              </a:rPr>
              <a:t>Tiến Dũng</a:t>
            </a:r>
            <a:r>
              <a:rPr lang="vi-VN" sz="2800" b="0" i="1" dirty="0">
                <a:solidFill>
                  <a:srgbClr val="000000"/>
                </a:solidFill>
                <a:effectLst/>
                <a:latin typeface="Calibri" panose="020F0502020204030204" pitchFamily="34" charset="0"/>
                <a:cs typeface="Calibri" panose="020F0502020204030204" pitchFamily="34" charset="0"/>
              </a:rPr>
              <a:t>)</a:t>
            </a:r>
            <a:endParaRPr lang="vi-VN" sz="2800" b="0" i="0" dirty="0">
              <a:solidFill>
                <a:srgbClr val="000000"/>
              </a:solidFill>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4DD650C-F688-A405-49D3-0A25BAF3BD02}"/>
              </a:ext>
            </a:extLst>
          </p:cNvPr>
          <p:cNvPicPr>
            <a:picLocks noChangeAspect="1"/>
          </p:cNvPicPr>
          <p:nvPr/>
        </p:nvPicPr>
        <p:blipFill>
          <a:blip r:embed="rId4"/>
          <a:stretch>
            <a:fillRect/>
          </a:stretch>
        </p:blipFill>
        <p:spPr>
          <a:xfrm>
            <a:off x="3689341" y="1487214"/>
            <a:ext cx="473083" cy="517649"/>
          </a:xfrm>
          <a:prstGeom prst="rect">
            <a:avLst/>
          </a:prstGeom>
        </p:spPr>
      </p:pic>
      <p:pic>
        <p:nvPicPr>
          <p:cNvPr id="11" name="Picture 10">
            <a:extLst>
              <a:ext uri="{FF2B5EF4-FFF2-40B4-BE49-F238E27FC236}">
                <a16:creationId xmlns:a16="http://schemas.microsoft.com/office/drawing/2014/main" id="{C0FE1F33-436F-278B-52D4-EA7A753228E9}"/>
              </a:ext>
            </a:extLst>
          </p:cNvPr>
          <p:cNvPicPr>
            <a:picLocks noChangeAspect="1"/>
          </p:cNvPicPr>
          <p:nvPr/>
        </p:nvPicPr>
        <p:blipFill>
          <a:blip r:embed="rId4"/>
          <a:stretch>
            <a:fillRect/>
          </a:stretch>
        </p:blipFill>
        <p:spPr>
          <a:xfrm>
            <a:off x="460366" y="2315889"/>
            <a:ext cx="473083" cy="517649"/>
          </a:xfrm>
          <a:prstGeom prst="rect">
            <a:avLst/>
          </a:prstGeom>
        </p:spPr>
      </p:pic>
      <p:pic>
        <p:nvPicPr>
          <p:cNvPr id="14" name="Picture 13">
            <a:extLst>
              <a:ext uri="{FF2B5EF4-FFF2-40B4-BE49-F238E27FC236}">
                <a16:creationId xmlns:a16="http://schemas.microsoft.com/office/drawing/2014/main" id="{7B8AC6C8-6453-6209-383D-3B0868A0D6FD}"/>
              </a:ext>
            </a:extLst>
          </p:cNvPr>
          <p:cNvPicPr>
            <a:picLocks noChangeAspect="1"/>
          </p:cNvPicPr>
          <p:nvPr/>
        </p:nvPicPr>
        <p:blipFill>
          <a:blip r:embed="rId4"/>
          <a:stretch>
            <a:fillRect/>
          </a:stretch>
        </p:blipFill>
        <p:spPr>
          <a:xfrm>
            <a:off x="441316" y="2801664"/>
            <a:ext cx="473083" cy="517649"/>
          </a:xfrm>
          <a:prstGeom prst="rect">
            <a:avLst/>
          </a:prstGeom>
        </p:spPr>
      </p:pic>
      <p:pic>
        <p:nvPicPr>
          <p:cNvPr id="15" name="Picture 14">
            <a:extLst>
              <a:ext uri="{FF2B5EF4-FFF2-40B4-BE49-F238E27FC236}">
                <a16:creationId xmlns:a16="http://schemas.microsoft.com/office/drawing/2014/main" id="{E51D9B34-2435-C40F-93F9-4C4711689D3F}"/>
              </a:ext>
            </a:extLst>
          </p:cNvPr>
          <p:cNvPicPr>
            <a:picLocks noChangeAspect="1"/>
          </p:cNvPicPr>
          <p:nvPr/>
        </p:nvPicPr>
        <p:blipFill>
          <a:blip r:embed="rId4"/>
          <a:stretch>
            <a:fillRect/>
          </a:stretch>
        </p:blipFill>
        <p:spPr>
          <a:xfrm>
            <a:off x="460366" y="3601764"/>
            <a:ext cx="473083" cy="517649"/>
          </a:xfrm>
          <a:prstGeom prst="rect">
            <a:avLst/>
          </a:prstGeom>
        </p:spPr>
      </p:pic>
    </p:spTree>
    <p:extLst>
      <p:ext uri="{BB962C8B-B14F-4D97-AF65-F5344CB8AC3E}">
        <p14:creationId xmlns:p14="http://schemas.microsoft.com/office/powerpoint/2010/main" val="866063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descr="Kürsü standı imágenes de stock de arte vectorial | Depositphotos">
            <a:extLst>
              <a:ext uri="{FF2B5EF4-FFF2-40B4-BE49-F238E27FC236}">
                <a16:creationId xmlns:a16="http://schemas.microsoft.com/office/drawing/2014/main" id="{99984CAB-3987-F3E8-788E-B61418800A89}"/>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a typeface="微软雅黑"/>
            </a:endParaRPr>
          </a:p>
        </p:txBody>
      </p:sp>
      <p:pic>
        <p:nvPicPr>
          <p:cNvPr id="4" name="Picture 3" descr="A group of children posing for a photo&#10;&#10;Description automatically generated with low confidence">
            <a:extLst>
              <a:ext uri="{FF2B5EF4-FFF2-40B4-BE49-F238E27FC236}">
                <a16:creationId xmlns:a16="http://schemas.microsoft.com/office/drawing/2014/main" id="{B54A0AD4-EBDE-4CFD-B475-54F2A22858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407702" y="1370759"/>
            <a:ext cx="5238004" cy="544910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DB6372BC-CF65-720C-8CB6-022629A512A5}"/>
              </a:ext>
            </a:extLst>
          </p:cNvPr>
          <p:cNvPicPr>
            <a:picLocks noChangeAspect="1"/>
          </p:cNvPicPr>
          <p:nvPr/>
        </p:nvPicPr>
        <p:blipFill>
          <a:blip r:embed="rId6"/>
          <a:stretch>
            <a:fillRect/>
          </a:stretch>
        </p:blipFill>
        <p:spPr>
          <a:xfrm>
            <a:off x="1359758" y="0"/>
            <a:ext cx="9510584" cy="2139881"/>
          </a:xfrm>
          <a:prstGeom prst="rect">
            <a:avLst/>
          </a:prstGeom>
        </p:spPr>
      </p:pic>
    </p:spTree>
    <p:extLst>
      <p:ext uri="{BB962C8B-B14F-4D97-AF65-F5344CB8AC3E}">
        <p14:creationId xmlns:p14="http://schemas.microsoft.com/office/powerpoint/2010/main" val="3086199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883845"/>
            <a:ext cx="12917645" cy="8784000"/>
          </a:xfrm>
          <a:prstGeom prst="rect">
            <a:avLst/>
          </a:prstGeom>
        </p:spPr>
      </p:pic>
      <p:sp>
        <p:nvSpPr>
          <p:cNvPr id="9" name="TextBox 8">
            <a:extLst>
              <a:ext uri="{FF2B5EF4-FFF2-40B4-BE49-F238E27FC236}">
                <a16:creationId xmlns:a16="http://schemas.microsoft.com/office/drawing/2014/main" id="{DB510BD0-9206-4904-98AA-884FB5993935}"/>
              </a:ext>
            </a:extLst>
          </p:cNvPr>
          <p:cNvSpPr txBox="1"/>
          <p:nvPr/>
        </p:nvSpPr>
        <p:spPr>
          <a:xfrm>
            <a:off x="5893845" y="1018093"/>
            <a:ext cx="5861379"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600" normalizeH="0" baseline="0" noProof="0" dirty="0" err="1">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Trình</a:t>
            </a:r>
            <a:r>
              <a:rPr kumimoji="0" lang="en-US" sz="6000" b="1" i="0" u="none" strike="noStrike" kern="1200" cap="none" spc="600" normalizeH="0" baseline="0" noProof="0" dirty="0">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 </a:t>
            </a:r>
            <a:r>
              <a:rPr kumimoji="0" lang="en-US" sz="6000" b="1" i="0" u="none" strike="noStrike" kern="1200" cap="none" spc="600" normalizeH="0" baseline="0" noProof="0" dirty="0" err="1">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bày</a:t>
            </a:r>
            <a:r>
              <a:rPr kumimoji="0" lang="en-US" sz="6000" b="1" i="0" u="none" strike="noStrike" kern="1200" cap="none" spc="600" normalizeH="0" baseline="0" noProof="0" dirty="0">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 </a:t>
            </a:r>
            <a:r>
              <a:rPr kumimoji="0" lang="en-US" sz="6000" b="1" i="0" u="none" strike="noStrike" kern="1200" cap="none" spc="600" normalizeH="0" baseline="0" noProof="0" dirty="0" err="1">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trước</a:t>
            </a:r>
            <a:r>
              <a:rPr kumimoji="0" lang="en-US" sz="6000" b="1" i="0" u="none" strike="noStrike" kern="1200" cap="none" spc="600" normalizeH="0" baseline="0" noProof="0" dirty="0">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 </a:t>
            </a:r>
            <a:r>
              <a:rPr kumimoji="0" lang="en-US" sz="6000" b="1" i="0" u="none" strike="noStrike" kern="1200" cap="none" spc="600" normalizeH="0" baseline="0" noProof="0" dirty="0" err="1">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lớp</a:t>
            </a:r>
            <a:endParaRPr kumimoji="0" lang="en-US" sz="6000" b="1" i="0" u="none" strike="noStrike" kern="1200" cap="none" spc="600" normalizeH="0" baseline="0" noProof="0" dirty="0">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27193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D32B14B-1E68-37E0-9694-17B3C8DE3464}"/>
              </a:ext>
            </a:extLst>
          </p:cNvPr>
          <p:cNvSpPr/>
          <p:nvPr/>
        </p:nvSpPr>
        <p:spPr>
          <a:xfrm>
            <a:off x="431371" y="247649"/>
            <a:ext cx="11329259" cy="62198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5" name="Picture 4">
            <a:extLst>
              <a:ext uri="{FF2B5EF4-FFF2-40B4-BE49-F238E27FC236}">
                <a16:creationId xmlns:a16="http://schemas.microsoft.com/office/drawing/2014/main" id="{EAB8ABC9-5E31-FE29-DB93-98AE180B24B3}"/>
              </a:ext>
            </a:extLst>
          </p:cNvPr>
          <p:cNvPicPr>
            <a:picLocks noChangeAspect="1"/>
          </p:cNvPicPr>
          <p:nvPr/>
        </p:nvPicPr>
        <p:blipFill>
          <a:blip r:embed="rId3"/>
          <a:stretch>
            <a:fillRect/>
          </a:stretch>
        </p:blipFill>
        <p:spPr>
          <a:xfrm>
            <a:off x="2996315" y="86012"/>
            <a:ext cx="5761219" cy="2152075"/>
          </a:xfrm>
          <a:prstGeom prst="rect">
            <a:avLst/>
          </a:prstGeom>
        </p:spPr>
      </p:pic>
      <p:pic>
        <p:nvPicPr>
          <p:cNvPr id="8" name="Picture 7">
            <a:extLst>
              <a:ext uri="{FF2B5EF4-FFF2-40B4-BE49-F238E27FC236}">
                <a16:creationId xmlns:a16="http://schemas.microsoft.com/office/drawing/2014/main" id="{5169D38C-7676-9E30-842A-3B324B36470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55" t="5253" r="34512" b="70101"/>
          <a:stretch/>
        </p:blipFill>
        <p:spPr>
          <a:xfrm>
            <a:off x="598911" y="4717484"/>
            <a:ext cx="1666033" cy="1291828"/>
          </a:xfrm>
          <a:prstGeom prst="rect">
            <a:avLst/>
          </a:prstGeom>
        </p:spPr>
      </p:pic>
      <p:sp>
        <p:nvSpPr>
          <p:cNvPr id="9" name="TextBox 8">
            <a:extLst>
              <a:ext uri="{FF2B5EF4-FFF2-40B4-BE49-F238E27FC236}">
                <a16:creationId xmlns:a16="http://schemas.microsoft.com/office/drawing/2014/main" id="{F79EAAA4-270A-EC8B-59FA-C9442ACCF489}"/>
              </a:ext>
            </a:extLst>
          </p:cNvPr>
          <p:cNvSpPr txBox="1"/>
          <p:nvPr/>
        </p:nvSpPr>
        <p:spPr>
          <a:xfrm>
            <a:off x="928192" y="1013422"/>
            <a:ext cx="10657184" cy="3046988"/>
          </a:xfrm>
          <a:prstGeom prst="rect">
            <a:avLst/>
          </a:prstGeom>
          <a:noFill/>
        </p:spPr>
        <p:txBody>
          <a:bodyPr wrap="square" rtlCol="0">
            <a:spAutoFit/>
          </a:bodyPr>
          <a:lstStyle/>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Qua biên giới Việt </a:t>
            </a:r>
            <a:r>
              <a:rPr lang="vi-VN" sz="2400" b="1" dirty="0">
                <a:solidFill>
                  <a:srgbClr val="FF0000"/>
                </a:solidFill>
                <a:latin typeface="Calibri" panose="020F0502020204030204" pitchFamily="34" charset="0"/>
                <a:cs typeface="Calibri" panose="020F0502020204030204" pitchFamily="34" charset="0"/>
              </a:rPr>
              <a:t>-</a:t>
            </a:r>
            <a:r>
              <a:rPr lang="vi-VN" sz="2400" dirty="0">
                <a:latin typeface="Calibri" panose="020F0502020204030204" pitchFamily="34" charset="0"/>
                <a:cs typeface="Calibri" panose="020F0502020204030204" pitchFamily="34" charset="0"/>
              </a:rPr>
              <a:t> Lào, chúng ta được đặt chân tới một đất nước có nhiều thắng cảnh độc đáo:</a:t>
            </a:r>
          </a:p>
          <a:p>
            <a:pPr algn="just"/>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Cố đô Luông Pha Bang cổ kính và yên bình.</a:t>
            </a:r>
          </a:p>
          <a:p>
            <a:pPr algn="just"/>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Cánh đồng Chum với hơn hai nghìn chiếc chum bằng đá đủ hình dạng, kích thước.</a:t>
            </a:r>
          </a:p>
          <a:p>
            <a:pPr algn="just"/>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a:t>
            </a:r>
            <a:r>
              <a:rPr lang="vi-VN" sz="2400" dirty="0">
                <a:latin typeface="Calibri" panose="020F0502020204030204" pitchFamily="34" charset="0"/>
                <a:cs typeface="Calibri" panose="020F0502020204030204" pitchFamily="34" charset="0"/>
              </a:rPr>
              <a:t> Hồ thủy điện Nam Ngum thơ mộng bởi sự hòa hợp của trời nước cùng vô số hòn đảo lớn nhỏ.</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Ngoài ra, đến Lào, khó có thể bỏ qua những địa điểm hấp dẫn khác: thủ đô Viêng Chăn, thị trấn Vang Viêng, khu bảo tồn tự nhiên Bò Kẹo,....</a:t>
            </a:r>
          </a:p>
        </p:txBody>
      </p:sp>
      <p:sp>
        <p:nvSpPr>
          <p:cNvPr id="10" name="TextBox 9">
            <a:extLst>
              <a:ext uri="{FF2B5EF4-FFF2-40B4-BE49-F238E27FC236}">
                <a16:creationId xmlns:a16="http://schemas.microsoft.com/office/drawing/2014/main" id="{63FCAF86-FBE8-E01F-F66C-571DB58EAAE9}"/>
              </a:ext>
            </a:extLst>
          </p:cNvPr>
          <p:cNvSpPr txBox="1"/>
          <p:nvPr/>
        </p:nvSpPr>
        <p:spPr>
          <a:xfrm>
            <a:off x="2171701" y="4466918"/>
            <a:ext cx="9001124" cy="1754326"/>
          </a:xfrm>
          <a:prstGeom prst="rect">
            <a:avLst/>
          </a:prstGeom>
          <a:solidFill>
            <a:srgbClr val="92D050"/>
          </a:solidFill>
        </p:spPr>
        <p:txBody>
          <a:bodyPr wrap="square" rtlCol="0">
            <a:spAutoFit/>
          </a:bodyPr>
          <a:lstStyle/>
          <a:p>
            <a:pPr algn="just" defTabSz="1219170">
              <a:defRPr/>
            </a:pPr>
            <a:r>
              <a:rPr lang="vi-VN" sz="3600" dirty="0">
                <a:solidFill>
                  <a:srgbClr val="000000"/>
                </a:solidFill>
                <a:latin typeface="Calibri"/>
                <a:ea typeface="微软雅黑"/>
              </a:rPr>
              <a:t>Dấu gạch ngang trong bài có 2 công dụng: nối các từ ngữ trong một liên danh, đánh dấu các ý liệt kê.</a:t>
            </a:r>
            <a:endParaRPr lang="en-US" sz="3600" dirty="0">
              <a:solidFill>
                <a:srgbClr val="000000"/>
              </a:solidFill>
              <a:latin typeface="Calibri"/>
              <a:ea typeface="微软雅黑"/>
            </a:endParaRPr>
          </a:p>
        </p:txBody>
      </p:sp>
    </p:spTree>
    <p:extLst>
      <p:ext uri="{BB962C8B-B14F-4D97-AF65-F5344CB8AC3E}">
        <p14:creationId xmlns:p14="http://schemas.microsoft.com/office/powerpoint/2010/main" val="1952181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25" name="Picture 24">
            <a:extLst>
              <a:ext uri="{FF2B5EF4-FFF2-40B4-BE49-F238E27FC236}">
                <a16:creationId xmlns:a16="http://schemas.microsoft.com/office/drawing/2014/main" id="{B9E18DAB-3D3B-B800-8556-D5AE95EBC52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55" t="5253" r="34512" b="70101"/>
          <a:stretch/>
        </p:blipFill>
        <p:spPr>
          <a:xfrm>
            <a:off x="583826" y="323104"/>
            <a:ext cx="817415" cy="633816"/>
          </a:xfrm>
          <a:prstGeom prst="rect">
            <a:avLst/>
          </a:prstGeom>
        </p:spPr>
      </p:pic>
      <p:sp>
        <p:nvSpPr>
          <p:cNvPr id="2" name="TextBox 1">
            <a:extLst>
              <a:ext uri="{FF2B5EF4-FFF2-40B4-BE49-F238E27FC236}">
                <a16:creationId xmlns:a16="http://schemas.microsoft.com/office/drawing/2014/main" id="{381A8FAD-8724-4F1E-A477-0FD0B23EAD3A}"/>
              </a:ext>
            </a:extLst>
          </p:cNvPr>
          <p:cNvSpPr txBox="1"/>
          <p:nvPr/>
        </p:nvSpPr>
        <p:spPr>
          <a:xfrm>
            <a:off x="1199457" y="285783"/>
            <a:ext cx="10335318" cy="1077218"/>
          </a:xfrm>
          <a:prstGeom prst="rect">
            <a:avLst/>
          </a:prstGeom>
          <a:noFill/>
        </p:spPr>
        <p:txBody>
          <a:bodyPr wrap="square" rtlCol="0">
            <a:spAutoFit/>
          </a:bodyPr>
          <a:lstStyle/>
          <a:p>
            <a:pPr algn="just" defTabSz="1219170"/>
            <a:r>
              <a:rPr lang="vi-VN" sz="3200" b="1" dirty="0">
                <a:solidFill>
                  <a:srgbClr val="002060"/>
                </a:solidFill>
                <a:latin typeface="Calibri"/>
                <a:ea typeface="微软雅黑"/>
              </a:rPr>
              <a:t>Đoạn văn dưới đây đã bị lược bỏ dấu ngoặc kép và dấu ngoặc đơn. Hãy cho biết những dấu câu đó được đặt ở đâu.</a:t>
            </a:r>
            <a:endParaRPr lang="en-US" sz="3200" b="1" dirty="0">
              <a:solidFill>
                <a:srgbClr val="002060"/>
              </a:solidFill>
              <a:latin typeface="Calibri"/>
              <a:ea typeface="微软雅黑"/>
            </a:endParaRPr>
          </a:p>
        </p:txBody>
      </p:sp>
      <p:sp>
        <p:nvSpPr>
          <p:cNvPr id="3" name="TextBox 2">
            <a:extLst>
              <a:ext uri="{FF2B5EF4-FFF2-40B4-BE49-F238E27FC236}">
                <a16:creationId xmlns:a16="http://schemas.microsoft.com/office/drawing/2014/main" id="{F597810D-94FC-D7FF-2E25-E4DC95C6B80A}"/>
              </a:ext>
            </a:extLst>
          </p:cNvPr>
          <p:cNvSpPr txBox="1"/>
          <p:nvPr/>
        </p:nvSpPr>
        <p:spPr>
          <a:xfrm>
            <a:off x="742257" y="1847883"/>
            <a:ext cx="10335318" cy="3970318"/>
          </a:xfrm>
          <a:prstGeom prst="rect">
            <a:avLst/>
          </a:prstGeom>
          <a:noFill/>
        </p:spPr>
        <p:txBody>
          <a:bodyPr wrap="square" rtlCol="0">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Nàng Bạch Tuyết và bảy chú lùn là phim hoạt hình nổi tiếng của Oan Đi-xni. Phim được chuyển thể từ câu chuyện Nàng Bạch Tuyết trong tập Truyện cổ Grim.</a:t>
            </a:r>
          </a:p>
          <a:p>
            <a:pPr algn="r"/>
            <a:r>
              <a:rPr lang="vi-VN" sz="2800" b="0" i="1" dirty="0">
                <a:solidFill>
                  <a:srgbClr val="000000"/>
                </a:solidFill>
                <a:effectLst/>
                <a:latin typeface="Calibri" panose="020F0502020204030204" pitchFamily="34" charset="0"/>
                <a:cs typeface="Calibri" panose="020F0502020204030204" pitchFamily="34" charset="0"/>
              </a:rPr>
              <a:t>(Theo </a:t>
            </a:r>
            <a:r>
              <a:rPr lang="vi-VN" sz="2800" b="0" i="0" dirty="0">
                <a:solidFill>
                  <a:srgbClr val="000000"/>
                </a:solidFill>
                <a:effectLst/>
                <a:latin typeface="Calibri" panose="020F0502020204030204" pitchFamily="34" charset="0"/>
                <a:cs typeface="Calibri" panose="020F0502020204030204" pitchFamily="34" charset="0"/>
              </a:rPr>
              <a:t>Liên Vũ</a:t>
            </a:r>
            <a:r>
              <a:rPr lang="vi-VN" sz="2800" b="0" i="1" dirty="0">
                <a:solidFill>
                  <a:srgbClr val="000000"/>
                </a:solidFill>
                <a:effectLst/>
                <a:latin typeface="Calibri" panose="020F0502020204030204" pitchFamily="34" charset="0"/>
                <a:cs typeface="Calibri" panose="020F0502020204030204" pitchFamily="34" charset="0"/>
              </a:rPr>
              <a:t>)</a:t>
            </a:r>
            <a:endParaRPr lang="vi-VN" sz="2800" b="0" i="0" dirty="0">
              <a:solidFill>
                <a:srgbClr val="000000"/>
              </a:solidFill>
              <a:effectLst/>
              <a:latin typeface="Calibri" panose="020F0502020204030204" pitchFamily="34" charset="0"/>
              <a:cs typeface="Calibri" panose="020F0502020204030204" pitchFamily="34" charset="0"/>
            </a:endParaRPr>
          </a:p>
          <a:p>
            <a:pPr algn="just"/>
            <a:r>
              <a:rPr lang="vi-VN" sz="2800" b="0" i="0" dirty="0">
                <a:solidFill>
                  <a:srgbClr val="000000"/>
                </a:solidFill>
                <a:effectLst/>
                <a:latin typeface="Calibri" panose="020F0502020204030204" pitchFamily="34" charset="0"/>
                <a:cs typeface="Calibri" panose="020F0502020204030204" pitchFamily="34" charset="0"/>
              </a:rPr>
              <a:t>b. Trần Văn Cẩn 1910 – 1994 là hoạ sĩ tài năng bậc nhất Việt Nam. Ông sáng tác bức tranh “Em Thuý” 1943 dựa trên nguyên mẫu cô cháu gái đáng yêu của mình. Bức tranh đã được chuyên gia người Ô-xtrây-li-a phục chế năm 2004.</a:t>
            </a:r>
          </a:p>
          <a:p>
            <a:pPr algn="r"/>
            <a:r>
              <a:rPr lang="vi-VN" sz="2800" b="0" i="0" dirty="0">
                <a:solidFill>
                  <a:srgbClr val="000000"/>
                </a:solidFill>
                <a:effectLst/>
                <a:latin typeface="Calibri" panose="020F0502020204030204" pitchFamily="34" charset="0"/>
                <a:cs typeface="Calibri" panose="020F0502020204030204" pitchFamily="34" charset="0"/>
              </a:rPr>
              <a:t>(</a:t>
            </a:r>
            <a:r>
              <a:rPr lang="vi-VN" sz="2800" b="0" i="1" dirty="0">
                <a:solidFill>
                  <a:srgbClr val="000000"/>
                </a:solidFill>
                <a:effectLst/>
                <a:latin typeface="Calibri" panose="020F0502020204030204" pitchFamily="34" charset="0"/>
                <a:cs typeface="Calibri" panose="020F0502020204030204" pitchFamily="34" charset="0"/>
              </a:rPr>
              <a:t>Theo</a:t>
            </a:r>
            <a:r>
              <a:rPr lang="vi-VN" sz="2800" b="0" i="0" dirty="0">
                <a:solidFill>
                  <a:srgbClr val="000000"/>
                </a:solidFill>
                <a:effectLst/>
                <a:latin typeface="Calibri" panose="020F0502020204030204" pitchFamily="34" charset="0"/>
                <a:cs typeface="Calibri" panose="020F0502020204030204" pitchFamily="34" charset="0"/>
              </a:rPr>
              <a:t> Nguyễn Hoàng Anh)</a:t>
            </a:r>
          </a:p>
        </p:txBody>
      </p:sp>
    </p:spTree>
    <p:extLst>
      <p:ext uri="{BB962C8B-B14F-4D97-AF65-F5344CB8AC3E}">
        <p14:creationId xmlns:p14="http://schemas.microsoft.com/office/powerpoint/2010/main" val="2906890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descr="Kürsü standı imágenes de stock de arte vectorial | Depositphotos">
            <a:extLst>
              <a:ext uri="{FF2B5EF4-FFF2-40B4-BE49-F238E27FC236}">
                <a16:creationId xmlns:a16="http://schemas.microsoft.com/office/drawing/2014/main" id="{99984CAB-3987-F3E8-788E-B61418800A89}"/>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a typeface="微软雅黑"/>
            </a:endParaRPr>
          </a:p>
        </p:txBody>
      </p:sp>
      <p:pic>
        <p:nvPicPr>
          <p:cNvPr id="4" name="Picture 3" descr="A group of children posing for a photo&#10;&#10;Description automatically generated with low confidence">
            <a:extLst>
              <a:ext uri="{FF2B5EF4-FFF2-40B4-BE49-F238E27FC236}">
                <a16:creationId xmlns:a16="http://schemas.microsoft.com/office/drawing/2014/main" id="{B54A0AD4-EBDE-4CFD-B475-54F2A22858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6096001" y="1155349"/>
            <a:ext cx="5238004" cy="544910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FD2C2D9C-9E1D-64BC-332F-9C7DD01C5D70}"/>
              </a:ext>
            </a:extLst>
          </p:cNvPr>
          <p:cNvPicPr>
            <a:picLocks noChangeAspect="1"/>
          </p:cNvPicPr>
          <p:nvPr/>
        </p:nvPicPr>
        <p:blipFill>
          <a:blip r:embed="rId6"/>
          <a:stretch>
            <a:fillRect/>
          </a:stretch>
        </p:blipFill>
        <p:spPr>
          <a:xfrm>
            <a:off x="233953" y="244509"/>
            <a:ext cx="8352244" cy="2139881"/>
          </a:xfrm>
          <a:prstGeom prst="rect">
            <a:avLst/>
          </a:prstGeom>
        </p:spPr>
      </p:pic>
    </p:spTree>
    <p:extLst>
      <p:ext uri="{BB962C8B-B14F-4D97-AF65-F5344CB8AC3E}">
        <p14:creationId xmlns:p14="http://schemas.microsoft.com/office/powerpoint/2010/main" val="137242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883845"/>
            <a:ext cx="12917645" cy="8784000"/>
          </a:xfrm>
          <a:prstGeom prst="rect">
            <a:avLst/>
          </a:prstGeom>
        </p:spPr>
      </p:pic>
      <p:sp>
        <p:nvSpPr>
          <p:cNvPr id="9" name="TextBox 8">
            <a:extLst>
              <a:ext uri="{FF2B5EF4-FFF2-40B4-BE49-F238E27FC236}">
                <a16:creationId xmlns:a16="http://schemas.microsoft.com/office/drawing/2014/main" id="{DB510BD0-9206-4904-98AA-884FB5993935}"/>
              </a:ext>
            </a:extLst>
          </p:cNvPr>
          <p:cNvSpPr txBox="1"/>
          <p:nvPr/>
        </p:nvSpPr>
        <p:spPr>
          <a:xfrm>
            <a:off x="5893845" y="1018093"/>
            <a:ext cx="5861379" cy="1938992"/>
          </a:xfrm>
          <a:prstGeom prst="rect">
            <a:avLst/>
          </a:prstGeom>
          <a:noFill/>
        </p:spPr>
        <p:txBody>
          <a:bodyPr wrap="square" rtlCol="0">
            <a:spAutoFit/>
          </a:bodyPr>
          <a:lstStyle/>
          <a:p>
            <a:pPr algn="ctr" defTabSz="914377">
              <a:defRPr/>
            </a:pPr>
            <a:r>
              <a:rPr lang="en-US" sz="6000" b="1" spc="600" dirty="0" err="1">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Trình</a:t>
            </a:r>
            <a:r>
              <a:rPr lang="en-US" sz="6000" b="1" spc="600" dirty="0">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 </a:t>
            </a:r>
            <a:r>
              <a:rPr lang="en-US" sz="6000" b="1" spc="600" dirty="0" err="1">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bày</a:t>
            </a:r>
            <a:r>
              <a:rPr lang="en-US" sz="6000" b="1" spc="600" dirty="0">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 </a:t>
            </a:r>
            <a:r>
              <a:rPr lang="en-US" sz="6000" b="1" spc="600" dirty="0" err="1">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trước</a:t>
            </a:r>
            <a:r>
              <a:rPr lang="en-US" sz="6000" b="1" spc="600" dirty="0">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 </a:t>
            </a:r>
            <a:r>
              <a:rPr lang="en-US" sz="6000" b="1" spc="600" dirty="0" err="1">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lớp</a:t>
            </a:r>
            <a:endParaRPr lang="en-US" sz="6000" b="1" spc="600" dirty="0">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endParaRPr>
          </a:p>
        </p:txBody>
      </p:sp>
    </p:spTree>
    <p:extLst>
      <p:ext uri="{BB962C8B-B14F-4D97-AF65-F5344CB8AC3E}">
        <p14:creationId xmlns:p14="http://schemas.microsoft.com/office/powerpoint/2010/main" val="2102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649</Words>
  <Application>Microsoft Office PowerPoint</Application>
  <PresentationFormat>Widescreen</PresentationFormat>
  <Paragraphs>34</Paragraphs>
  <Slides>15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微软雅黑</vt:lpstr>
      <vt:lpstr>Arial</vt:lpstr>
      <vt:lpstr>Calibri</vt:lpstr>
      <vt:lpstr>Calibri Light</vt:lpstr>
      <vt:lpstr>SVN-Hole Hearted</vt:lpstr>
      <vt:lpstr>Times New Roman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22</cp:revision>
  <dcterms:created xsi:type="dcterms:W3CDTF">2024-02-10T05:33:52Z</dcterms:created>
  <dcterms:modified xsi:type="dcterms:W3CDTF">2025-04-06T03:34:24Z</dcterms:modified>
</cp:coreProperties>
</file>