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1"/>
  </p:sldMasterIdLst>
  <p:notesMasterIdLst>
    <p:notesMasterId r:id="rId19"/>
  </p:notesMasterIdLst>
  <p:sldIdLst>
    <p:sldId id="257" r:id="rId2"/>
    <p:sldId id="284" r:id="rId3"/>
    <p:sldId id="2752" r:id="rId4"/>
    <p:sldId id="273" r:id="rId5"/>
    <p:sldId id="275" r:id="rId6"/>
    <p:sldId id="2758" r:id="rId7"/>
    <p:sldId id="277" r:id="rId8"/>
    <p:sldId id="2759" r:id="rId9"/>
    <p:sldId id="2760" r:id="rId10"/>
    <p:sldId id="2761" r:id="rId11"/>
    <p:sldId id="2762" r:id="rId12"/>
    <p:sldId id="263" r:id="rId13"/>
    <p:sldId id="270" r:id="rId14"/>
    <p:sldId id="2748" r:id="rId15"/>
    <p:sldId id="2763" r:id="rId16"/>
    <p:sldId id="2764" r:id="rId17"/>
    <p:sldId id="28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6" d="100"/>
          <a:sy n="76" d="100"/>
        </p:scale>
        <p:origin x="94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4B4B2-F3FE-4DE4-86C6-83731232B08B}"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F7E3D3-C409-4814-9215-8DDA554EE7CE}" type="slidenum">
              <a:rPr lang="en-US" smtClean="0"/>
              <a:t>‹#›</a:t>
            </a:fld>
            <a:endParaRPr lang="en-US"/>
          </a:p>
        </p:txBody>
      </p:sp>
    </p:spTree>
    <p:extLst>
      <p:ext uri="{BB962C8B-B14F-4D97-AF65-F5344CB8AC3E}">
        <p14:creationId xmlns:p14="http://schemas.microsoft.com/office/powerpoint/2010/main" val="315517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529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D2AD8-CD39-4FF7-90DB-C7D8DAE127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3988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4597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34162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4/5/2025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3110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4/5/2025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83583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4/5/2025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168508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1F430731-F488-A575-B444-FE1FE7E3E71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4982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1.gif"/><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7.jpg"/><Relationship Id="rId1" Type="http://schemas.openxmlformats.org/officeDocument/2006/relationships/slideLayout" Target="../slideLayouts/slideLayout5.xml"/><Relationship Id="rId5" Type="http://schemas.openxmlformats.org/officeDocument/2006/relationships/image" Target="../media/image39.jpe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7.jpg"/><Relationship Id="rId1" Type="http://schemas.openxmlformats.org/officeDocument/2006/relationships/slideLayout" Target="../slideLayouts/slideLayout5.xml"/><Relationship Id="rId5" Type="http://schemas.openxmlformats.org/officeDocument/2006/relationships/image" Target="../media/image39.jpe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7.jpg"/><Relationship Id="rId1" Type="http://schemas.openxmlformats.org/officeDocument/2006/relationships/slideLayout" Target="../slideLayouts/slideLayout5.xml"/><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5.png"/><Relationship Id="rId2" Type="http://schemas.openxmlformats.org/officeDocument/2006/relationships/image" Target="../media/image19.jpg"/><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10" Type="http://schemas.microsoft.com/office/2007/relationships/hdphoto" Target="../media/hdphoto1.wdp"/><Relationship Id="rId4" Type="http://schemas.openxmlformats.org/officeDocument/2006/relationships/image" Target="../media/image21.sv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6.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jp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639300" y="3286569"/>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CE62156-C697-A827-89B6-CC4680FC49F7}"/>
              </a:ext>
            </a:extLst>
          </p:cNvPr>
          <p:cNvPicPr>
            <a:picLocks noChangeAspect="1"/>
          </p:cNvPicPr>
          <p:nvPr/>
        </p:nvPicPr>
        <p:blipFill>
          <a:blip r:embed="rId6"/>
          <a:stretch>
            <a:fillRect/>
          </a:stretch>
        </p:blipFill>
        <p:spPr>
          <a:xfrm>
            <a:off x="1551431" y="1368499"/>
            <a:ext cx="8803387" cy="1225402"/>
          </a:xfrm>
          <a:prstGeom prst="rect">
            <a:avLst/>
          </a:prstGeom>
        </p:spPr>
      </p:pic>
      <p:pic>
        <p:nvPicPr>
          <p:cNvPr id="19" name="Picture 18">
            <a:extLst>
              <a:ext uri="{FF2B5EF4-FFF2-40B4-BE49-F238E27FC236}">
                <a16:creationId xmlns:a16="http://schemas.microsoft.com/office/drawing/2014/main" id="{0D8A2F5F-BC06-F744-4BAD-2FC7FFE49767}"/>
              </a:ext>
            </a:extLst>
          </p:cNvPr>
          <p:cNvPicPr>
            <a:picLocks noChangeAspect="1"/>
          </p:cNvPicPr>
          <p:nvPr/>
        </p:nvPicPr>
        <p:blipFill>
          <a:blip r:embed="rId7"/>
          <a:stretch>
            <a:fillRect/>
          </a:stretch>
        </p:blipFill>
        <p:spPr>
          <a:xfrm>
            <a:off x="172438" y="140855"/>
            <a:ext cx="3560373" cy="2651990"/>
          </a:xfrm>
          <a:prstGeom prst="rect">
            <a:avLst/>
          </a:prstGeom>
        </p:spPr>
      </p:pic>
      <p:pic>
        <p:nvPicPr>
          <p:cNvPr id="21" name="Picture 20" descr="A pink television with a white screen&#10;&#10;Description automatically generated with medium confidence">
            <a:extLst>
              <a:ext uri="{FF2B5EF4-FFF2-40B4-BE49-F238E27FC236}">
                <a16:creationId xmlns:a16="http://schemas.microsoft.com/office/drawing/2014/main" id="{D38EC0CB-3B32-0154-9147-D6200103D4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925" y="3200400"/>
            <a:ext cx="4457700" cy="4191006"/>
          </a:xfrm>
          <a:prstGeom prst="rect">
            <a:avLst/>
          </a:prstGeom>
        </p:spPr>
      </p:pic>
      <p:pic>
        <p:nvPicPr>
          <p:cNvPr id="3" name="Picture 2">
            <a:extLst>
              <a:ext uri="{FF2B5EF4-FFF2-40B4-BE49-F238E27FC236}">
                <a16:creationId xmlns:a16="http://schemas.microsoft.com/office/drawing/2014/main" id="{79E42072-B3F2-7922-FE4B-96B57EEC87DA}"/>
              </a:ext>
            </a:extLst>
          </p:cNvPr>
          <p:cNvPicPr>
            <a:picLocks noChangeAspect="1"/>
          </p:cNvPicPr>
          <p:nvPr/>
        </p:nvPicPr>
        <p:blipFill>
          <a:blip r:embed="rId9"/>
          <a:stretch>
            <a:fillRect/>
          </a:stretch>
        </p:blipFill>
        <p:spPr>
          <a:xfrm>
            <a:off x="1802903" y="2271413"/>
            <a:ext cx="8529043" cy="2505673"/>
          </a:xfrm>
          <a:prstGeom prst="rect">
            <a:avLst/>
          </a:prstGeom>
        </p:spPr>
      </p:pic>
      <p:pic>
        <p:nvPicPr>
          <p:cNvPr id="4" name="Picture 2" descr="Đôi cánh của loài Ngựa nằm ở đâu? | VOV2.VN">
            <a:extLst>
              <a:ext uri="{FF2B5EF4-FFF2-40B4-BE49-F238E27FC236}">
                <a16:creationId xmlns:a16="http://schemas.microsoft.com/office/drawing/2014/main" id="{3EE1B47D-E664-F715-8BC4-5C7EAA3BF2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225" y="4958605"/>
            <a:ext cx="2466975" cy="16993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EAEA8A4-1F86-AA37-0D02-95E0517316A0}"/>
              </a:ext>
            </a:extLst>
          </p:cNvPr>
          <p:cNvSpPr txBox="1"/>
          <p:nvPr/>
        </p:nvSpPr>
        <p:spPr>
          <a:xfrm>
            <a:off x="2037032" y="371774"/>
            <a:ext cx="8294914"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a:p>
        </p:txBody>
      </p:sp>
    </p:spTree>
    <p:extLst>
      <p:ext uri="{BB962C8B-B14F-4D97-AF65-F5344CB8AC3E}">
        <p14:creationId xmlns:p14="http://schemas.microsoft.com/office/powerpoint/2010/main" val="103559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id="{F0548D9E-16DE-54BC-AC70-F33E78B9AA4B}"/>
              </a:ext>
            </a:extLst>
          </p:cNvPr>
          <p:cNvSpPr/>
          <p:nvPr/>
        </p:nvSpPr>
        <p:spPr>
          <a:xfrm>
            <a:off x="4457700" y="1504950"/>
            <a:ext cx="6810375" cy="5219699"/>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Bỗng có tiếng “Hú…ú ...ú ” vẳng lên mỗi lúc một gần. Rồi từ trong bóng tối hiện ra một con sói xám sừng sững ngáng đường. Ngựa con mếu máo gọi mẹ.</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Sói xám cười man rợ và nhảy chồm đến.</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Ối!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Không phải tiếng ngựa trắng thét lên mà là tiếng sói xám rống to. Một cái gì từ trên cao giáng rất mạnh xuống giữa trán sói làm nó hốt hoảng cúp đuôi chạy mất. Ngựa trắng mở mắt thấy loang loáng bóng đại bàng núi. Thì ra, đúng lúc sói về ngựa, đại bàng từ trên cao đã lao tới kịp thời.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Ngựa trắng lại khóc, gọi mẹ, đại bàng núi vỗ nhẹ đôi cánh dỗ dành:</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Đừng khóc! Anh đưa em về với mẹ!</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 Nhưng mà em không có cánh!</a:t>
            </a:r>
          </a:p>
        </p:txBody>
      </p:sp>
      <p:pic>
        <p:nvPicPr>
          <p:cNvPr id="4" name="Picture 3">
            <a:extLst>
              <a:ext uri="{FF2B5EF4-FFF2-40B4-BE49-F238E27FC236}">
                <a16:creationId xmlns:a16="http://schemas.microsoft.com/office/drawing/2014/main" id="{F5B09ECF-0F9F-F111-89E4-E89F108CF24F}"/>
              </a:ext>
            </a:extLst>
          </p:cNvPr>
          <p:cNvPicPr>
            <a:picLocks noChangeAspect="1"/>
          </p:cNvPicPr>
          <p:nvPr/>
        </p:nvPicPr>
        <p:blipFill>
          <a:blip r:embed="rId3"/>
          <a:stretch>
            <a:fillRect/>
          </a:stretch>
        </p:blipFill>
        <p:spPr>
          <a:xfrm>
            <a:off x="642937" y="2273442"/>
            <a:ext cx="3729038" cy="2812908"/>
          </a:xfrm>
          <a:prstGeom prst="rect">
            <a:avLst/>
          </a:prstGeom>
        </p:spPr>
      </p:pic>
    </p:spTree>
    <p:extLst>
      <p:ext uri="{BB962C8B-B14F-4D97-AF65-F5344CB8AC3E}">
        <p14:creationId xmlns:p14="http://schemas.microsoft.com/office/powerpoint/2010/main" val="3081528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id="{F0548D9E-16DE-54BC-AC70-F33E78B9AA4B}"/>
              </a:ext>
            </a:extLst>
          </p:cNvPr>
          <p:cNvSpPr/>
          <p:nvPr/>
        </p:nvSpPr>
        <p:spPr>
          <a:xfrm>
            <a:off x="4391025" y="2000250"/>
            <a:ext cx="6810375" cy="360997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Đại Bàng cười, chỉ vào bốn chân Ngựa</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Cánh của em đấy chứ đâu! Nếu phi nước đại, em còn “bay” nhanh hơn cả anh nữa ấy chứ! Đại bàng núi sải cánh, ngựa trắng chồm lên và thấy bốn chân mình thực sự bay như đại bàng.</a:t>
            </a:r>
          </a:p>
        </p:txBody>
      </p:sp>
      <p:pic>
        <p:nvPicPr>
          <p:cNvPr id="6" name="Picture 5">
            <a:extLst>
              <a:ext uri="{FF2B5EF4-FFF2-40B4-BE49-F238E27FC236}">
                <a16:creationId xmlns:a16="http://schemas.microsoft.com/office/drawing/2014/main" id="{7463BE64-F605-FBA0-1789-F8771DBFCB96}"/>
              </a:ext>
            </a:extLst>
          </p:cNvPr>
          <p:cNvPicPr>
            <a:picLocks noChangeAspect="1"/>
          </p:cNvPicPr>
          <p:nvPr/>
        </p:nvPicPr>
        <p:blipFill>
          <a:blip r:embed="rId3"/>
          <a:stretch>
            <a:fillRect/>
          </a:stretch>
        </p:blipFill>
        <p:spPr>
          <a:xfrm>
            <a:off x="557212" y="2295525"/>
            <a:ext cx="3560790" cy="2800350"/>
          </a:xfrm>
          <a:prstGeom prst="rect">
            <a:avLst/>
          </a:prstGeom>
        </p:spPr>
      </p:pic>
    </p:spTree>
    <p:extLst>
      <p:ext uri="{BB962C8B-B14F-4D97-AF65-F5344CB8AC3E}">
        <p14:creationId xmlns:p14="http://schemas.microsoft.com/office/powerpoint/2010/main" val="3286736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3117518" y="710647"/>
            <a:ext cx="6919415" cy="226552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3127043" y="950110"/>
            <a:ext cx="69194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ln w="12700">
                  <a:solidFill>
                    <a:sysClr val="windowText" lastClr="000000"/>
                  </a:solidFill>
                </a:ln>
                <a:solidFill>
                  <a:srgbClr val="FFCC00"/>
                </a:solidFill>
                <a:latin typeface="Calibri" panose="020F0502020204030204"/>
              </a:rPr>
              <a:t>K</a:t>
            </a:r>
            <a:r>
              <a:rPr kumimoji="0" lang="en-US" sz="6000" b="1" i="0" u="none" strike="noStrike" kern="1200" cap="none" spc="0" normalizeH="0" baseline="0" noProof="0">
                <a:ln w="12700">
                  <a:solidFill>
                    <a:sysClr val="windowText" lastClr="000000"/>
                  </a:solidFill>
                </a:ln>
                <a:solidFill>
                  <a:srgbClr val="FFCC00"/>
                </a:solidFill>
                <a:effectLst/>
                <a:uLnTx/>
                <a:uFillTx/>
                <a:latin typeface="Calibri" panose="020F0502020204030204"/>
                <a:ea typeface="+mn-ea"/>
                <a:cs typeface="+mn-cs"/>
              </a:rPr>
              <a:t>ể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lại</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câu</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chuyện</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trong</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latin typeface="Calibri" panose="020F0502020204030204"/>
                <a:ea typeface="+mn-ea"/>
                <a:cs typeface="+mn-cs"/>
              </a:rPr>
              <a:t>nhóm</a:t>
            </a:r>
            <a:r>
              <a:rPr kumimoji="0" lang="en-US" sz="6000" b="1" i="0" u="none" strike="noStrike" kern="1200" cap="none" spc="0" normalizeH="0" baseline="0" noProof="0" dirty="0">
                <a:ln w="12700">
                  <a:solidFill>
                    <a:sysClr val="windowText" lastClr="000000"/>
                  </a:solidFill>
                </a:ln>
                <a:solidFill>
                  <a:srgbClr val="FFCC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47850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32" presetClass="emph" presetSubtype="0" fill="hold" grpId="1"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33C8E93-59EA-0440-2BE0-E47CCF611EFF}"/>
              </a:ext>
            </a:extLst>
          </p:cNvPr>
          <p:cNvPicPr>
            <a:picLocks noChangeAspect="1"/>
          </p:cNvPicPr>
          <p:nvPr/>
        </p:nvPicPr>
        <p:blipFill>
          <a:blip r:embed="rId3"/>
          <a:stretch>
            <a:fillRect/>
          </a:stretch>
        </p:blipFill>
        <p:spPr>
          <a:xfrm>
            <a:off x="913931" y="231975"/>
            <a:ext cx="10821338" cy="1603387"/>
          </a:xfrm>
          <a:prstGeom prst="rect">
            <a:avLst/>
          </a:prstGeom>
        </p:spPr>
      </p:pic>
      <p:pic>
        <p:nvPicPr>
          <p:cNvPr id="21" name="Picture 20">
            <a:extLst>
              <a:ext uri="{FF2B5EF4-FFF2-40B4-BE49-F238E27FC236}">
                <a16:creationId xmlns:a16="http://schemas.microsoft.com/office/drawing/2014/main" id="{3D3DAE8E-A75F-541F-CFDB-A82105457DF1}"/>
              </a:ext>
            </a:extLst>
          </p:cNvPr>
          <p:cNvPicPr>
            <a:picLocks noChangeAspect="1"/>
          </p:cNvPicPr>
          <p:nvPr/>
        </p:nvPicPr>
        <p:blipFill>
          <a:blip r:embed="rId4"/>
          <a:stretch>
            <a:fillRect/>
          </a:stretch>
        </p:blipFill>
        <p:spPr>
          <a:xfrm>
            <a:off x="-1177725" y="1612965"/>
            <a:ext cx="6097595" cy="5469901"/>
          </a:xfrm>
          <a:prstGeom prst="rect">
            <a:avLst/>
          </a:prstGeom>
        </p:spPr>
      </p:pic>
      <p:pic>
        <p:nvPicPr>
          <p:cNvPr id="2" name="Picture 1">
            <a:extLst>
              <a:ext uri="{FF2B5EF4-FFF2-40B4-BE49-F238E27FC236}">
                <a16:creationId xmlns:a16="http://schemas.microsoft.com/office/drawing/2014/main" id="{AE9C64CF-625B-8610-D844-E547AA217183}"/>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5237922" y="2128799"/>
            <a:ext cx="6519654" cy="37574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313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C703A9-C82C-4F63-67B3-37213BA1FA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sp>
        <p:nvSpPr>
          <p:cNvPr id="10" name="TextBox 9">
            <a:extLst>
              <a:ext uri="{FF2B5EF4-FFF2-40B4-BE49-F238E27FC236}">
                <a16:creationId xmlns:a16="http://schemas.microsoft.com/office/drawing/2014/main" id="{5F42BAFD-3375-48EC-AC33-9CB322ABC5FF}"/>
              </a:ext>
            </a:extLst>
          </p:cNvPr>
          <p:cNvSpPr txBox="1"/>
          <p:nvPr/>
        </p:nvSpPr>
        <p:spPr>
          <a:xfrm>
            <a:off x="2981739" y="2576729"/>
            <a:ext cx="8305800" cy="3477875"/>
          </a:xfrm>
          <a:prstGeom prst="rect">
            <a:avLst/>
          </a:prstGeom>
          <a:solidFill>
            <a:schemeClr val="bg1"/>
          </a:solidFill>
          <a:ln>
            <a:solidFill>
              <a:schemeClr val="accent1"/>
            </a:solidFill>
          </a:ln>
        </p:spPr>
        <p:txBody>
          <a:bodyPr wrap="square">
            <a:spAutoFit/>
          </a:bodyPr>
          <a:lstStyle/>
          <a:p>
            <a:pPr lvl="0" algn="just" defTabSz="457200"/>
            <a:r>
              <a:rPr lang="vi-VN"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Phải mạnh dạn, tự tin vào bản thân, đi đó đi đây để mở rộng tầm hiểu biết mới mau khôn lớn, vững vàng để thực hiện được ước mơ của mình.</a:t>
            </a:r>
            <a:endParaRPr kumimoji="0" lang="en-US" sz="40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id="{3A5FF78F-17CE-2F28-8454-66C5E9DAFD85}"/>
              </a:ext>
            </a:extLst>
          </p:cNvPr>
          <p:cNvSpPr txBox="1"/>
          <p:nvPr/>
        </p:nvSpPr>
        <p:spPr>
          <a:xfrm>
            <a:off x="2971800" y="904461"/>
            <a:ext cx="8527774" cy="677108"/>
          </a:xfrm>
          <a:prstGeom prst="rect">
            <a:avLst/>
          </a:prstGeom>
          <a:noFill/>
        </p:spPr>
        <p:txBody>
          <a:bodyPr wrap="square" lIns="0" tIns="0" rIns="0" bIns="0" rtlCol="0">
            <a:spAutoFit/>
          </a:bodyPr>
          <a:lstStyle/>
          <a:p>
            <a:pPr algn="l"/>
            <a:r>
              <a:rPr lang="en-US" sz="4400" b="1" i="1" kern="0" dirty="0" err="1">
                <a:solidFill>
                  <a:srgbClr val="000000"/>
                </a:solidFill>
                <a:effectLst/>
                <a:latin typeface="Cambria" panose="02040503050406030204" pitchFamily="18" charset="0"/>
                <a:ea typeface="Cambria" panose="02040503050406030204" pitchFamily="18" charset="0"/>
              </a:rPr>
              <a:t>Em</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hãy</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nêu</a:t>
            </a:r>
            <a:r>
              <a:rPr lang="en-US" sz="4400" b="1" i="1" kern="0" dirty="0">
                <a:solidFill>
                  <a:srgbClr val="000000"/>
                </a:solidFill>
                <a:effectLst/>
                <a:latin typeface="Cambria" panose="02040503050406030204" pitchFamily="18" charset="0"/>
                <a:ea typeface="Cambria" panose="02040503050406030204" pitchFamily="18" charset="0"/>
              </a:rPr>
              <a:t> ý </a:t>
            </a:r>
            <a:r>
              <a:rPr lang="en-US" sz="4400" b="1" i="1" kern="0" dirty="0" err="1">
                <a:solidFill>
                  <a:srgbClr val="000000"/>
                </a:solidFill>
                <a:effectLst/>
                <a:latin typeface="Cambria" panose="02040503050406030204" pitchFamily="18" charset="0"/>
                <a:ea typeface="Cambria" panose="02040503050406030204" pitchFamily="18" charset="0"/>
              </a:rPr>
              <a:t>nghĩa</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câu</a:t>
            </a:r>
            <a:r>
              <a:rPr lang="en-US" sz="4400" b="1" i="1" kern="0" dirty="0">
                <a:solidFill>
                  <a:srgbClr val="000000"/>
                </a:solidFill>
                <a:effectLst/>
                <a:latin typeface="Cambria" panose="02040503050406030204" pitchFamily="18" charset="0"/>
                <a:ea typeface="Cambria" panose="02040503050406030204" pitchFamily="18" charset="0"/>
              </a:rPr>
              <a:t> </a:t>
            </a:r>
            <a:r>
              <a:rPr lang="en-US" sz="4400" b="1" i="1" kern="0" dirty="0" err="1">
                <a:solidFill>
                  <a:srgbClr val="000000"/>
                </a:solidFill>
                <a:effectLst/>
                <a:latin typeface="Cambria" panose="02040503050406030204" pitchFamily="18" charset="0"/>
                <a:ea typeface="Cambria" panose="02040503050406030204" pitchFamily="18" charset="0"/>
              </a:rPr>
              <a:t>chuyện</a:t>
            </a:r>
            <a:endParaRPr lang="en-US" sz="4400" b="1" dirty="0">
              <a:solidFill>
                <a:schemeClr val="tx1">
                  <a:lumMod val="50000"/>
                  <a:lumOff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3909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590550" y="710647"/>
            <a:ext cx="11144250" cy="5671103"/>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2936543" y="778660"/>
            <a:ext cx="691941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ysClr val="windowText" lastClr="000000"/>
                  </a:solidFill>
                </a:ln>
                <a:solidFill>
                  <a:srgbClr val="FF0000"/>
                </a:solidFill>
                <a:effectLst/>
                <a:uLnTx/>
                <a:uFillTx/>
                <a:latin typeface="Calibri" panose="020F0502020204030204"/>
                <a:ea typeface="+mn-ea"/>
                <a:cs typeface="+mn-cs"/>
              </a:rPr>
              <a:t>Vận</a:t>
            </a:r>
            <a:r>
              <a:rPr kumimoji="0" lang="en-US" sz="8800" b="1" i="0" u="none" strike="noStrike" kern="1200" cap="none" spc="0" normalizeH="0" noProof="0" dirty="0">
                <a:ln w="12700">
                  <a:solidFill>
                    <a:sysClr val="windowText" lastClr="000000"/>
                  </a:solidFill>
                </a:ln>
                <a:solidFill>
                  <a:srgbClr val="FF0000"/>
                </a:solidFill>
                <a:effectLst/>
                <a:uLnTx/>
                <a:uFillTx/>
                <a:latin typeface="Calibri" panose="020F0502020204030204"/>
                <a:ea typeface="+mn-ea"/>
                <a:cs typeface="+mn-cs"/>
              </a:rPr>
              <a:t> </a:t>
            </a:r>
            <a:r>
              <a:rPr kumimoji="0" lang="en-US" sz="8800" b="1" i="0" u="none" strike="noStrike" kern="1200" cap="none" spc="0" normalizeH="0" noProof="0" dirty="0" err="1">
                <a:ln w="12700">
                  <a:solidFill>
                    <a:sysClr val="windowText" lastClr="000000"/>
                  </a:solidFill>
                </a:ln>
                <a:solidFill>
                  <a:srgbClr val="FF0000"/>
                </a:solidFill>
                <a:effectLst/>
                <a:uLnTx/>
                <a:uFillTx/>
                <a:latin typeface="Calibri" panose="020F0502020204030204"/>
                <a:ea typeface="+mn-ea"/>
                <a:cs typeface="+mn-cs"/>
              </a:rPr>
              <a:t>dụng</a:t>
            </a:r>
            <a:endParaRPr kumimoji="0" lang="en-US" sz="8800" b="1" i="0" u="none" strike="noStrike" kern="1200" cap="none" spc="0" normalizeH="0" baseline="0" noProof="0" dirty="0">
              <a:ln w="12700">
                <a:solidFill>
                  <a:sysClr val="windowText" lastClr="000000"/>
                </a:solidFill>
              </a:ln>
              <a:solidFill>
                <a:srgbClr val="FF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D134F1F-21ED-16DE-DD68-385ABD6C8FEB}"/>
              </a:ext>
            </a:extLst>
          </p:cNvPr>
          <p:cNvSpPr txBox="1"/>
          <p:nvPr/>
        </p:nvSpPr>
        <p:spPr>
          <a:xfrm>
            <a:off x="1609724" y="2486025"/>
            <a:ext cx="9705975" cy="3046988"/>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 </a:t>
            </a:r>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Trao đổi với người thân về ý nghĩa của câu chuyện Đôi cánh của ngựa trắng.</a:t>
            </a:r>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2. </a:t>
            </a:r>
            <a:r>
              <a:rPr lang="en-US" sz="3200" b="1" dirty="0" err="1">
                <a:latin typeface="Cambria" panose="02040503050406030204" pitchFamily="18" charset="0"/>
                <a:ea typeface="Cambria" panose="02040503050406030204" pitchFamily="18" charset="0"/>
              </a:rPr>
              <a:t>Tìm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chuyện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mơ</a:t>
            </a:r>
            <a:endParaRPr lang="en-US" sz="3200" b="1" dirty="0">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G: </a:t>
            </a:r>
          </a:p>
          <a:p>
            <a:pPr marL="285750" indent="-285750">
              <a:buFontTx/>
              <a:buChar char="-"/>
            </a:pPr>
            <a:r>
              <a:rPr lang="en-US" sz="3200" i="1" dirty="0">
                <a:latin typeface="Cambria" panose="02040503050406030204" pitchFamily="18" charset="0"/>
                <a:ea typeface="Cambria" panose="02040503050406030204" pitchFamily="18" charset="0"/>
              </a:rPr>
              <a:t>Ba </a:t>
            </a:r>
            <a:r>
              <a:rPr lang="en-US" sz="3200" i="1" dirty="0" err="1">
                <a:latin typeface="Cambria" panose="02040503050406030204" pitchFamily="18" charset="0"/>
                <a:ea typeface="Cambria" panose="02040503050406030204" pitchFamily="18" charset="0"/>
              </a:rPr>
              <a:t>điều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mơ</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cuối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cùng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cổ</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tích</a:t>
            </a:r>
            <a:r>
              <a:rPr lang="en-US" sz="3200" i="1" dirty="0">
                <a:latin typeface="Cambria" panose="02040503050406030204" pitchFamily="18" charset="0"/>
                <a:ea typeface="Cambria" panose="02040503050406030204" pitchFamily="18" charset="0"/>
              </a:rPr>
              <a:t>)</a:t>
            </a:r>
          </a:p>
          <a:p>
            <a:pPr marL="285750" indent="-285750">
              <a:buFontTx/>
              <a:buChar char="-"/>
            </a:pPr>
            <a:r>
              <a:rPr lang="en-US" sz="3200" i="1" dirty="0" err="1">
                <a:latin typeface="Cambria" panose="02040503050406030204" pitchFamily="18" charset="0"/>
                <a:ea typeface="Cambria" panose="02040503050406030204" pitchFamily="18" charset="0"/>
              </a:rPr>
              <a:t>Cậu</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bé</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chinh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phục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gió</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truyện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nước</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ngoài</a:t>
            </a:r>
            <a:r>
              <a:rPr lang="en-US" sz="3200" i="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31848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Hình chữ nhật: Góc Tròn 1">
            <a:extLst>
              <a:ext uri="{FF2B5EF4-FFF2-40B4-BE49-F238E27FC236}">
                <a16:creationId xmlns:a16="http://schemas.microsoft.com/office/drawing/2014/main" id="{D634F29B-8BD2-8006-E5EF-0F7CE82EFD48}"/>
              </a:ext>
            </a:extLst>
          </p:cNvPr>
          <p:cNvSpPr/>
          <p:nvPr/>
        </p:nvSpPr>
        <p:spPr>
          <a:xfrm>
            <a:off x="323849" y="228601"/>
            <a:ext cx="11572875" cy="639127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Mua Truyện Cổ Tích Thế Giới - Ba Điều Ước | Tiki">
            <a:extLst>
              <a:ext uri="{FF2B5EF4-FFF2-40B4-BE49-F238E27FC236}">
                <a16:creationId xmlns:a16="http://schemas.microsoft.com/office/drawing/2014/main" id="{57E8ABBA-B49A-F9DB-79BC-81BF1209B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169" y="600074"/>
            <a:ext cx="3772881" cy="55684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anh Truyện Dân Gian Việt Nam - Điều Ước Cuối Cùng - Đào Hải; Hồng Hà |  NetaBooks">
            <a:extLst>
              <a:ext uri="{FF2B5EF4-FFF2-40B4-BE49-F238E27FC236}">
                <a16:creationId xmlns:a16="http://schemas.microsoft.com/office/drawing/2014/main" id="{6D6B70B5-D48E-5103-0D9E-67CABF7F48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174" y="695324"/>
            <a:ext cx="5419725" cy="541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352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A74FD5D-7199-ADD1-93E9-5C5B221A545E}"/>
              </a:ext>
            </a:extLst>
          </p:cNvPr>
          <p:cNvPicPr>
            <a:picLocks noChangeAspect="1"/>
          </p:cNvPicPr>
          <p:nvPr/>
        </p:nvPicPr>
        <p:blipFill>
          <a:blip r:embed="rId5"/>
          <a:stretch>
            <a:fillRect/>
          </a:stretch>
        </p:blipFill>
        <p:spPr>
          <a:xfrm>
            <a:off x="1487027" y="1929282"/>
            <a:ext cx="9144793" cy="2359356"/>
          </a:xfrm>
          <a:prstGeom prst="rect">
            <a:avLst/>
          </a:prstGeom>
        </p:spPr>
      </p:pic>
    </p:spTree>
    <p:extLst>
      <p:ext uri="{BB962C8B-B14F-4D97-AF65-F5344CB8AC3E}">
        <p14:creationId xmlns:p14="http://schemas.microsoft.com/office/powerpoint/2010/main" val="4247053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15" name="Picture 2" descr="Cute cartoon snail vector illustratio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61022" y="5172075"/>
            <a:ext cx="855056" cy="5135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2756"/>
          <a:stretch/>
        </p:blipFill>
        <p:spPr>
          <a:xfrm flipH="1">
            <a:off x="10324657" y="5006306"/>
            <a:ext cx="1867343" cy="2035278"/>
          </a:xfrm>
          <a:prstGeom prst="rect">
            <a:avLst/>
          </a:prstGeom>
        </p:spPr>
      </p:pic>
      <p:pic>
        <p:nvPicPr>
          <p:cNvPr id="17" name="Picture 1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flipH="1">
            <a:off x="0" y="5006306"/>
            <a:ext cx="1867343" cy="2035278"/>
          </a:xfrm>
          <a:prstGeom prst="rect">
            <a:avLst/>
          </a:prstGeom>
        </p:spPr>
      </p:pic>
      <p:sp>
        <p:nvSpPr>
          <p:cNvPr id="21" name="Rounded Rectangle 20"/>
          <p:cNvSpPr/>
          <p:nvPr/>
        </p:nvSpPr>
        <p:spPr>
          <a:xfrm>
            <a:off x="2539005" y="2295525"/>
            <a:ext cx="8775512" cy="1448961"/>
          </a:xfrm>
          <a:prstGeom prst="roundRect">
            <a:avLst/>
          </a:prstGeom>
          <a:solidFill>
            <a:schemeClr val="accent4">
              <a:lumMod val="40000"/>
              <a:lumOff val="60000"/>
            </a:schemeClr>
          </a:solidFill>
          <a:ln w="28575">
            <a:no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vi-VN" sz="2800" b="1" dirty="0">
                <a:solidFill>
                  <a:prstClr val="black"/>
                </a:solidFill>
                <a:latin typeface="Calibri" panose="020F0502020204030204"/>
              </a:rPr>
              <a:t>Nghe hiểu câu chuyện Đôi cánh của ngựa trắng; kể lại được câu chuyện dựa vào tranh (không bắt buộc kể đúng nguyên văn câu chuyện theo lời GV kể).</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ounded Rectangle 21"/>
          <p:cNvSpPr/>
          <p:nvPr/>
        </p:nvSpPr>
        <p:spPr>
          <a:xfrm>
            <a:off x="2539005" y="4060997"/>
            <a:ext cx="8775512" cy="1463503"/>
          </a:xfrm>
          <a:prstGeom prst="roundRect">
            <a:avLst/>
          </a:prstGeom>
          <a:solidFill>
            <a:schemeClr val="accent4">
              <a:lumMod val="40000"/>
              <a:lumOff val="60000"/>
            </a:schemeClr>
          </a:solidFill>
          <a:ln w="28575">
            <a:no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en-US" sz="3200" b="1" dirty="0" err="1">
                <a:solidFill>
                  <a:prstClr val="black"/>
                </a:solidFill>
              </a:rPr>
              <a:t>Biết</a:t>
            </a:r>
            <a:r>
              <a:rPr lang="en-US" sz="3200" b="1" dirty="0">
                <a:solidFill>
                  <a:prstClr val="black"/>
                </a:solidFill>
              </a:rPr>
              <a:t> chia </a:t>
            </a:r>
            <a:r>
              <a:rPr lang="en-US" sz="3200" b="1" dirty="0" err="1">
                <a:solidFill>
                  <a:prstClr val="black"/>
                </a:solidFill>
              </a:rPr>
              <a:t>sẻ</a:t>
            </a:r>
            <a:r>
              <a:rPr lang="en-US" sz="3200" b="1" dirty="0">
                <a:solidFill>
                  <a:prstClr val="black"/>
                </a:solidFill>
              </a:rPr>
              <a:t> </a:t>
            </a:r>
            <a:r>
              <a:rPr lang="en-US" sz="3200" b="1" dirty="0" err="1">
                <a:solidFill>
                  <a:prstClr val="black"/>
                </a:solidFill>
              </a:rPr>
              <a:t>suy</a:t>
            </a:r>
            <a:r>
              <a:rPr lang="en-US" sz="3200" b="1" dirty="0">
                <a:solidFill>
                  <a:prstClr val="black"/>
                </a:solidFill>
              </a:rPr>
              <a:t> </a:t>
            </a:r>
            <a:r>
              <a:rPr lang="en-US" sz="3200" b="1" dirty="0" err="1">
                <a:solidFill>
                  <a:prstClr val="black"/>
                </a:solidFill>
              </a:rPr>
              <a:t>nghĩ</a:t>
            </a:r>
            <a:r>
              <a:rPr lang="en-US" sz="3200" b="1" dirty="0">
                <a:solidFill>
                  <a:prstClr val="black"/>
                </a:solidFill>
              </a:rPr>
              <a:t>, </a:t>
            </a:r>
            <a:r>
              <a:rPr lang="en-US" sz="3200" b="1" dirty="0" err="1">
                <a:solidFill>
                  <a:prstClr val="black"/>
                </a:solidFill>
              </a:rPr>
              <a:t>cảm</a:t>
            </a:r>
            <a:r>
              <a:rPr lang="en-US" sz="3200" b="1" dirty="0">
                <a:solidFill>
                  <a:prstClr val="black"/>
                </a:solidFill>
              </a:rPr>
              <a:t> </a:t>
            </a:r>
            <a:r>
              <a:rPr lang="en-US" sz="3200" b="1" dirty="0" err="1">
                <a:solidFill>
                  <a:prstClr val="black"/>
                </a:solidFill>
              </a:rPr>
              <a:t>xúc</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bản</a:t>
            </a:r>
            <a:r>
              <a:rPr lang="en-US" sz="3200" b="1" dirty="0">
                <a:solidFill>
                  <a:prstClr val="black"/>
                </a:solidFill>
              </a:rPr>
              <a:t> </a:t>
            </a:r>
            <a:r>
              <a:rPr lang="en-US" sz="3200" b="1" dirty="0" err="1">
                <a:solidFill>
                  <a:prstClr val="black"/>
                </a:solidFill>
              </a:rPr>
              <a:t>thân</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nhân</a:t>
            </a:r>
            <a:r>
              <a:rPr lang="en-US" sz="3200" b="1" dirty="0">
                <a:solidFill>
                  <a:prstClr val="black"/>
                </a:solidFill>
              </a:rPr>
              <a:t> </a:t>
            </a:r>
            <a:r>
              <a:rPr lang="en-US" sz="3200" b="1" dirty="0" err="1">
                <a:solidFill>
                  <a:prstClr val="black"/>
                </a:solidFill>
              </a:rPr>
              <a:t>vật</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bài</a:t>
            </a:r>
            <a:r>
              <a:rPr lang="en-US" sz="3200" b="1" dirty="0">
                <a:solidFill>
                  <a:prstClr val="black"/>
                </a:solidFill>
              </a:rPr>
              <a:t> </a:t>
            </a:r>
            <a:r>
              <a:rPr lang="en-US" sz="3200" b="1" dirty="0" err="1">
                <a:solidFill>
                  <a:prstClr val="black"/>
                </a:solidFill>
              </a:rPr>
              <a:t>đọc</a:t>
            </a:r>
            <a:r>
              <a:rPr lang="en-US" sz="3200" b="1" dirty="0">
                <a:solidFill>
                  <a:prstClr val="black"/>
                </a:solidFill>
              </a:rPr>
              <a:t>.</a:t>
            </a:r>
            <a:endParaRPr kumimoji="0" lang="vi-VN" sz="3200" b="1" i="0" u="none" strike="noStrike" kern="1200" cap="none" spc="0" normalizeH="0" baseline="0" noProof="0" dirty="0">
              <a:ln>
                <a:noFill/>
              </a:ln>
              <a:solidFill>
                <a:prstClr val="black"/>
              </a:solidFill>
              <a:effectLst/>
              <a:uLnTx/>
              <a:uFillTx/>
              <a:latin typeface="Calibri" panose="020F0502020204030204"/>
            </a:endParaRPr>
          </a:p>
        </p:txBody>
      </p:sp>
      <p:sp>
        <p:nvSpPr>
          <p:cNvPr id="2" name="Heart 1"/>
          <p:cNvSpPr/>
          <p:nvPr/>
        </p:nvSpPr>
        <p:spPr>
          <a:xfrm>
            <a:off x="1949890" y="2658879"/>
            <a:ext cx="1099429" cy="1085502"/>
          </a:xfrm>
          <a:prstGeom prst="hear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art 27"/>
          <p:cNvSpPr/>
          <p:nvPr/>
        </p:nvSpPr>
        <p:spPr>
          <a:xfrm>
            <a:off x="1949890" y="4002695"/>
            <a:ext cx="1035796" cy="1167246"/>
          </a:xfrm>
          <a:prstGeom prst="hear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 descr="Clip nghệ thuật số - Dễ thương Số Một PNG Yêu Ảnh png tải về - Miễn phí  trong suốt điện Thoại Di động Phụ Kiện png Tải về."/>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50854" y="2917193"/>
            <a:ext cx="545162" cy="53847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lip nghệ thuật số - Dễ thương Số Hai PNG Yêu Ảnh png tải về - Miễn phí  trong suốt Khu Vực png Tải về."/>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14377" y="4377938"/>
            <a:ext cx="584889" cy="5199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2729290-1DA8-AA40-047D-D29DB298E4D4}"/>
              </a:ext>
            </a:extLst>
          </p:cNvPr>
          <p:cNvPicPr>
            <a:picLocks noChangeAspect="1"/>
          </p:cNvPicPr>
          <p:nvPr/>
        </p:nvPicPr>
        <p:blipFill>
          <a:blip r:embed="rId8"/>
          <a:stretch>
            <a:fillRect/>
          </a:stretch>
        </p:blipFill>
        <p:spPr>
          <a:xfrm>
            <a:off x="1927482" y="126794"/>
            <a:ext cx="8718036" cy="1822862"/>
          </a:xfrm>
          <a:prstGeom prst="rect">
            <a:avLst/>
          </a:prstGeom>
        </p:spPr>
      </p:pic>
    </p:spTree>
    <p:extLst>
      <p:ext uri="{BB962C8B-B14F-4D97-AF65-F5344CB8AC3E}">
        <p14:creationId xmlns:p14="http://schemas.microsoft.com/office/powerpoint/2010/main" val="1036512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p:tgtEl>
                                          <p:spTgt spid="22"/>
                                        </p:tgtEl>
                                        <p:attrNameLst>
                                          <p:attrName>ppt_y</p:attrName>
                                        </p:attrNameLst>
                                      </p:cBhvr>
                                      <p:tavLst>
                                        <p:tav tm="0">
                                          <p:val>
                                            <p:strVal val="#ppt_y+#ppt_h*1.125000"/>
                                          </p:val>
                                        </p:tav>
                                        <p:tav tm="100000">
                                          <p:val>
                                            <p:strVal val="#ppt_y"/>
                                          </p:val>
                                        </p:tav>
                                      </p:tavLst>
                                    </p:anim>
                                    <p:animEffect transition="in" filter="wipe(up)">
                                      <p:cBhvr>
                                        <p:cTn id="12" dur="500"/>
                                        <p:tgtEl>
                                          <p:spTgt spid="22"/>
                                        </p:tgtEl>
                                      </p:cBhvr>
                                    </p:animEffec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p:tgtEl>
                                          <p:spTgt spid="30"/>
                                        </p:tgtEl>
                                        <p:attrNameLst>
                                          <p:attrName>ppt_y</p:attrName>
                                        </p:attrNameLst>
                                      </p:cBhvr>
                                      <p:tavLst>
                                        <p:tav tm="0">
                                          <p:val>
                                            <p:strVal val="#ppt_y+#ppt_h*1.125000"/>
                                          </p:val>
                                        </p:tav>
                                        <p:tav tm="100000">
                                          <p:val>
                                            <p:strVal val="#ppt_y"/>
                                          </p:val>
                                        </p:tav>
                                      </p:tavLst>
                                    </p:anim>
                                    <p:animEffect transition="in" filter="wipe(up)">
                                      <p:cBhvr>
                                        <p:cTn id="20" dur="500"/>
                                        <p:tgtEl>
                                          <p:spTgt spid="30"/>
                                        </p:tgtEl>
                                      </p:cBhvr>
                                    </p:animEffect>
                                  </p:childTnLst>
                                </p:cTn>
                              </p:par>
                              <p:par>
                                <p:cTn id="21" presetID="12" presetClass="entr" presetSubtype="4"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p:tgtEl>
                                          <p:spTgt spid="31"/>
                                        </p:tgtEl>
                                        <p:attrNameLst>
                                          <p:attrName>ppt_y</p:attrName>
                                        </p:attrNameLst>
                                      </p:cBhvr>
                                      <p:tavLst>
                                        <p:tav tm="0">
                                          <p:val>
                                            <p:strVal val="#ppt_y+#ppt_h*1.125000"/>
                                          </p:val>
                                        </p:tav>
                                        <p:tav tm="100000">
                                          <p:val>
                                            <p:strVal val="#ppt_y"/>
                                          </p:val>
                                        </p:tav>
                                      </p:tavLst>
                                    </p:anim>
                                    <p:animEffect transition="in" filter="wipe(up)">
                                      <p:cBhvr>
                                        <p:cTn id="24" dur="500"/>
                                        <p:tgtEl>
                                          <p:spTgt spid="31"/>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p:tgtEl>
                                          <p:spTgt spid="2"/>
                                        </p:tgtEl>
                                        <p:attrNameLst>
                                          <p:attrName>ppt_y</p:attrName>
                                        </p:attrNameLst>
                                      </p:cBhvr>
                                      <p:tavLst>
                                        <p:tav tm="0">
                                          <p:val>
                                            <p:strVal val="#ppt_y+#ppt_h*1.125000"/>
                                          </p:val>
                                        </p:tav>
                                        <p:tav tm="100000">
                                          <p:val>
                                            <p:strVal val="#ppt_y"/>
                                          </p:val>
                                        </p:tav>
                                      </p:tavLst>
                                    </p:anim>
                                    <p:animEffect transition="in" filter="wipe(up)">
                                      <p:cBhvr>
                                        <p:cTn id="28" dur="500"/>
                                        <p:tgtEl>
                                          <p:spTgt spid="2"/>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p:tgtEl>
                                          <p:spTgt spid="28"/>
                                        </p:tgtEl>
                                        <p:attrNameLst>
                                          <p:attrName>ppt_y</p:attrName>
                                        </p:attrNameLst>
                                      </p:cBhvr>
                                      <p:tavLst>
                                        <p:tav tm="0">
                                          <p:val>
                                            <p:strVal val="#ppt_y+#ppt_h*1.125000"/>
                                          </p:val>
                                        </p:tav>
                                        <p:tav tm="100000">
                                          <p:val>
                                            <p:strVal val="#ppt_y"/>
                                          </p:val>
                                        </p:tav>
                                      </p:tavLst>
                                    </p:anim>
                                    <p:animEffect transition="in" filter="wipe(up)">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5859170" y="5904323"/>
            <a:ext cx="6362700" cy="999978"/>
          </a:xfrm>
          <a:prstGeom prst="rect">
            <a:avLst/>
          </a:prstGeom>
        </p:spPr>
      </p:pic>
      <p:pic>
        <p:nvPicPr>
          <p:cNvPr id="28" name="Picture 2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8E3340-CEFC-A748-67F9-E56372141776}"/>
              </a:ext>
            </a:extLst>
          </p:cNvPr>
          <p:cNvPicPr>
            <a:picLocks noChangeAspect="1"/>
          </p:cNvPicPr>
          <p:nvPr/>
        </p:nvPicPr>
        <p:blipFill>
          <a:blip r:embed="rId3"/>
          <a:stretch>
            <a:fillRect/>
          </a:stretch>
        </p:blipFill>
        <p:spPr>
          <a:xfrm>
            <a:off x="4257675" y="87181"/>
            <a:ext cx="4371976" cy="1243710"/>
          </a:xfrm>
          <a:prstGeom prst="rect">
            <a:avLst/>
          </a:prstGeom>
        </p:spPr>
      </p:pic>
      <p:pic>
        <p:nvPicPr>
          <p:cNvPr id="3" name="Picture 2">
            <a:extLst>
              <a:ext uri="{FF2B5EF4-FFF2-40B4-BE49-F238E27FC236}">
                <a16:creationId xmlns:a16="http://schemas.microsoft.com/office/drawing/2014/main" id="{B4E004D9-A79D-0088-B8CD-1E4DF35528BF}"/>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2495549" y="1743075"/>
            <a:ext cx="8258175" cy="47593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ECF79111-149F-AA60-A51C-671F64BBD717}"/>
              </a:ext>
            </a:extLst>
          </p:cNvPr>
          <p:cNvPicPr>
            <a:picLocks noChangeAspect="1"/>
          </p:cNvPicPr>
          <p:nvPr/>
        </p:nvPicPr>
        <p:blipFill>
          <a:blip r:embed="rId6"/>
          <a:stretch>
            <a:fillRect/>
          </a:stretch>
        </p:blipFill>
        <p:spPr>
          <a:xfrm>
            <a:off x="270803" y="1939139"/>
            <a:ext cx="2030144" cy="3475021"/>
          </a:xfrm>
          <a:prstGeom prst="rect">
            <a:avLst/>
          </a:prstGeom>
        </p:spPr>
      </p:pic>
    </p:spTree>
    <p:extLst>
      <p:ext uri="{BB962C8B-B14F-4D97-AF65-F5344CB8AC3E}">
        <p14:creationId xmlns:p14="http://schemas.microsoft.com/office/powerpoint/2010/main" val="33073670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2654CD-549D-77D4-380A-80C2B8A4C17F}"/>
              </a:ext>
            </a:extLst>
          </p:cNvPr>
          <p:cNvPicPr>
            <a:picLocks noChangeAspect="1"/>
          </p:cNvPicPr>
          <p:nvPr/>
        </p:nvPicPr>
        <p:blipFill>
          <a:blip r:embed="rId3"/>
          <a:stretch>
            <a:fillRect/>
          </a:stretch>
        </p:blipFill>
        <p:spPr>
          <a:xfrm>
            <a:off x="3895725" y="144331"/>
            <a:ext cx="4371976" cy="1243710"/>
          </a:xfrm>
          <a:prstGeom prst="rect">
            <a:avLst/>
          </a:prstGeom>
        </p:spPr>
      </p:pic>
    </p:spTree>
    <p:extLst>
      <p:ext uri="{BB962C8B-B14F-4D97-AF65-F5344CB8AC3E}">
        <p14:creationId xmlns:p14="http://schemas.microsoft.com/office/powerpoint/2010/main" val="3902071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114300" y="95250"/>
            <a:ext cx="12001499" cy="6494299"/>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ĐÔI CÁNH CỦA NGỰA TRẮNG</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Ngày xưa, có một chú ngựa trắng rất thơ ngây. Bộ lông chú trắng nõn nà như một đám mây bồng bềnh trên nền trời xanh thẳm. Mẹ chú ta yêu chú ta nhất, lúc nào cũng dặn:</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Con phải ở cạnh mẹ đấy. Con hãy hí to lên khi gọi mẹ nhé!</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mẹ gọi con suốt ngày. Tiếng ngựa non hí thật đáng yêu. Ngựa mẹ sung sướng lắm nên thích dạy con tập hí hơn là luyện cho vỏ con phi dẻo dai hoặc cú đá hậu thật mạnh mẽ.</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Gần nhà ngựa có anh đại bàng núi. Là một ch</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chim non nhưng sải cánh đã vững vàng. Mỗi lúc nó liệng vòng, cánh không động, khẽ nghiêng bên nào là chao bên ấy, bóng cứ loang loáng trên bãi cỏ.</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trắng mê quá, cứ ước ao được bay như đại bàng:</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Anh Đại Bàng ơi! Làm thế nào để có cánh như anh?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Đại Bàng cười:</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Phải đi tìm! Cứ quanh quẩn cạnh mẹ, biết bao giờ mới có cánh!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Thế là ngựa trắng xin phép mẹ lên đường cùng đại bàng. Thoáng cái đã xa lắm... Chưa thấy “đôi cánh” đâu nhưng ngựa ta đã gặp bao nhiêu cảnh lạ. Chỉ phiền là mỗi lúc trời một tối, thấp thoáng đâu đây đã lấp lánh những đốm sao.</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Bỗng có tiếng “Hú…</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a:t>
            </a:r>
            <a:r>
              <a:rPr lang="en-US" sz="1300" b="1" dirty="0">
                <a:solidFill>
                  <a:srgbClr val="002060"/>
                </a:solidFill>
                <a:latin typeface="Cambria" panose="02040503050406030204" pitchFamily="18" charset="0"/>
                <a:ea typeface="Cambria" panose="02040503050406030204" pitchFamily="18" charset="0"/>
              </a:rPr>
              <a:t>ú</a:t>
            </a:r>
            <a:r>
              <a:rPr lang="vi-VN" sz="1300" b="1" i="0" u="none" strike="noStrike" dirty="0">
                <a:solidFill>
                  <a:srgbClr val="002060"/>
                </a:solidFill>
                <a:effectLst/>
                <a:latin typeface="Cambria" panose="02040503050406030204" pitchFamily="18" charset="0"/>
                <a:ea typeface="Cambria" panose="02040503050406030204" pitchFamily="18" charset="0"/>
              </a:rPr>
              <a:t> ” v</a:t>
            </a:r>
            <a:r>
              <a:rPr lang="en-US" sz="1300" b="1" i="0" u="none" strike="noStrike" dirty="0">
                <a:solidFill>
                  <a:srgbClr val="002060"/>
                </a:solidFill>
                <a:effectLst/>
                <a:latin typeface="Cambria" panose="02040503050406030204" pitchFamily="18" charset="0"/>
                <a:ea typeface="Cambria" panose="02040503050406030204" pitchFamily="18" charset="0"/>
              </a:rPr>
              <a:t>ẳ</a:t>
            </a:r>
            <a:r>
              <a:rPr lang="vi-VN" sz="1300" b="1" i="0" u="none" strike="noStrike" dirty="0">
                <a:solidFill>
                  <a:srgbClr val="002060"/>
                </a:solidFill>
                <a:effectLst/>
                <a:latin typeface="Cambria" panose="02040503050406030204" pitchFamily="18" charset="0"/>
                <a:ea typeface="Cambria" panose="02040503050406030204" pitchFamily="18" charset="0"/>
              </a:rPr>
              <a:t>ng lên mỗi lúc một gần. Rồi từ trong bóng tối hiện ra một con sói xám sừng sững ngáng đường. Ngựa con mếu máo gọi mẹ.</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Sói xám cười man rợ và nhảy chồm đến.</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1300" b="1" dirty="0">
                <a:solidFill>
                  <a:srgbClr val="002060"/>
                </a:solidFill>
                <a:effectLst/>
                <a:latin typeface="Cambria" panose="02040503050406030204" pitchFamily="18" charset="0"/>
                <a:ea typeface="Cambria" panose="02040503050406030204" pitchFamily="18" charset="0"/>
              </a:rPr>
              <a:t>- </a:t>
            </a:r>
            <a:r>
              <a:rPr lang="en-US" sz="1300" b="1" dirty="0" err="1">
                <a:solidFill>
                  <a:srgbClr val="002060"/>
                </a:solidFill>
                <a:effectLst/>
                <a:latin typeface="Cambria" panose="02040503050406030204" pitchFamily="18" charset="0"/>
                <a:ea typeface="Cambria" panose="02040503050406030204" pitchFamily="18" charset="0"/>
              </a:rPr>
              <a:t>Ối</a:t>
            </a:r>
            <a:r>
              <a:rPr lang="en-US" sz="1300" b="1" dirty="0">
                <a:solidFill>
                  <a:srgbClr val="002060"/>
                </a:solidFill>
                <a:effectLst/>
                <a:latin typeface="Cambria" panose="02040503050406030204" pitchFamily="18" charset="0"/>
                <a:ea typeface="Cambria" panose="02040503050406030204" pitchFamily="18" charset="0"/>
              </a:rPr>
              <a:t>!</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Không phải tiếng ngựa trắng thét lên mà là tiếng sói xám rống to. Một cái gì từ trên cao giáng rất mạnh xuống giữa trán sói làm nó hốt hoảng cúp đuôi chạy mất. Ngựa trắng mở mắt thấy loang loáng bóng đại bàng núi. Thì ra, đúng lúc sói về ngựa, đại bàng từ trên cao đã lao tới kịp thời.</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Ngựa trắng lại khóc, gọi mẹ, đại bàng núi vỗ nhẹ đôi cánh dỗ dành: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Đừng khóc! Anh đưa em về với mẹ!</a:t>
            </a:r>
            <a:endParaRPr lang="en-US" sz="1300" b="1" i="0"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 Nhưng mà em không có cánh!</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Đại Bàng cười, chỉ vào bốn chân Ngựa</a:t>
            </a:r>
            <a:endParaRPr lang="vi-VN" sz="13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 Cánh của em đấy chứ đâu! Nếu phi nướ</a:t>
            </a:r>
            <a:r>
              <a:rPr lang="en-US" sz="1300" b="1" i="0" u="none" strike="noStrike" dirty="0">
                <a:solidFill>
                  <a:srgbClr val="002060"/>
                </a:solidFill>
                <a:effectLst/>
                <a:latin typeface="Cambria" panose="02040503050406030204" pitchFamily="18" charset="0"/>
                <a:ea typeface="Cambria" panose="02040503050406030204" pitchFamily="18" charset="0"/>
              </a:rPr>
              <a:t>c</a:t>
            </a:r>
            <a:r>
              <a:rPr lang="en-US" sz="1300" b="1" dirty="0">
                <a:solidFill>
                  <a:srgbClr val="002060"/>
                </a:solidFill>
                <a:latin typeface="Cambria" panose="02040503050406030204" pitchFamily="18" charset="0"/>
                <a:ea typeface="Cambria" panose="02040503050406030204" pitchFamily="18" charset="0"/>
              </a:rPr>
              <a:t> </a:t>
            </a:r>
            <a:r>
              <a:rPr lang="vi-VN" sz="1300" b="1" i="0" u="none" strike="noStrike" dirty="0">
                <a:solidFill>
                  <a:srgbClr val="002060"/>
                </a:solidFill>
                <a:effectLst/>
                <a:latin typeface="Cambria" panose="02040503050406030204" pitchFamily="18" charset="0"/>
                <a:ea typeface="Cambria" panose="02040503050406030204" pitchFamily="18" charset="0"/>
              </a:rPr>
              <a:t>đại, em còn “bay” nhanh hơn cả anh</a:t>
            </a:r>
            <a:r>
              <a:rPr lang="en-US" sz="1300" b="1" dirty="0">
                <a:solidFill>
                  <a:srgbClr val="002060"/>
                </a:solidFill>
                <a:latin typeface="Cambria" panose="02040503050406030204" pitchFamily="18" charset="0"/>
                <a:ea typeface="Cambria" panose="02040503050406030204" pitchFamily="18" charset="0"/>
              </a:rPr>
              <a:t> </a:t>
            </a:r>
            <a:r>
              <a:rPr lang="vi-VN" sz="1300" b="1" i="0" u="none" strike="noStrike" dirty="0">
                <a:solidFill>
                  <a:srgbClr val="002060"/>
                </a:solidFill>
                <a:effectLst/>
                <a:latin typeface="Cambria" panose="02040503050406030204" pitchFamily="18" charset="0"/>
                <a:ea typeface="Cambria" panose="02040503050406030204" pitchFamily="18" charset="0"/>
              </a:rPr>
              <a:t>nữa ấy chứ! Đại bàng núi sải cánh, ngựa trắng chồm lên và thấy bốn chân mình</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thực</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sự</a:t>
            </a:r>
            <a:r>
              <a:rPr lang="en-US" sz="1300" b="1" i="0" u="none" strike="noStrike" dirty="0">
                <a:solidFill>
                  <a:srgbClr val="002060"/>
                </a:solidFill>
                <a:effectLst/>
                <a:latin typeface="Cambria" panose="02040503050406030204" pitchFamily="18" charset="0"/>
                <a:ea typeface="Cambria" panose="02040503050406030204" pitchFamily="18" charset="0"/>
              </a:rPr>
              <a:t> bay </a:t>
            </a:r>
            <a:r>
              <a:rPr lang="en-US" sz="1300" b="1" i="0" u="none" strike="noStrike" dirty="0" err="1">
                <a:solidFill>
                  <a:srgbClr val="002060"/>
                </a:solidFill>
                <a:effectLst/>
                <a:latin typeface="Cambria" panose="02040503050406030204" pitchFamily="18" charset="0"/>
                <a:ea typeface="Cambria" panose="02040503050406030204" pitchFamily="18" charset="0"/>
              </a:rPr>
              <a:t>như</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đại</a:t>
            </a:r>
            <a:r>
              <a:rPr lang="en-US" sz="1300" b="1" i="0" u="none" strike="noStrike" dirty="0">
                <a:solidFill>
                  <a:srgbClr val="002060"/>
                </a:solidFill>
                <a:effectLst/>
                <a:latin typeface="Cambria" panose="02040503050406030204" pitchFamily="18" charset="0"/>
                <a:ea typeface="Cambria" panose="02040503050406030204" pitchFamily="18" charset="0"/>
              </a:rPr>
              <a:t> </a:t>
            </a:r>
            <a:r>
              <a:rPr lang="en-US" sz="1300" b="1" i="0" u="none" strike="noStrike" dirty="0" err="1">
                <a:solidFill>
                  <a:srgbClr val="002060"/>
                </a:solidFill>
                <a:effectLst/>
                <a:latin typeface="Cambria" panose="02040503050406030204" pitchFamily="18" charset="0"/>
                <a:ea typeface="Cambria" panose="02040503050406030204" pitchFamily="18" charset="0"/>
              </a:rPr>
              <a:t>bàng</a:t>
            </a:r>
            <a:r>
              <a:rPr lang="en-US" sz="1300" b="1" i="0" u="none" strike="noStrike" dirty="0">
                <a:solidFill>
                  <a:srgbClr val="002060"/>
                </a:solidFill>
                <a:effectLst/>
                <a:latin typeface="Cambria" panose="02040503050406030204" pitchFamily="18" charset="0"/>
                <a:ea typeface="Cambria" panose="02040503050406030204" pitchFamily="18" charset="0"/>
              </a:rPr>
              <a:t>.</a:t>
            </a:r>
            <a:endParaRPr lang="vi-VN" sz="1300" b="1" dirty="0">
              <a:solidFill>
                <a:srgbClr val="002060"/>
              </a:solidFill>
              <a:effectLst/>
              <a:latin typeface="Cambria" panose="02040503050406030204" pitchFamily="18" charset="0"/>
              <a:ea typeface="Cambria" panose="02040503050406030204" pitchFamily="18" charset="0"/>
            </a:endParaRPr>
          </a:p>
          <a:p>
            <a:pPr algn="r" rtl="0">
              <a:spcBef>
                <a:spcPts val="0"/>
              </a:spcBef>
              <a:spcAft>
                <a:spcPts val="500"/>
              </a:spcAft>
            </a:pPr>
            <a:r>
              <a:rPr lang="vi-VN" sz="1300" b="1" i="0" u="none" strike="noStrike" dirty="0">
                <a:solidFill>
                  <a:srgbClr val="002060"/>
                </a:solidFill>
                <a:effectLst/>
                <a:latin typeface="Cambria" panose="02040503050406030204" pitchFamily="18" charset="0"/>
                <a:ea typeface="Cambria" panose="02040503050406030204" pitchFamily="18" charset="0"/>
              </a:rPr>
              <a:t>(Theo Thy Ngọc)</a:t>
            </a:r>
            <a:endParaRPr lang="vi-VN" sz="13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5487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2. </a:t>
            </a:r>
            <a:r>
              <a:rPr kumimoji="0" lang="en-US" sz="8000" b="1" i="0" u="none" strike="noStrike" kern="1200" cap="none" spc="0" normalizeH="0" baseline="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Kể</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chuyện</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Kể</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theo</a:t>
            </a:r>
            <a:r>
              <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6000" b="1" dirty="0" err="1">
                <a:solidFill>
                  <a:srgbClr val="7030A0"/>
                </a:solidFill>
                <a:latin typeface="Tahoma" panose="020B0604030504040204" pitchFamily="34" charset="0"/>
                <a:ea typeface="Tahoma" panose="020B0604030504040204" pitchFamily="34" charset="0"/>
                <a:cs typeface="Tahoma" panose="020B0604030504040204" pitchFamily="34" charset="0"/>
              </a:rPr>
              <a:t>đoạn</a:t>
            </a:r>
            <a:endParaRPr lang="en-US" sz="60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1DABAB0E-47F5-E21A-62B9-198D991466F5}"/>
              </a:ext>
            </a:extLst>
          </p:cNvPr>
          <p:cNvPicPr>
            <a:picLocks noChangeAspect="1"/>
          </p:cNvPicPr>
          <p:nvPr/>
        </p:nvPicPr>
        <p:blipFill>
          <a:blip r:embed="rId3"/>
          <a:stretch>
            <a:fillRect/>
          </a:stretch>
        </p:blipFill>
        <p:spPr>
          <a:xfrm>
            <a:off x="419099" y="2005012"/>
            <a:ext cx="4183739" cy="3109913"/>
          </a:xfrm>
          <a:prstGeom prst="rect">
            <a:avLst/>
          </a:prstGeom>
        </p:spPr>
      </p:pic>
      <p:sp>
        <p:nvSpPr>
          <p:cNvPr id="5" name="Hình chữ nhật: Góc Tròn 1">
            <a:extLst>
              <a:ext uri="{FF2B5EF4-FFF2-40B4-BE49-F238E27FC236}">
                <a16:creationId xmlns:a16="http://schemas.microsoft.com/office/drawing/2014/main" id="{F0548D9E-16DE-54BC-AC70-F33E78B9AA4B}"/>
              </a:ext>
            </a:extLst>
          </p:cNvPr>
          <p:cNvSpPr/>
          <p:nvPr/>
        </p:nvSpPr>
        <p:spPr>
          <a:xfrm>
            <a:off x="4746294" y="2000250"/>
            <a:ext cx="6293182" cy="3743325"/>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Ngày xưa, có một chú ngựa trắng rất thơ ngây. Bộ lông chú trắng nõn nà như một đám mây bồng bềnh trên nền trời xanh thẳm. Mẹ chú ta yêu chú ta nhất, lúc nào cũng dặn:</a:t>
            </a:r>
            <a:endParaRPr lang="vi-VN" sz="20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 Con phải ở cạnh mẹ đấy. Con hãy hí to lên khi gọi mẹ nhé!</a:t>
            </a:r>
            <a:endParaRPr lang="vi-VN" sz="2000" b="1"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2000" b="1" i="0" u="none" strike="noStrike" dirty="0">
                <a:solidFill>
                  <a:srgbClr val="002060"/>
                </a:solidFill>
                <a:effectLst/>
                <a:latin typeface="Cambria" panose="02040503050406030204" pitchFamily="18" charset="0"/>
                <a:ea typeface="Cambria" panose="02040503050406030204" pitchFamily="18" charset="0"/>
              </a:rPr>
              <a:t>   </a:t>
            </a:r>
            <a:r>
              <a:rPr lang="vi-VN" sz="2000" b="1" i="0" u="none" strike="noStrike" dirty="0">
                <a:solidFill>
                  <a:srgbClr val="002060"/>
                </a:solidFill>
                <a:effectLst/>
                <a:latin typeface="Cambria" panose="02040503050406030204" pitchFamily="18" charset="0"/>
                <a:ea typeface="Cambria" panose="02040503050406030204" pitchFamily="18" charset="0"/>
              </a:rPr>
              <a:t>Ngựa mẹ gọi con suốt ngày. Tiếng ngựa non hí thật đáng yêu. Ngựa mẹ sung sướng lắm nên thích dạy con tập hí hơn là luyện cho vỏ con phi dẻo dai hoặc cú đá hậu thật mạnh mẽ.</a:t>
            </a:r>
            <a:endParaRPr lang="en-US" sz="2000" b="1" i="0" u="none" strike="noStrike"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50629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28600" y="1143000"/>
            <a:ext cx="11201399" cy="54370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kumimoji="0" lang="vi-VN" sz="1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7D20251-82BD-42A4-DEE9-FC32EAF4782E}"/>
              </a:ext>
            </a:extLst>
          </p:cNvPr>
          <p:cNvSpPr txBox="1"/>
          <p:nvPr/>
        </p:nvSpPr>
        <p:spPr>
          <a:xfrm>
            <a:off x="3190875" y="0"/>
            <a:ext cx="59626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Góc Tròn 1">
            <a:extLst>
              <a:ext uri="{FF2B5EF4-FFF2-40B4-BE49-F238E27FC236}">
                <a16:creationId xmlns:a16="http://schemas.microsoft.com/office/drawing/2014/main" id="{F0548D9E-16DE-54BC-AC70-F33E78B9AA4B}"/>
              </a:ext>
            </a:extLst>
          </p:cNvPr>
          <p:cNvSpPr/>
          <p:nvPr/>
        </p:nvSpPr>
        <p:spPr>
          <a:xfrm>
            <a:off x="4581525" y="1362076"/>
            <a:ext cx="7219950" cy="5172074"/>
          </a:xfrm>
          <a:prstGeom prst="roundRect">
            <a:avLst/>
          </a:prstGeom>
          <a:solidFill>
            <a:schemeClr val="accent4">
              <a:lumMod val="20000"/>
              <a:lumOff val="80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Gần nhà ngựa có anh đại bàng núi. Là một ch</a:t>
            </a:r>
            <a:r>
              <a:rPr lang="en-US" sz="2000" b="1" dirty="0">
                <a:solidFill>
                  <a:srgbClr val="002060"/>
                </a:solidFill>
                <a:latin typeface="Cambria" panose="02040503050406030204" pitchFamily="18" charset="0"/>
                <a:ea typeface="Cambria" panose="02040503050406030204" pitchFamily="18" charset="0"/>
              </a:rPr>
              <a:t>ú</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chim non nhưng sải cánh đã vững vàng. Mỗi lúc nó liệng vòng, cánh không động, khẽ nghiêng bên nào là chao bên ấy, bóng cứ loang loáng trên bãi cỏ.</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Ngựa trắng mê quá, cứ ước ao được bay như đại bàng:</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Anh Đại Bàng ơi! Làm thế nào để có cánh như anh?</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Đại Bàng cười: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Phải đi tìm! Cứ quanh quẩn cạnh mẹ, biết bao giờ mới có cánh!</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algn="just">
              <a:spcAft>
                <a:spcPts val="500"/>
              </a:spcAft>
            </a:pPr>
            <a:r>
              <a:rPr lang="vi-VN" sz="2000" b="1" i="0" u="none" strike="noStrike" dirty="0">
                <a:solidFill>
                  <a:srgbClr val="002060"/>
                </a:solidFill>
                <a:effectLst/>
                <a:latin typeface="Cambria" panose="02040503050406030204" pitchFamily="18" charset="0"/>
                <a:ea typeface="Cambria" panose="02040503050406030204" pitchFamily="18" charset="0"/>
              </a:rPr>
              <a:t>Thế là ngựa trắng xin phép mẹ lên đường cùng đại bàng. Thoáng cái đã xa lắm... Chưa thấy “đôi cánh” đâu nhưng ngựa ta đã gặp bao nhiêu cảnh lạ. Chỉ phiền là mỗi lúc trời một tối, thấp thoáng đâu đây đã lấp lánh những đốm sao.</a:t>
            </a:r>
            <a:endParaRPr lang="vi-VN" sz="2000" b="1" dirty="0">
              <a:solidFill>
                <a:srgbClr val="002060"/>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50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B2B91262-1F94-6462-DD05-2E407F11B5BE}"/>
              </a:ext>
            </a:extLst>
          </p:cNvPr>
          <p:cNvPicPr>
            <a:picLocks noChangeAspect="1"/>
          </p:cNvPicPr>
          <p:nvPr/>
        </p:nvPicPr>
        <p:blipFill>
          <a:blip r:embed="rId3"/>
          <a:stretch>
            <a:fillRect/>
          </a:stretch>
        </p:blipFill>
        <p:spPr>
          <a:xfrm>
            <a:off x="481012" y="2505075"/>
            <a:ext cx="3909060" cy="2895600"/>
          </a:xfrm>
          <a:prstGeom prst="rect">
            <a:avLst/>
          </a:prstGeom>
        </p:spPr>
      </p:pic>
    </p:spTree>
    <p:extLst>
      <p:ext uri="{BB962C8B-B14F-4D97-AF65-F5344CB8AC3E}">
        <p14:creationId xmlns:p14="http://schemas.microsoft.com/office/powerpoint/2010/main" val="3633519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1165</Words>
  <Application>Microsoft Office PowerPoint</Application>
  <PresentationFormat>Widescreen</PresentationFormat>
  <Paragraphs>59</Paragraphs>
  <Slides>17</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#9Slide02 Noi dung dai</vt:lpstr>
      <vt:lpstr>Arial</vt:lpstr>
      <vt:lpstr>Calibri</vt:lpstr>
      <vt:lpstr>Cambria</vt:lpstr>
      <vt:lpstr>Tahoma</vt:lpstr>
      <vt:lpstr>Times New Roman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2023-10-15T09:30:14Z</dcterms:created>
  <dcterms:modified xsi:type="dcterms:W3CDTF">2025-04-05T13:08:23Z</dcterms:modified>
  <cp:category>9Slide.vn</cp:category>
</cp:coreProperties>
</file>