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9" r:id="rId1"/>
  </p:sldMasterIdLst>
  <p:notesMasterIdLst>
    <p:notesMasterId r:id="rId23"/>
  </p:notesMasterIdLst>
  <p:sldIdLst>
    <p:sldId id="273" r:id="rId2"/>
    <p:sldId id="274" r:id="rId3"/>
    <p:sldId id="312" r:id="rId4"/>
    <p:sldId id="302" r:id="rId5"/>
    <p:sldId id="279" r:id="rId6"/>
    <p:sldId id="305" r:id="rId7"/>
    <p:sldId id="306" r:id="rId8"/>
    <p:sldId id="276" r:id="rId9"/>
    <p:sldId id="309" r:id="rId10"/>
    <p:sldId id="307" r:id="rId11"/>
    <p:sldId id="310" r:id="rId12"/>
    <p:sldId id="308" r:id="rId13"/>
    <p:sldId id="257" r:id="rId14"/>
    <p:sldId id="311" r:id="rId15"/>
    <p:sldId id="272" r:id="rId16"/>
    <p:sldId id="283" r:id="rId17"/>
    <p:sldId id="313" r:id="rId18"/>
    <p:sldId id="260" r:id="rId19"/>
    <p:sldId id="281" r:id="rId20"/>
    <p:sldId id="7695" r:id="rId21"/>
    <p:sldId id="28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1507"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EEED54-469C-4A3C-B725-83E66CF2C67D}"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90A67F-6C00-4A18-B5EC-7AB96CDEFA2A}" type="slidenum">
              <a:rPr lang="en-US" smtClean="0"/>
              <a:t>‹#›</a:t>
            </a:fld>
            <a:endParaRPr lang="en-US"/>
          </a:p>
        </p:txBody>
      </p:sp>
    </p:spTree>
    <p:extLst>
      <p:ext uri="{BB962C8B-B14F-4D97-AF65-F5344CB8AC3E}">
        <p14:creationId xmlns:p14="http://schemas.microsoft.com/office/powerpoint/2010/main" val="3902611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90A67F-6C00-4A18-B5EC-7AB96CDEFA2A}" type="slidenum">
              <a:rPr lang="en-US" smtClean="0"/>
              <a:t>1</a:t>
            </a:fld>
            <a:endParaRPr lang="en-US"/>
          </a:p>
        </p:txBody>
      </p:sp>
    </p:spTree>
    <p:extLst>
      <p:ext uri="{BB962C8B-B14F-4D97-AF65-F5344CB8AC3E}">
        <p14:creationId xmlns:p14="http://schemas.microsoft.com/office/powerpoint/2010/main" val="126382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5" name="Google Shape;77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216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3" name="Google Shape;99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8" name="Google Shape;108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2305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90A67F-6C00-4A18-B5EC-7AB96CDEFA2A}" type="slidenum">
              <a:rPr lang="en-US" smtClean="0"/>
              <a:t>19</a:t>
            </a:fld>
            <a:endParaRPr lang="en-US"/>
          </a:p>
        </p:txBody>
      </p:sp>
    </p:spTree>
    <p:extLst>
      <p:ext uri="{BB962C8B-B14F-4D97-AF65-F5344CB8AC3E}">
        <p14:creationId xmlns:p14="http://schemas.microsoft.com/office/powerpoint/2010/main" val="39993945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90A67F-6C00-4A18-B5EC-7AB96CDEFA2A}" type="slidenum">
              <a:rPr lang="en-US" smtClean="0"/>
              <a:t>21</a:t>
            </a:fld>
            <a:endParaRPr lang="en-US"/>
          </a:p>
        </p:txBody>
      </p:sp>
    </p:spTree>
    <p:extLst>
      <p:ext uri="{BB962C8B-B14F-4D97-AF65-F5344CB8AC3E}">
        <p14:creationId xmlns:p14="http://schemas.microsoft.com/office/powerpoint/2010/main" val="2187465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88" name="Google Shape;108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CD9AE-C472-450E-BD6A-74C7E7164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9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CD9AE-C472-450E-BD6A-74C7E7164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8965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5760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0082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2602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6593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1D62D-AB3E-C580-8595-99895170C5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2DE9D5-029B-8B51-9B5A-5FE0D1A0CB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07B1AB-CBAD-E2A7-AB94-EABE3ACB420A}"/>
              </a:ext>
            </a:extLst>
          </p:cNvPr>
          <p:cNvSpPr>
            <a:spLocks noGrp="1"/>
          </p:cNvSpPr>
          <p:nvPr>
            <p:ph type="dt" sz="half" idx="10"/>
          </p:nvPr>
        </p:nvSpPr>
        <p:spPr/>
        <p:txBody>
          <a:bodyPr/>
          <a:lstStyle/>
          <a:p>
            <a:fld id="{12912813-D5BC-4517-BD53-236C1F9481AE}" type="datetimeFigureOut">
              <a:rPr lang="en-US" smtClean="0"/>
              <a:t>4/5/2025</a:t>
            </a:fld>
            <a:endParaRPr lang="en-US"/>
          </a:p>
        </p:txBody>
      </p:sp>
      <p:sp>
        <p:nvSpPr>
          <p:cNvPr id="5" name="Footer Placeholder 4">
            <a:extLst>
              <a:ext uri="{FF2B5EF4-FFF2-40B4-BE49-F238E27FC236}">
                <a16:creationId xmlns:a16="http://schemas.microsoft.com/office/drawing/2014/main" id="{7CB06AE3-DA8E-BA2D-2C18-186B7955D8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ECFC55-115F-6B4C-C8A9-CD051BF458BF}"/>
              </a:ext>
            </a:extLst>
          </p:cNvPr>
          <p:cNvSpPr>
            <a:spLocks noGrp="1"/>
          </p:cNvSpPr>
          <p:nvPr>
            <p:ph type="sldNum" sz="quarter" idx="12"/>
          </p:nvPr>
        </p:nvSpPr>
        <p:spPr/>
        <p:txBody>
          <a:bodyPr/>
          <a:lstStyle/>
          <a:p>
            <a:fld id="{FF27FD8E-FF12-4701-AE37-891F33ABEF65}" type="slidenum">
              <a:rPr lang="en-US" smtClean="0"/>
              <a:t>‹#›</a:t>
            </a:fld>
            <a:endParaRPr lang="en-US"/>
          </a:p>
        </p:txBody>
      </p:sp>
    </p:spTree>
    <p:extLst>
      <p:ext uri="{BB962C8B-B14F-4D97-AF65-F5344CB8AC3E}">
        <p14:creationId xmlns:p14="http://schemas.microsoft.com/office/powerpoint/2010/main" val="2360749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8DE0A-6144-91F9-D31F-C98F8F7179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F86E8F-B99B-FFB6-E6E8-F71B519A4C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C6803C-2DF6-C299-2F73-31D4B1CFBA7A}"/>
              </a:ext>
            </a:extLst>
          </p:cNvPr>
          <p:cNvSpPr>
            <a:spLocks noGrp="1"/>
          </p:cNvSpPr>
          <p:nvPr>
            <p:ph type="dt" sz="half" idx="10"/>
          </p:nvPr>
        </p:nvSpPr>
        <p:spPr/>
        <p:txBody>
          <a:bodyPr/>
          <a:lstStyle/>
          <a:p>
            <a:fld id="{12912813-D5BC-4517-BD53-236C1F9481AE}" type="datetimeFigureOut">
              <a:rPr lang="en-US" smtClean="0"/>
              <a:t>4/5/2025</a:t>
            </a:fld>
            <a:endParaRPr lang="en-US"/>
          </a:p>
        </p:txBody>
      </p:sp>
      <p:sp>
        <p:nvSpPr>
          <p:cNvPr id="5" name="Footer Placeholder 4">
            <a:extLst>
              <a:ext uri="{FF2B5EF4-FFF2-40B4-BE49-F238E27FC236}">
                <a16:creationId xmlns:a16="http://schemas.microsoft.com/office/drawing/2014/main" id="{5DDD9306-8824-6039-CB8B-91C860508F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2E5FC5-A5B3-67A0-61F2-74B9444B2DAB}"/>
              </a:ext>
            </a:extLst>
          </p:cNvPr>
          <p:cNvSpPr>
            <a:spLocks noGrp="1"/>
          </p:cNvSpPr>
          <p:nvPr>
            <p:ph type="sldNum" sz="quarter" idx="12"/>
          </p:nvPr>
        </p:nvSpPr>
        <p:spPr/>
        <p:txBody>
          <a:bodyPr/>
          <a:lstStyle/>
          <a:p>
            <a:fld id="{FF27FD8E-FF12-4701-AE37-891F33ABEF65}" type="slidenum">
              <a:rPr lang="en-US" smtClean="0"/>
              <a:t>‹#›</a:t>
            </a:fld>
            <a:endParaRPr lang="en-US"/>
          </a:p>
        </p:txBody>
      </p:sp>
    </p:spTree>
    <p:extLst>
      <p:ext uri="{BB962C8B-B14F-4D97-AF65-F5344CB8AC3E}">
        <p14:creationId xmlns:p14="http://schemas.microsoft.com/office/powerpoint/2010/main" val="3256971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EE84D6-4F4A-191F-1E16-C3D49D2F22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2E36C4-F416-7AEA-8039-15F38C7976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1AF6E-8BB5-C423-EA1E-6961B4070C4E}"/>
              </a:ext>
            </a:extLst>
          </p:cNvPr>
          <p:cNvSpPr>
            <a:spLocks noGrp="1"/>
          </p:cNvSpPr>
          <p:nvPr>
            <p:ph type="dt" sz="half" idx="10"/>
          </p:nvPr>
        </p:nvSpPr>
        <p:spPr/>
        <p:txBody>
          <a:bodyPr/>
          <a:lstStyle/>
          <a:p>
            <a:fld id="{12912813-D5BC-4517-BD53-236C1F9481AE}" type="datetimeFigureOut">
              <a:rPr lang="en-US" smtClean="0"/>
              <a:t>4/5/2025</a:t>
            </a:fld>
            <a:endParaRPr lang="en-US"/>
          </a:p>
        </p:txBody>
      </p:sp>
      <p:sp>
        <p:nvSpPr>
          <p:cNvPr id="5" name="Footer Placeholder 4">
            <a:extLst>
              <a:ext uri="{FF2B5EF4-FFF2-40B4-BE49-F238E27FC236}">
                <a16:creationId xmlns:a16="http://schemas.microsoft.com/office/drawing/2014/main" id="{5EAE01EF-2E8B-A9AC-DE14-54733CCCD1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B3AF99-ADE0-1EE8-4DBF-2F553F375F2A}"/>
              </a:ext>
            </a:extLst>
          </p:cNvPr>
          <p:cNvSpPr>
            <a:spLocks noGrp="1"/>
          </p:cNvSpPr>
          <p:nvPr>
            <p:ph type="sldNum" sz="quarter" idx="12"/>
          </p:nvPr>
        </p:nvSpPr>
        <p:spPr/>
        <p:txBody>
          <a:bodyPr/>
          <a:lstStyle/>
          <a:p>
            <a:fld id="{FF27FD8E-FF12-4701-AE37-891F33ABEF65}" type="slidenum">
              <a:rPr lang="en-US" smtClean="0"/>
              <a:t>‹#›</a:t>
            </a:fld>
            <a:endParaRPr lang="en-US"/>
          </a:p>
        </p:txBody>
      </p:sp>
    </p:spTree>
    <p:extLst>
      <p:ext uri="{BB962C8B-B14F-4D97-AF65-F5344CB8AC3E}">
        <p14:creationId xmlns:p14="http://schemas.microsoft.com/office/powerpoint/2010/main" val="923390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550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991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8479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195516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6DD88-1BA3-71E8-E14D-6630C75632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9767B2-1262-43FC-1E7F-7D5C1822FC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EA295F-BF6B-0EB8-1679-54F9444C937B}"/>
              </a:ext>
            </a:extLst>
          </p:cNvPr>
          <p:cNvSpPr>
            <a:spLocks noGrp="1"/>
          </p:cNvSpPr>
          <p:nvPr>
            <p:ph type="dt" sz="half" idx="10"/>
          </p:nvPr>
        </p:nvSpPr>
        <p:spPr/>
        <p:txBody>
          <a:bodyPr/>
          <a:lstStyle/>
          <a:p>
            <a:fld id="{12912813-D5BC-4517-BD53-236C1F9481AE}" type="datetimeFigureOut">
              <a:rPr lang="en-US" smtClean="0"/>
              <a:t>4/5/2025</a:t>
            </a:fld>
            <a:endParaRPr lang="en-US"/>
          </a:p>
        </p:txBody>
      </p:sp>
      <p:sp>
        <p:nvSpPr>
          <p:cNvPr id="5" name="Footer Placeholder 4">
            <a:extLst>
              <a:ext uri="{FF2B5EF4-FFF2-40B4-BE49-F238E27FC236}">
                <a16:creationId xmlns:a16="http://schemas.microsoft.com/office/drawing/2014/main" id="{13E54E29-B745-FF57-E030-6BF29A8C60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D239B1-DB89-D4F1-DE68-A3C7AE693C5C}"/>
              </a:ext>
            </a:extLst>
          </p:cNvPr>
          <p:cNvSpPr>
            <a:spLocks noGrp="1"/>
          </p:cNvSpPr>
          <p:nvPr>
            <p:ph type="sldNum" sz="quarter" idx="12"/>
          </p:nvPr>
        </p:nvSpPr>
        <p:spPr/>
        <p:txBody>
          <a:bodyPr/>
          <a:lstStyle/>
          <a:p>
            <a:fld id="{FF27FD8E-FF12-4701-AE37-891F33ABEF65}" type="slidenum">
              <a:rPr lang="en-US" smtClean="0"/>
              <a:t>‹#›</a:t>
            </a:fld>
            <a:endParaRPr lang="en-US"/>
          </a:p>
        </p:txBody>
      </p:sp>
    </p:spTree>
    <p:extLst>
      <p:ext uri="{BB962C8B-B14F-4D97-AF65-F5344CB8AC3E}">
        <p14:creationId xmlns:p14="http://schemas.microsoft.com/office/powerpoint/2010/main" val="3071707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5351C-A9FB-E2A1-83F0-8790824C9B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26B1C6-7562-A348-9E5B-4092BEFFB8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006289-23E3-A215-3144-3A8A7BF20E10}"/>
              </a:ext>
            </a:extLst>
          </p:cNvPr>
          <p:cNvSpPr>
            <a:spLocks noGrp="1"/>
          </p:cNvSpPr>
          <p:nvPr>
            <p:ph type="dt" sz="half" idx="10"/>
          </p:nvPr>
        </p:nvSpPr>
        <p:spPr/>
        <p:txBody>
          <a:bodyPr/>
          <a:lstStyle/>
          <a:p>
            <a:fld id="{12912813-D5BC-4517-BD53-236C1F9481AE}" type="datetimeFigureOut">
              <a:rPr lang="en-US" smtClean="0"/>
              <a:t>4/5/2025</a:t>
            </a:fld>
            <a:endParaRPr lang="en-US"/>
          </a:p>
        </p:txBody>
      </p:sp>
      <p:sp>
        <p:nvSpPr>
          <p:cNvPr id="5" name="Footer Placeholder 4">
            <a:extLst>
              <a:ext uri="{FF2B5EF4-FFF2-40B4-BE49-F238E27FC236}">
                <a16:creationId xmlns:a16="http://schemas.microsoft.com/office/drawing/2014/main" id="{E8D5194E-4B91-0903-DA03-CD40DBA2C3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3E2235-EC8A-90A4-03F2-464D5FF05FAF}"/>
              </a:ext>
            </a:extLst>
          </p:cNvPr>
          <p:cNvSpPr>
            <a:spLocks noGrp="1"/>
          </p:cNvSpPr>
          <p:nvPr>
            <p:ph type="sldNum" sz="quarter" idx="12"/>
          </p:nvPr>
        </p:nvSpPr>
        <p:spPr/>
        <p:txBody>
          <a:bodyPr/>
          <a:lstStyle/>
          <a:p>
            <a:fld id="{FF27FD8E-FF12-4701-AE37-891F33ABEF65}" type="slidenum">
              <a:rPr lang="en-US" smtClean="0"/>
              <a:t>‹#›</a:t>
            </a:fld>
            <a:endParaRPr lang="en-US"/>
          </a:p>
        </p:txBody>
      </p:sp>
    </p:spTree>
    <p:extLst>
      <p:ext uri="{BB962C8B-B14F-4D97-AF65-F5344CB8AC3E}">
        <p14:creationId xmlns:p14="http://schemas.microsoft.com/office/powerpoint/2010/main" val="1385209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BC4CD-E0C8-BE4A-20FB-C4FBCB0D08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234DC7-B1B7-2E16-8A3C-0FC7CD6DF2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7C5F94-7E4F-DBC3-0597-1E571D5E58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0091D2-01F5-3C8F-5526-1FFB249FA82F}"/>
              </a:ext>
            </a:extLst>
          </p:cNvPr>
          <p:cNvSpPr>
            <a:spLocks noGrp="1"/>
          </p:cNvSpPr>
          <p:nvPr>
            <p:ph type="dt" sz="half" idx="10"/>
          </p:nvPr>
        </p:nvSpPr>
        <p:spPr/>
        <p:txBody>
          <a:bodyPr/>
          <a:lstStyle/>
          <a:p>
            <a:fld id="{12912813-D5BC-4517-BD53-236C1F9481AE}" type="datetimeFigureOut">
              <a:rPr lang="en-US" smtClean="0"/>
              <a:t>4/5/2025</a:t>
            </a:fld>
            <a:endParaRPr lang="en-US"/>
          </a:p>
        </p:txBody>
      </p:sp>
      <p:sp>
        <p:nvSpPr>
          <p:cNvPr id="6" name="Footer Placeholder 5">
            <a:extLst>
              <a:ext uri="{FF2B5EF4-FFF2-40B4-BE49-F238E27FC236}">
                <a16:creationId xmlns:a16="http://schemas.microsoft.com/office/drawing/2014/main" id="{34F1000A-819B-9D63-603D-C510D14310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2A5043-15F1-9F7C-9905-781BACBA4853}"/>
              </a:ext>
            </a:extLst>
          </p:cNvPr>
          <p:cNvSpPr>
            <a:spLocks noGrp="1"/>
          </p:cNvSpPr>
          <p:nvPr>
            <p:ph type="sldNum" sz="quarter" idx="12"/>
          </p:nvPr>
        </p:nvSpPr>
        <p:spPr/>
        <p:txBody>
          <a:bodyPr/>
          <a:lstStyle/>
          <a:p>
            <a:fld id="{FF27FD8E-FF12-4701-AE37-891F33ABEF65}" type="slidenum">
              <a:rPr lang="en-US" smtClean="0"/>
              <a:t>‹#›</a:t>
            </a:fld>
            <a:endParaRPr lang="en-US"/>
          </a:p>
        </p:txBody>
      </p:sp>
    </p:spTree>
    <p:extLst>
      <p:ext uri="{BB962C8B-B14F-4D97-AF65-F5344CB8AC3E}">
        <p14:creationId xmlns:p14="http://schemas.microsoft.com/office/powerpoint/2010/main" val="4066973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5F396-B548-F6CF-05D8-3DBFC393333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79661B-72D4-BC03-587B-DA62CCCA90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61186C-EC04-76E4-6A41-C479F186E5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A3637D-E1F4-C06D-B072-758CC45E28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0292C6-0FB1-1CB4-D500-01BB974B69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E9121B-25B5-5502-DF6D-65D35FE4EC5D}"/>
              </a:ext>
            </a:extLst>
          </p:cNvPr>
          <p:cNvSpPr>
            <a:spLocks noGrp="1"/>
          </p:cNvSpPr>
          <p:nvPr>
            <p:ph type="dt" sz="half" idx="10"/>
          </p:nvPr>
        </p:nvSpPr>
        <p:spPr/>
        <p:txBody>
          <a:bodyPr/>
          <a:lstStyle/>
          <a:p>
            <a:fld id="{12912813-D5BC-4517-BD53-236C1F9481AE}" type="datetimeFigureOut">
              <a:rPr lang="en-US" smtClean="0"/>
              <a:t>4/5/2025</a:t>
            </a:fld>
            <a:endParaRPr lang="en-US"/>
          </a:p>
        </p:txBody>
      </p:sp>
      <p:sp>
        <p:nvSpPr>
          <p:cNvPr id="8" name="Footer Placeholder 7">
            <a:extLst>
              <a:ext uri="{FF2B5EF4-FFF2-40B4-BE49-F238E27FC236}">
                <a16:creationId xmlns:a16="http://schemas.microsoft.com/office/drawing/2014/main" id="{559BF269-E50C-60E7-1156-E865C84461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CD638F-9BFA-7583-03EC-0C21D5FCB664}"/>
              </a:ext>
            </a:extLst>
          </p:cNvPr>
          <p:cNvSpPr>
            <a:spLocks noGrp="1"/>
          </p:cNvSpPr>
          <p:nvPr>
            <p:ph type="sldNum" sz="quarter" idx="12"/>
          </p:nvPr>
        </p:nvSpPr>
        <p:spPr/>
        <p:txBody>
          <a:bodyPr/>
          <a:lstStyle/>
          <a:p>
            <a:fld id="{FF27FD8E-FF12-4701-AE37-891F33ABEF65}" type="slidenum">
              <a:rPr lang="en-US" smtClean="0"/>
              <a:t>‹#›</a:t>
            </a:fld>
            <a:endParaRPr lang="en-US"/>
          </a:p>
        </p:txBody>
      </p:sp>
    </p:spTree>
    <p:extLst>
      <p:ext uri="{BB962C8B-B14F-4D97-AF65-F5344CB8AC3E}">
        <p14:creationId xmlns:p14="http://schemas.microsoft.com/office/powerpoint/2010/main" val="1949181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6BF5D-B257-90DD-3718-EC33D46501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935EE4-549D-F1EB-AD96-877C7CDF41F9}"/>
              </a:ext>
            </a:extLst>
          </p:cNvPr>
          <p:cNvSpPr>
            <a:spLocks noGrp="1"/>
          </p:cNvSpPr>
          <p:nvPr>
            <p:ph type="dt" sz="half" idx="10"/>
          </p:nvPr>
        </p:nvSpPr>
        <p:spPr/>
        <p:txBody>
          <a:bodyPr/>
          <a:lstStyle/>
          <a:p>
            <a:fld id="{12912813-D5BC-4517-BD53-236C1F9481AE}" type="datetimeFigureOut">
              <a:rPr lang="en-US" smtClean="0"/>
              <a:t>4/5/2025</a:t>
            </a:fld>
            <a:endParaRPr lang="en-US"/>
          </a:p>
        </p:txBody>
      </p:sp>
      <p:sp>
        <p:nvSpPr>
          <p:cNvPr id="4" name="Footer Placeholder 3">
            <a:extLst>
              <a:ext uri="{FF2B5EF4-FFF2-40B4-BE49-F238E27FC236}">
                <a16:creationId xmlns:a16="http://schemas.microsoft.com/office/drawing/2014/main" id="{E55F3C9E-BB87-186E-1610-F33FB6C1A4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BD9800-DC4B-12EF-E0FD-C2A3723DAF0D}"/>
              </a:ext>
            </a:extLst>
          </p:cNvPr>
          <p:cNvSpPr>
            <a:spLocks noGrp="1"/>
          </p:cNvSpPr>
          <p:nvPr>
            <p:ph type="sldNum" sz="quarter" idx="12"/>
          </p:nvPr>
        </p:nvSpPr>
        <p:spPr/>
        <p:txBody>
          <a:bodyPr/>
          <a:lstStyle/>
          <a:p>
            <a:fld id="{FF27FD8E-FF12-4701-AE37-891F33ABEF65}" type="slidenum">
              <a:rPr lang="en-US" smtClean="0"/>
              <a:t>‹#›</a:t>
            </a:fld>
            <a:endParaRPr lang="en-US"/>
          </a:p>
        </p:txBody>
      </p:sp>
    </p:spTree>
    <p:extLst>
      <p:ext uri="{BB962C8B-B14F-4D97-AF65-F5344CB8AC3E}">
        <p14:creationId xmlns:p14="http://schemas.microsoft.com/office/powerpoint/2010/main" val="2999449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7B2DF2-9E8F-71EB-7527-6D7B29D261A2}"/>
              </a:ext>
            </a:extLst>
          </p:cNvPr>
          <p:cNvSpPr>
            <a:spLocks noGrp="1"/>
          </p:cNvSpPr>
          <p:nvPr>
            <p:ph type="dt" sz="half" idx="10"/>
          </p:nvPr>
        </p:nvSpPr>
        <p:spPr/>
        <p:txBody>
          <a:bodyPr/>
          <a:lstStyle/>
          <a:p>
            <a:fld id="{12912813-D5BC-4517-BD53-236C1F9481AE}" type="datetimeFigureOut">
              <a:rPr lang="en-US" smtClean="0"/>
              <a:t>4/5/2025</a:t>
            </a:fld>
            <a:endParaRPr lang="en-US"/>
          </a:p>
        </p:txBody>
      </p:sp>
      <p:sp>
        <p:nvSpPr>
          <p:cNvPr id="3" name="Footer Placeholder 2">
            <a:extLst>
              <a:ext uri="{FF2B5EF4-FFF2-40B4-BE49-F238E27FC236}">
                <a16:creationId xmlns:a16="http://schemas.microsoft.com/office/drawing/2014/main" id="{6495D3EF-03B0-0E1B-1C47-C7914AE66C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77D0E6-CC97-9219-D580-684FE905DE9C}"/>
              </a:ext>
            </a:extLst>
          </p:cNvPr>
          <p:cNvSpPr>
            <a:spLocks noGrp="1"/>
          </p:cNvSpPr>
          <p:nvPr>
            <p:ph type="sldNum" sz="quarter" idx="12"/>
          </p:nvPr>
        </p:nvSpPr>
        <p:spPr/>
        <p:txBody>
          <a:bodyPr/>
          <a:lstStyle/>
          <a:p>
            <a:fld id="{FF27FD8E-FF12-4701-AE37-891F33ABEF65}" type="slidenum">
              <a:rPr lang="en-US" smtClean="0"/>
              <a:t>‹#›</a:t>
            </a:fld>
            <a:endParaRPr lang="en-US"/>
          </a:p>
        </p:txBody>
      </p:sp>
    </p:spTree>
    <p:extLst>
      <p:ext uri="{BB962C8B-B14F-4D97-AF65-F5344CB8AC3E}">
        <p14:creationId xmlns:p14="http://schemas.microsoft.com/office/powerpoint/2010/main" val="2185178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C8218-3E7E-34CB-D1EB-E301118EA3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6CA0AD8-5BA2-7EDF-1D38-8B12F5A13F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3062F2-1B89-7F64-B50D-CA2621C24F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F31989-3C9E-549D-49A7-2142CDD564D8}"/>
              </a:ext>
            </a:extLst>
          </p:cNvPr>
          <p:cNvSpPr>
            <a:spLocks noGrp="1"/>
          </p:cNvSpPr>
          <p:nvPr>
            <p:ph type="dt" sz="half" idx="10"/>
          </p:nvPr>
        </p:nvSpPr>
        <p:spPr/>
        <p:txBody>
          <a:bodyPr/>
          <a:lstStyle/>
          <a:p>
            <a:fld id="{12912813-D5BC-4517-BD53-236C1F9481AE}" type="datetimeFigureOut">
              <a:rPr lang="en-US" smtClean="0"/>
              <a:t>4/5/2025</a:t>
            </a:fld>
            <a:endParaRPr lang="en-US"/>
          </a:p>
        </p:txBody>
      </p:sp>
      <p:sp>
        <p:nvSpPr>
          <p:cNvPr id="6" name="Footer Placeholder 5">
            <a:extLst>
              <a:ext uri="{FF2B5EF4-FFF2-40B4-BE49-F238E27FC236}">
                <a16:creationId xmlns:a16="http://schemas.microsoft.com/office/drawing/2014/main" id="{36DADB74-C741-3867-430C-AFE5DCE1E8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03D6B2-A776-408D-37AB-1992402FF6B5}"/>
              </a:ext>
            </a:extLst>
          </p:cNvPr>
          <p:cNvSpPr>
            <a:spLocks noGrp="1"/>
          </p:cNvSpPr>
          <p:nvPr>
            <p:ph type="sldNum" sz="quarter" idx="12"/>
          </p:nvPr>
        </p:nvSpPr>
        <p:spPr/>
        <p:txBody>
          <a:bodyPr/>
          <a:lstStyle/>
          <a:p>
            <a:fld id="{FF27FD8E-FF12-4701-AE37-891F33ABEF65}" type="slidenum">
              <a:rPr lang="en-US" smtClean="0"/>
              <a:t>‹#›</a:t>
            </a:fld>
            <a:endParaRPr lang="en-US"/>
          </a:p>
        </p:txBody>
      </p:sp>
    </p:spTree>
    <p:extLst>
      <p:ext uri="{BB962C8B-B14F-4D97-AF65-F5344CB8AC3E}">
        <p14:creationId xmlns:p14="http://schemas.microsoft.com/office/powerpoint/2010/main" val="1747750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FF0FC-F782-0449-FBD4-47BFFAF669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7916D3-E88A-7C75-0D71-DC7D380F0D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847050-FB76-7FF9-8F71-151CB2BD50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4A75D9-403D-8771-C19F-E703DEEF5A9A}"/>
              </a:ext>
            </a:extLst>
          </p:cNvPr>
          <p:cNvSpPr>
            <a:spLocks noGrp="1"/>
          </p:cNvSpPr>
          <p:nvPr>
            <p:ph type="dt" sz="half" idx="10"/>
          </p:nvPr>
        </p:nvSpPr>
        <p:spPr/>
        <p:txBody>
          <a:bodyPr/>
          <a:lstStyle/>
          <a:p>
            <a:fld id="{12912813-D5BC-4517-BD53-236C1F9481AE}" type="datetimeFigureOut">
              <a:rPr lang="en-US" smtClean="0"/>
              <a:t>4/5/2025</a:t>
            </a:fld>
            <a:endParaRPr lang="en-US"/>
          </a:p>
        </p:txBody>
      </p:sp>
      <p:sp>
        <p:nvSpPr>
          <p:cNvPr id="6" name="Footer Placeholder 5">
            <a:extLst>
              <a:ext uri="{FF2B5EF4-FFF2-40B4-BE49-F238E27FC236}">
                <a16:creationId xmlns:a16="http://schemas.microsoft.com/office/drawing/2014/main" id="{007AB02F-F5FB-C7CF-D5A4-5FD371FAFB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13443B-7AD5-018C-8690-165C0B8088AA}"/>
              </a:ext>
            </a:extLst>
          </p:cNvPr>
          <p:cNvSpPr>
            <a:spLocks noGrp="1"/>
          </p:cNvSpPr>
          <p:nvPr>
            <p:ph type="sldNum" sz="quarter" idx="12"/>
          </p:nvPr>
        </p:nvSpPr>
        <p:spPr/>
        <p:txBody>
          <a:bodyPr/>
          <a:lstStyle/>
          <a:p>
            <a:fld id="{FF27FD8E-FF12-4701-AE37-891F33ABEF65}" type="slidenum">
              <a:rPr lang="en-US" smtClean="0"/>
              <a:t>‹#›</a:t>
            </a:fld>
            <a:endParaRPr lang="en-US"/>
          </a:p>
        </p:txBody>
      </p:sp>
    </p:spTree>
    <p:extLst>
      <p:ext uri="{BB962C8B-B14F-4D97-AF65-F5344CB8AC3E}">
        <p14:creationId xmlns:p14="http://schemas.microsoft.com/office/powerpoint/2010/main" val="850443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ABF5E08-45EF-908D-5D42-97B436E7C95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59148CD-7B34-156B-EC89-C51F65898D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0C4222-31E4-3819-300A-4A7310722F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78CF4-B2CF-82B8-E4AD-725A15321B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912813-D5BC-4517-BD53-236C1F9481AE}" type="datetimeFigureOut">
              <a:rPr lang="en-US" smtClean="0"/>
              <a:t>4/5/2025</a:t>
            </a:fld>
            <a:endParaRPr lang="en-US"/>
          </a:p>
        </p:txBody>
      </p:sp>
      <p:sp>
        <p:nvSpPr>
          <p:cNvPr id="5" name="Footer Placeholder 4">
            <a:extLst>
              <a:ext uri="{FF2B5EF4-FFF2-40B4-BE49-F238E27FC236}">
                <a16:creationId xmlns:a16="http://schemas.microsoft.com/office/drawing/2014/main" id="{7E87F238-3772-3402-F7BF-2BCB6DE8D4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62903AD-6302-7B85-A52E-5DB3DF259A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27FD8E-FF12-4701-AE37-891F33ABEF65}" type="slidenum">
              <a:rPr lang="en-US" smtClean="0"/>
              <a:t>‹#›</a:t>
            </a:fld>
            <a:endParaRPr lang="en-US"/>
          </a:p>
        </p:txBody>
      </p:sp>
      <p:grpSp>
        <p:nvGrpSpPr>
          <p:cNvPr id="7" name="Group 6">
            <a:extLst>
              <a:ext uri="{FF2B5EF4-FFF2-40B4-BE49-F238E27FC236}">
                <a16:creationId xmlns:a16="http://schemas.microsoft.com/office/drawing/2014/main" id="{0AD30FEE-03AF-EDD8-C8E6-26FBC1A916CB}"/>
              </a:ext>
            </a:extLst>
          </p:cNvPr>
          <p:cNvGrpSpPr/>
          <p:nvPr userDrawn="1"/>
        </p:nvGrpSpPr>
        <p:grpSpPr>
          <a:xfrm>
            <a:off x="-3004765" y="-300204"/>
            <a:ext cx="3842965" cy="2357824"/>
            <a:chOff x="5586065" y="1777554"/>
            <a:chExt cx="2882224" cy="1768368"/>
          </a:xfrm>
        </p:grpSpPr>
        <p:grpSp>
          <p:nvGrpSpPr>
            <p:cNvPr id="9" name="Group 8">
              <a:extLst>
                <a:ext uri="{FF2B5EF4-FFF2-40B4-BE49-F238E27FC236}">
                  <a16:creationId xmlns:a16="http://schemas.microsoft.com/office/drawing/2014/main" id="{EF262B4B-D1A6-4230-B37D-5ABCB49A4093}"/>
                </a:ext>
              </a:extLst>
            </p:cNvPr>
            <p:cNvGrpSpPr/>
            <p:nvPr userDrawn="1"/>
          </p:nvGrpSpPr>
          <p:grpSpPr>
            <a:xfrm>
              <a:off x="5586065" y="1777554"/>
              <a:ext cx="2882224" cy="1768368"/>
              <a:chOff x="6282158" y="1877677"/>
              <a:chExt cx="4326340" cy="2783227"/>
            </a:xfrm>
          </p:grpSpPr>
          <p:sp>
            <p:nvSpPr>
              <p:cNvPr id="11" name="Freeform: Shape 10">
                <a:extLst>
                  <a:ext uri="{FF2B5EF4-FFF2-40B4-BE49-F238E27FC236}">
                    <a16:creationId xmlns:a16="http://schemas.microsoft.com/office/drawing/2014/main" id="{152C4A5C-529C-912A-6D11-CC72C76CDE38}"/>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12" name="TextBox 11">
                <a:extLst>
                  <a:ext uri="{FF2B5EF4-FFF2-40B4-BE49-F238E27FC236}">
                    <a16:creationId xmlns:a16="http://schemas.microsoft.com/office/drawing/2014/main" id="{DB17B310-B708-F146-D919-05C35A829F18}"/>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13" name="TextBox 12">
                <a:extLst>
                  <a:ext uri="{FF2B5EF4-FFF2-40B4-BE49-F238E27FC236}">
                    <a16:creationId xmlns:a16="http://schemas.microsoft.com/office/drawing/2014/main" id="{4B4DEDC7-7DBC-4BB7-AFB9-36C150261E3C}"/>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10" name="Picture 9">
              <a:extLst>
                <a:ext uri="{FF2B5EF4-FFF2-40B4-BE49-F238E27FC236}">
                  <a16:creationId xmlns:a16="http://schemas.microsoft.com/office/drawing/2014/main" id="{4940D3BB-A460-CE8E-2F8C-16FF6E68AFE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3454832292"/>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35" r:id="rId12"/>
    <p:sldLayoutId id="2147483736" r:id="rId13"/>
    <p:sldLayoutId id="2147483737" r:id="rId14"/>
    <p:sldLayoutId id="214748373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notesSlide" Target="../notesSlides/notesSlide1.xml"/><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45.svg"/><Relationship Id="rId3" Type="http://schemas.openxmlformats.org/officeDocument/2006/relationships/image" Target="../media/image9.png"/><Relationship Id="rId7" Type="http://schemas.openxmlformats.org/officeDocument/2006/relationships/image" Target="../media/image19.png"/><Relationship Id="rId12"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43.svg"/><Relationship Id="rId5" Type="http://schemas.openxmlformats.org/officeDocument/2006/relationships/image" Target="../media/image7.png"/><Relationship Id="rId15" Type="http://schemas.openxmlformats.org/officeDocument/2006/relationships/image" Target="../media/image47.svg"/><Relationship Id="rId10" Type="http://schemas.openxmlformats.org/officeDocument/2006/relationships/image" Target="../media/image11.png"/><Relationship Id="rId4" Type="http://schemas.openxmlformats.org/officeDocument/2006/relationships/image" Target="../media/image40.svg"/><Relationship Id="rId9" Type="http://schemas.openxmlformats.org/officeDocument/2006/relationships/image" Target="../media/image42.svg"/><Relationship Id="rId1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38.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7.png"/><Relationship Id="rId12" Type="http://schemas.openxmlformats.org/officeDocument/2006/relationships/image" Target="../media/image43.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6.svg"/><Relationship Id="rId11" Type="http://schemas.openxmlformats.org/officeDocument/2006/relationships/image" Target="../media/image11.png"/><Relationship Id="rId5" Type="http://schemas.openxmlformats.org/officeDocument/2006/relationships/image" Target="../media/image55.png"/><Relationship Id="rId10" Type="http://schemas.openxmlformats.org/officeDocument/2006/relationships/image" Target="../media/image57.svg"/><Relationship Id="rId4" Type="http://schemas.openxmlformats.org/officeDocument/2006/relationships/image" Target="../media/image54.svg"/><Relationship Id="rId9" Type="http://schemas.openxmlformats.org/officeDocument/2006/relationships/image" Target="../media/image5.png"/><Relationship Id="rId14"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22.png"/><Relationship Id="rId3" Type="http://schemas.openxmlformats.org/officeDocument/2006/relationships/image" Target="../media/image10.svg"/><Relationship Id="rId7" Type="http://schemas.openxmlformats.org/officeDocument/2006/relationships/image" Target="../media/image2.png"/><Relationship Id="rId12" Type="http://schemas.openxmlformats.org/officeDocument/2006/relationships/image" Target="../media/image21.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0.png"/><Relationship Id="rId5" Type="http://schemas.openxmlformats.org/officeDocument/2006/relationships/image" Target="../media/image8.svg"/><Relationship Id="rId10" Type="http://schemas.openxmlformats.org/officeDocument/2006/relationships/image" Target="../media/image12.svg"/><Relationship Id="rId4" Type="http://schemas.openxmlformats.org/officeDocument/2006/relationships/image" Target="../media/image7.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62.e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3.png"/><Relationship Id="rId7" Type="http://schemas.openxmlformats.org/officeDocument/2006/relationships/image" Target="../media/image43.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2.svg"/><Relationship Id="rId10" Type="http://schemas.openxmlformats.org/officeDocument/2006/relationships/image" Target="../media/image66.png"/><Relationship Id="rId4" Type="http://schemas.openxmlformats.org/officeDocument/2006/relationships/image" Target="../media/image2.png"/><Relationship Id="rId9" Type="http://schemas.openxmlformats.org/officeDocument/2006/relationships/image" Target="../media/image65.sv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grpSp>
        <p:nvGrpSpPr>
          <p:cNvPr id="2" name="Group 2"/>
          <p:cNvGrpSpPr/>
          <p:nvPr/>
        </p:nvGrpSpPr>
        <p:grpSpPr>
          <a:xfrm>
            <a:off x="2365722" y="-301278"/>
            <a:ext cx="7460558" cy="7460558"/>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alpha val="57647"/>
              </a:srgbClr>
            </a:solidFill>
          </p:spPr>
          <p:txBody>
            <a:bodyPr/>
            <a:lstStyle/>
            <a:p>
              <a:endParaRPr lang="en-US"/>
            </a:p>
          </p:txBody>
        </p:sp>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376024" y="4157813"/>
            <a:ext cx="2119938" cy="1327611"/>
          </a:xfrm>
          <a:prstGeom prst="rect">
            <a:avLst/>
          </a:prstGeom>
        </p:spPr>
      </p:pic>
      <p:pic>
        <p:nvPicPr>
          <p:cNvPr id="5" name="Picture 5"/>
          <p:cNvPicPr>
            <a:picLocks noChangeAspect="1"/>
          </p:cNvPicPr>
          <p:nvPr/>
        </p:nvPicPr>
        <p:blipFill>
          <a:blip r:embed="rId5"/>
          <a:srcRect/>
          <a:stretch>
            <a:fillRect/>
          </a:stretch>
        </p:blipFill>
        <p:spPr>
          <a:xfrm rot="100826">
            <a:off x="105880" y="1319648"/>
            <a:ext cx="3585312" cy="7273668"/>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672384" y="431273"/>
            <a:ext cx="3906933" cy="2944851"/>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672384" y="834631"/>
            <a:ext cx="4025059" cy="2520693"/>
          </a:xfrm>
          <a:prstGeom prst="rect">
            <a:avLst/>
          </a:prstGeom>
        </p:spPr>
      </p:pic>
      <p:pic>
        <p:nvPicPr>
          <p:cNvPr id="8" name="Picture 8"/>
          <p:cNvPicPr>
            <a:picLocks noChangeAspect="1"/>
          </p:cNvPicPr>
          <p:nvPr/>
        </p:nvPicPr>
        <p:blipFill>
          <a:blip r:embed="rId8">
            <a:alphaModFix amt="47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23032" y="1334477"/>
            <a:ext cx="2428743" cy="1521001"/>
          </a:xfrm>
          <a:prstGeom prst="rect">
            <a:avLst/>
          </a:prstGeom>
        </p:spPr>
      </p:pic>
      <p:pic>
        <p:nvPicPr>
          <p:cNvPr id="9" name="Picture 9"/>
          <p:cNvPicPr>
            <a:picLocks noChangeAspect="1"/>
          </p:cNvPicPr>
          <p:nvPr/>
        </p:nvPicPr>
        <p:blipFill>
          <a:blip r:embed="rId10">
            <a:alphaModFix amt="56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9966359" y="771564"/>
            <a:ext cx="2612959" cy="1636365"/>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691685" y="5635126"/>
            <a:ext cx="2974467" cy="1862759"/>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91340" y="1149089"/>
            <a:ext cx="1214371" cy="760500"/>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67042" b="63578"/>
          <a:stretch>
            <a:fillRect/>
          </a:stretch>
        </p:blipFill>
        <p:spPr>
          <a:xfrm>
            <a:off x="521270" y="2593784"/>
            <a:ext cx="527109" cy="508978"/>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67042" b="63578"/>
          <a:stretch>
            <a:fillRect/>
          </a:stretch>
        </p:blipFill>
        <p:spPr>
          <a:xfrm>
            <a:off x="11097971" y="4618779"/>
            <a:ext cx="349733" cy="337703"/>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67042" b="63578"/>
          <a:stretch>
            <a:fillRect/>
          </a:stretch>
        </p:blipFill>
        <p:spPr>
          <a:xfrm>
            <a:off x="2365722" y="152847"/>
            <a:ext cx="755435" cy="729451"/>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67042" b="63578"/>
          <a:stretch>
            <a:fillRect/>
          </a:stretch>
        </p:blipFill>
        <p:spPr>
          <a:xfrm>
            <a:off x="4384406" y="5931375"/>
            <a:ext cx="498809" cy="481651"/>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67042" b="63578"/>
          <a:stretch>
            <a:fillRect/>
          </a:stretch>
        </p:blipFill>
        <p:spPr>
          <a:xfrm>
            <a:off x="1940471" y="0"/>
            <a:ext cx="249405" cy="240825"/>
          </a:xfrm>
          <a:prstGeom prst="rect">
            <a:avLst/>
          </a:prstGeom>
        </p:spPr>
      </p:pic>
      <p:pic>
        <p:nvPicPr>
          <p:cNvPr id="17" name="Picture 1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67042" b="63578"/>
          <a:stretch>
            <a:fillRect/>
          </a:stretch>
        </p:blipFill>
        <p:spPr>
          <a:xfrm>
            <a:off x="7430248" y="1348921"/>
            <a:ext cx="249405" cy="240825"/>
          </a:xfrm>
          <a:prstGeom prst="rect">
            <a:avLst/>
          </a:prstGeom>
        </p:spPr>
      </p:pic>
      <p:pic>
        <p:nvPicPr>
          <p:cNvPr id="18" name="Picture 1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648895" y="4263525"/>
            <a:ext cx="3781353" cy="2743200"/>
          </a:xfrm>
          <a:prstGeom prst="rect">
            <a:avLst/>
          </a:prstGeom>
        </p:spPr>
      </p:pic>
      <p:pic>
        <p:nvPicPr>
          <p:cNvPr id="19" name="Picture 1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368965" y="4113823"/>
            <a:ext cx="3764254" cy="2743200"/>
          </a:xfrm>
          <a:prstGeom prst="rect">
            <a:avLst/>
          </a:prstGeom>
        </p:spPr>
      </p:pic>
      <p:pic>
        <p:nvPicPr>
          <p:cNvPr id="23" name="Picture 22">
            <a:extLst>
              <a:ext uri="{FF2B5EF4-FFF2-40B4-BE49-F238E27FC236}">
                <a16:creationId xmlns:a16="http://schemas.microsoft.com/office/drawing/2014/main" id="{01F21C8F-6E52-337D-35E8-BEFCE644C9BB}"/>
              </a:ext>
            </a:extLst>
          </p:cNvPr>
          <p:cNvPicPr>
            <a:picLocks noChangeAspect="1"/>
          </p:cNvPicPr>
          <p:nvPr/>
        </p:nvPicPr>
        <p:blipFill>
          <a:blip r:embed="rId18"/>
          <a:stretch>
            <a:fillRect/>
          </a:stretch>
        </p:blipFill>
        <p:spPr>
          <a:xfrm>
            <a:off x="3707695" y="675862"/>
            <a:ext cx="4548010" cy="743776"/>
          </a:xfrm>
          <a:prstGeom prst="rect">
            <a:avLst/>
          </a:prstGeom>
        </p:spPr>
      </p:pic>
      <p:pic>
        <p:nvPicPr>
          <p:cNvPr id="24" name="Picture 23">
            <a:extLst>
              <a:ext uri="{FF2B5EF4-FFF2-40B4-BE49-F238E27FC236}">
                <a16:creationId xmlns:a16="http://schemas.microsoft.com/office/drawing/2014/main" id="{D08238A4-3A98-379B-58FB-C500A8C17675}"/>
              </a:ext>
            </a:extLst>
          </p:cNvPr>
          <p:cNvPicPr>
            <a:picLocks noChangeAspect="1"/>
          </p:cNvPicPr>
          <p:nvPr/>
        </p:nvPicPr>
        <p:blipFill>
          <a:blip r:embed="rId19"/>
          <a:stretch>
            <a:fillRect/>
          </a:stretch>
        </p:blipFill>
        <p:spPr>
          <a:xfrm>
            <a:off x="3340356" y="1616823"/>
            <a:ext cx="5816088" cy="3243353"/>
          </a:xfrm>
          <a:prstGeom prst="rect">
            <a:avLst/>
          </a:prstGeom>
        </p:spPr>
      </p:pic>
      <p:sp>
        <p:nvSpPr>
          <p:cNvPr id="21" name="TextBox 20">
            <a:extLst>
              <a:ext uri="{FF2B5EF4-FFF2-40B4-BE49-F238E27FC236}">
                <a16:creationId xmlns:a16="http://schemas.microsoft.com/office/drawing/2014/main" id="{3EFAA62A-2ABA-4867-E40C-0B1D5CFBAEC3}"/>
              </a:ext>
            </a:extLst>
          </p:cNvPr>
          <p:cNvSpPr txBox="1"/>
          <p:nvPr/>
        </p:nvSpPr>
        <p:spPr>
          <a:xfrm>
            <a:off x="2189876" y="292"/>
            <a:ext cx="7858124" cy="646331"/>
          </a:xfrm>
          <a:prstGeom prst="rect">
            <a:avLst/>
          </a:prstGeom>
          <a:noFill/>
        </p:spPr>
        <p:txBody>
          <a:bodyPr wrap="square">
            <a:spAutoFit/>
          </a:bodyPr>
          <a:lstStyle/>
          <a:p>
            <a:pPr algn="ctr"/>
            <a:r>
              <a:rPr lang="en-US" sz="1800" b="1">
                <a:latin typeface="Times New Roman" panose="02020603050405020304" pitchFamily="18" charset="0"/>
                <a:cs typeface="Times New Roman" panose="02020603050405020304" pitchFamily="18" charset="0"/>
              </a:rPr>
              <a:t>UBND QUẬN DƯƠNG KINH</a:t>
            </a:r>
            <a:br>
              <a:rPr lang="en-US" sz="1800" b="1">
                <a:latin typeface="Times New Roman" panose="02020603050405020304" pitchFamily="18" charset="0"/>
                <a:cs typeface="Times New Roman" panose="02020603050405020304" pitchFamily="18" charset="0"/>
              </a:rPr>
            </a:br>
            <a:r>
              <a:rPr lang="en-US" sz="1800" b="1">
                <a:latin typeface="Times New Roman" panose="02020603050405020304" pitchFamily="18" charset="0"/>
                <a:cs typeface="Times New Roman" panose="02020603050405020304" pitchFamily="18" charset="0"/>
              </a:rPr>
              <a:t>TRƯỜNG </a:t>
            </a:r>
            <a:r>
              <a:rPr lang="en-US" sz="1800" b="1" u="sng">
                <a:latin typeface="Times New Roman" panose="02020603050405020304" pitchFamily="18" charset="0"/>
                <a:cs typeface="Times New Roman" panose="02020603050405020304" pitchFamily="18" charset="0"/>
              </a:rPr>
              <a:t>TIỂU HỌC ANH </a:t>
            </a:r>
            <a:r>
              <a:rPr lang="en-US" sz="1800" b="1">
                <a:latin typeface="Times New Roman" panose="02020603050405020304" pitchFamily="18" charset="0"/>
                <a:cs typeface="Times New Roman" panose="02020603050405020304" pitchFamily="18" charset="0"/>
              </a:rPr>
              <a:t>DŨNG</a:t>
            </a:r>
            <a:endParaRPr lang="en-US" sz="18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55" name="Google Shape;1055;p21"/>
          <p:cNvPicPr preferRelativeResize="0"/>
          <p:nvPr/>
        </p:nvPicPr>
        <p:blipFill rotWithShape="1">
          <a:blip r:embed="rId3">
            <a:alphaModFix/>
          </a:blip>
          <a:srcRect l="46581" r="12713"/>
          <a:stretch/>
        </p:blipFill>
        <p:spPr>
          <a:xfrm rot="10800000">
            <a:off x="9550400" y="4711553"/>
            <a:ext cx="2641600" cy="2146447"/>
          </a:xfrm>
          <a:prstGeom prst="rect">
            <a:avLst/>
          </a:prstGeom>
          <a:noFill/>
          <a:ln>
            <a:noFill/>
          </a:ln>
        </p:spPr>
      </p:pic>
      <p:pic>
        <p:nvPicPr>
          <p:cNvPr id="1056" name="Google Shape;1056;p21"/>
          <p:cNvPicPr preferRelativeResize="0"/>
          <p:nvPr/>
        </p:nvPicPr>
        <p:blipFill rotWithShape="1">
          <a:blip r:embed="rId4">
            <a:alphaModFix/>
          </a:blip>
          <a:srcRect/>
          <a:stretch/>
        </p:blipFill>
        <p:spPr>
          <a:xfrm>
            <a:off x="10092026" y="4792408"/>
            <a:ext cx="2104592" cy="2073023"/>
          </a:xfrm>
          <a:prstGeom prst="rect">
            <a:avLst/>
          </a:prstGeom>
          <a:noFill/>
          <a:ln>
            <a:noFill/>
          </a:ln>
        </p:spPr>
      </p:pic>
      <p:grpSp>
        <p:nvGrpSpPr>
          <p:cNvPr id="2" name="Google Shape;1081;p23">
            <a:extLst>
              <a:ext uri="{FF2B5EF4-FFF2-40B4-BE49-F238E27FC236}">
                <a16:creationId xmlns:a16="http://schemas.microsoft.com/office/drawing/2014/main" id="{8AFF5603-A890-C67E-A819-C889F305BEED}"/>
              </a:ext>
            </a:extLst>
          </p:cNvPr>
          <p:cNvGrpSpPr/>
          <p:nvPr/>
        </p:nvGrpSpPr>
        <p:grpSpPr>
          <a:xfrm>
            <a:off x="4455042" y="142863"/>
            <a:ext cx="5941828" cy="914400"/>
            <a:chOff x="6477001" y="525636"/>
            <a:chExt cx="6705599" cy="914400"/>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6858000" y="624428"/>
              <a:ext cx="6324600"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Về</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kết</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bài</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pic>
        <p:nvPicPr>
          <p:cNvPr id="5" name="Google Shape;1057;p21">
            <a:extLst>
              <a:ext uri="{FF2B5EF4-FFF2-40B4-BE49-F238E27FC236}">
                <a16:creationId xmlns:a16="http://schemas.microsoft.com/office/drawing/2014/main" id="{8A579972-7EDE-CAB0-8D6B-4CBAFFDC701E}"/>
              </a:ext>
            </a:extLst>
          </p:cNvPr>
          <p:cNvPicPr preferRelativeResize="0"/>
          <p:nvPr/>
        </p:nvPicPr>
        <p:blipFill rotWithShape="1">
          <a:blip r:embed="rId5">
            <a:alphaModFix/>
          </a:blip>
          <a:srcRect/>
          <a:stretch/>
        </p:blipFill>
        <p:spPr>
          <a:xfrm rot="1722200">
            <a:off x="7617492" y="-290927"/>
            <a:ext cx="991029" cy="1340201"/>
          </a:xfrm>
          <a:prstGeom prst="rect">
            <a:avLst/>
          </a:prstGeom>
          <a:noFill/>
          <a:ln>
            <a:noFill/>
          </a:ln>
        </p:spPr>
      </p:pic>
      <p:sp>
        <p:nvSpPr>
          <p:cNvPr id="6" name="Google Shape;1102;p25">
            <a:extLst>
              <a:ext uri="{FF2B5EF4-FFF2-40B4-BE49-F238E27FC236}">
                <a16:creationId xmlns:a16="http://schemas.microsoft.com/office/drawing/2014/main" id="{2A572A46-91E6-8544-2A5F-896B57F22AB7}"/>
              </a:ext>
            </a:extLst>
          </p:cNvPr>
          <p:cNvSpPr/>
          <p:nvPr/>
        </p:nvSpPr>
        <p:spPr>
          <a:xfrm>
            <a:off x="745524" y="1371813"/>
            <a:ext cx="4751509" cy="1233164"/>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3600"/>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a.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Mỗi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đoạn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văn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gồm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mấy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câu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a:t>
            </a:r>
            <a:endParaRPr kumimoji="0" sz="1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7" name="Google Shape;1102;p25">
            <a:extLst>
              <a:ext uri="{FF2B5EF4-FFF2-40B4-BE49-F238E27FC236}">
                <a16:creationId xmlns:a16="http://schemas.microsoft.com/office/drawing/2014/main" id="{0C8F719F-A9DC-1DB8-826A-BE59B7B7EE16}"/>
              </a:ext>
            </a:extLst>
          </p:cNvPr>
          <p:cNvSpPr/>
          <p:nvPr/>
        </p:nvSpPr>
        <p:spPr>
          <a:xfrm>
            <a:off x="6051170" y="1275907"/>
            <a:ext cx="5251239" cy="2222205"/>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2800" b="1" dirty="0">
                <a:solidFill>
                  <a:srgbClr val="002060"/>
                </a:solidFill>
                <a:latin typeface="Cambria" panose="02040503050406030204" pitchFamily="18" charset="0"/>
                <a:ea typeface="Cambria" panose="02040503050406030204" pitchFamily="18" charset="0"/>
                <a:cs typeface="Lobster"/>
                <a:sym typeface="Lobster"/>
              </a:rPr>
              <a:t>b. </a:t>
            </a:r>
            <a:r>
              <a:rPr lang="vi-VN" sz="2800" b="1" dirty="0">
                <a:solidFill>
                  <a:srgbClr val="002060"/>
                </a:solidFill>
                <a:latin typeface="Cambria" panose="02040503050406030204" pitchFamily="18" charset="0"/>
                <a:ea typeface="Cambria" panose="02040503050406030204" pitchFamily="18" charset="0"/>
                <a:cs typeface="Lobster"/>
                <a:sym typeface="Lobster"/>
              </a:rPr>
              <a:t>Với đoạn văn chỉ có 1 câu, nội dung của câu đó là gì (hoặc người viết thể hiện suy nghĩ, cảm xúc gì với con vật qua câu đó?)?</a:t>
            </a:r>
            <a:endParaRPr kumimoji="0" sz="1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8" name="Google Shape;1102;p25">
            <a:extLst>
              <a:ext uri="{FF2B5EF4-FFF2-40B4-BE49-F238E27FC236}">
                <a16:creationId xmlns:a16="http://schemas.microsoft.com/office/drawing/2014/main" id="{499CE34B-9D3C-AB06-5258-A940C65FCDD0}"/>
              </a:ext>
            </a:extLst>
          </p:cNvPr>
          <p:cNvSpPr/>
          <p:nvPr/>
        </p:nvSpPr>
        <p:spPr>
          <a:xfrm>
            <a:off x="1212112" y="3721607"/>
            <a:ext cx="8931348" cy="1849853"/>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3200" b="1" dirty="0">
                <a:solidFill>
                  <a:srgbClr val="002060"/>
                </a:solidFill>
                <a:latin typeface="Cambria" panose="02040503050406030204" pitchFamily="18" charset="0"/>
                <a:ea typeface="Cambria" panose="02040503050406030204" pitchFamily="18" charset="0"/>
                <a:cs typeface="Lobster"/>
                <a:sym typeface="Lobster"/>
              </a:rPr>
              <a:t>c. </a:t>
            </a:r>
            <a:r>
              <a:rPr lang="vi-VN" sz="3200" b="1" dirty="0">
                <a:solidFill>
                  <a:srgbClr val="002060"/>
                </a:solidFill>
                <a:latin typeface="Cambria" panose="02040503050406030204" pitchFamily="18" charset="0"/>
                <a:ea typeface="Cambria" panose="02040503050406030204" pitchFamily="18" charset="0"/>
                <a:cs typeface="Lobster"/>
                <a:sym typeface="Lobster"/>
              </a:rPr>
              <a:t>Với đoạn văn có nhiều hơn 1 câu, câu nào là câu nêu cảm xúc, suy nghĩ của người viết với con vật? Những câu còn lại cho biết điều gì?</a:t>
            </a:r>
            <a:endParaRPr kumimoji="0" sz="1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773059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id="{8AFF5603-A890-C67E-A819-C889F305BEED}"/>
              </a:ext>
            </a:extLst>
          </p:cNvPr>
          <p:cNvGrpSpPr/>
          <p:nvPr/>
        </p:nvGrpSpPr>
        <p:grpSpPr>
          <a:xfrm>
            <a:off x="3740022" y="142863"/>
            <a:ext cx="5604225" cy="914400"/>
            <a:chOff x="5670071" y="525636"/>
            <a:chExt cx="6324600" cy="914400"/>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5670071" y="613795"/>
              <a:ext cx="63246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Ví</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dụ</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pic>
        <p:nvPicPr>
          <p:cNvPr id="5" name="Google Shape;1057;p21">
            <a:extLst>
              <a:ext uri="{FF2B5EF4-FFF2-40B4-BE49-F238E27FC236}">
                <a16:creationId xmlns:a16="http://schemas.microsoft.com/office/drawing/2014/main" id="{8A579972-7EDE-CAB0-8D6B-4CBAFFDC701E}"/>
              </a:ext>
            </a:extLst>
          </p:cNvPr>
          <p:cNvPicPr preferRelativeResize="0"/>
          <p:nvPr/>
        </p:nvPicPr>
        <p:blipFill rotWithShape="1">
          <a:blip r:embed="rId3">
            <a:alphaModFix/>
          </a:blip>
          <a:srcRect/>
          <a:stretch/>
        </p:blipFill>
        <p:spPr>
          <a:xfrm rot="1722200">
            <a:off x="7617492" y="-290927"/>
            <a:ext cx="991029" cy="1340201"/>
          </a:xfrm>
          <a:prstGeom prst="rect">
            <a:avLst/>
          </a:prstGeom>
          <a:noFill/>
          <a:ln>
            <a:noFill/>
          </a:ln>
        </p:spPr>
      </p:pic>
      <p:cxnSp>
        <p:nvCxnSpPr>
          <p:cNvPr id="12" name="Straight Connector 11">
            <a:extLst>
              <a:ext uri="{FF2B5EF4-FFF2-40B4-BE49-F238E27FC236}">
                <a16:creationId xmlns:a16="http://schemas.microsoft.com/office/drawing/2014/main" id="{DB8B9B83-1702-1F06-73A3-9735C1A7940D}"/>
              </a:ext>
            </a:extLst>
          </p:cNvPr>
          <p:cNvCxnSpPr>
            <a:cxnSpLocks/>
          </p:cNvCxnSpPr>
          <p:nvPr/>
        </p:nvCxnSpPr>
        <p:spPr>
          <a:xfrm>
            <a:off x="3836914" y="1998920"/>
            <a:ext cx="0" cy="5645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Google Shape;1082;p23">
            <a:extLst>
              <a:ext uri="{FF2B5EF4-FFF2-40B4-BE49-F238E27FC236}">
                <a16:creationId xmlns:a16="http://schemas.microsoft.com/office/drawing/2014/main" id="{A903F0A9-17D9-3A03-AA63-731E7646BA5F}"/>
              </a:ext>
            </a:extLst>
          </p:cNvPr>
          <p:cNvSpPr/>
          <p:nvPr/>
        </p:nvSpPr>
        <p:spPr>
          <a:xfrm>
            <a:off x="2977116" y="1360968"/>
            <a:ext cx="1605517" cy="667402"/>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a:ea typeface="Calibri"/>
                <a:cs typeface="Calibri"/>
                <a:sym typeface="Calibri"/>
              </a:rPr>
              <a:t>1 </a:t>
            </a:r>
            <a:r>
              <a:rPr kumimoji="0" lang="en-US" sz="3600" b="1" i="0" u="none" strike="noStrike" kern="1200" cap="none" spc="0" normalizeH="0" baseline="0" noProof="0" dirty="0" err="1">
                <a:ln>
                  <a:noFill/>
                </a:ln>
                <a:solidFill>
                  <a:srgbClr val="002060"/>
                </a:solidFill>
                <a:effectLst/>
                <a:uLnTx/>
                <a:uFillTx/>
                <a:latin typeface="Calibri"/>
                <a:ea typeface="Calibri"/>
                <a:cs typeface="Calibri"/>
                <a:sym typeface="Calibri"/>
              </a:rPr>
              <a:t>câu</a:t>
            </a:r>
            <a:endParaRPr kumimoji="0" sz="3600" b="1" i="0" u="none" strike="noStrike" kern="1200" cap="none" spc="0" normalizeH="0" baseline="0" noProof="0" dirty="0">
              <a:ln>
                <a:noFill/>
              </a:ln>
              <a:solidFill>
                <a:srgbClr val="002060"/>
              </a:solidFill>
              <a:effectLst/>
              <a:uLnTx/>
              <a:uFillTx/>
              <a:latin typeface="Calibri"/>
              <a:ea typeface="Calibri"/>
              <a:cs typeface="Calibri"/>
              <a:sym typeface="Calibri"/>
            </a:endParaRPr>
          </a:p>
        </p:txBody>
      </p:sp>
      <p:cxnSp>
        <p:nvCxnSpPr>
          <p:cNvPr id="16" name="Straight Connector 15">
            <a:extLst>
              <a:ext uri="{FF2B5EF4-FFF2-40B4-BE49-F238E27FC236}">
                <a16:creationId xmlns:a16="http://schemas.microsoft.com/office/drawing/2014/main" id="{37326C71-AC27-6554-C453-876963AED4BE}"/>
              </a:ext>
            </a:extLst>
          </p:cNvPr>
          <p:cNvCxnSpPr>
            <a:cxnSpLocks/>
          </p:cNvCxnSpPr>
          <p:nvPr/>
        </p:nvCxnSpPr>
        <p:spPr>
          <a:xfrm flipH="1">
            <a:off x="6750236" y="2999376"/>
            <a:ext cx="6181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Google Shape;1082;p23">
            <a:extLst>
              <a:ext uri="{FF2B5EF4-FFF2-40B4-BE49-F238E27FC236}">
                <a16:creationId xmlns:a16="http://schemas.microsoft.com/office/drawing/2014/main" id="{53D18F47-9045-7EB3-710D-A73CF5F41AAF}"/>
              </a:ext>
            </a:extLst>
          </p:cNvPr>
          <p:cNvSpPr/>
          <p:nvPr/>
        </p:nvSpPr>
        <p:spPr>
          <a:xfrm>
            <a:off x="7378995" y="2243469"/>
            <a:ext cx="4455042" cy="1244009"/>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a:ea typeface="Calibri"/>
                <a:cs typeface="Calibri"/>
                <a:sym typeface="Calibri"/>
              </a:rPr>
              <a:t>Nêu</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ngay</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suy</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nghĩ</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cảm</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xúc</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về</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chú</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rùa</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Su</a:t>
            </a:r>
            <a:endParaRPr kumimoji="0" sz="3600" b="1" i="0" u="none" strike="noStrike" kern="1200" cap="none" spc="0" normalizeH="0" baseline="0" noProof="0" dirty="0">
              <a:ln>
                <a:noFill/>
              </a:ln>
              <a:solidFill>
                <a:srgbClr val="002060"/>
              </a:solidFill>
              <a:effectLst/>
              <a:uLnTx/>
              <a:uFillTx/>
              <a:latin typeface="Calibri"/>
              <a:ea typeface="Calibri"/>
              <a:cs typeface="Calibri"/>
              <a:sym typeface="Calibri"/>
            </a:endParaRPr>
          </a:p>
        </p:txBody>
      </p:sp>
      <p:pic>
        <p:nvPicPr>
          <p:cNvPr id="7" name="Picture 6">
            <a:extLst>
              <a:ext uri="{FF2B5EF4-FFF2-40B4-BE49-F238E27FC236}">
                <a16:creationId xmlns:a16="http://schemas.microsoft.com/office/drawing/2014/main" id="{1B542867-DF40-0377-8B5C-7C47AEEB038F}"/>
              </a:ext>
            </a:extLst>
          </p:cNvPr>
          <p:cNvPicPr>
            <a:picLocks noChangeAspect="1"/>
          </p:cNvPicPr>
          <p:nvPr/>
        </p:nvPicPr>
        <p:blipFill>
          <a:blip r:embed="rId4"/>
          <a:stretch>
            <a:fillRect/>
          </a:stretch>
        </p:blipFill>
        <p:spPr>
          <a:xfrm>
            <a:off x="468339" y="2567098"/>
            <a:ext cx="6327992" cy="2185655"/>
          </a:xfrm>
          <a:prstGeom prst="rect">
            <a:avLst/>
          </a:prstGeom>
        </p:spPr>
      </p:pic>
    </p:spTree>
    <p:extLst>
      <p:ext uri="{BB962C8B-B14F-4D97-AF65-F5344CB8AC3E}">
        <p14:creationId xmlns:p14="http://schemas.microsoft.com/office/powerpoint/2010/main" val="17396676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6377987"/>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id="{8AFF5603-A890-C67E-A819-C889F305BEED}"/>
              </a:ext>
            </a:extLst>
          </p:cNvPr>
          <p:cNvGrpSpPr/>
          <p:nvPr/>
        </p:nvGrpSpPr>
        <p:grpSpPr>
          <a:xfrm>
            <a:off x="2594343" y="0"/>
            <a:ext cx="7770629" cy="1443456"/>
            <a:chOff x="6477000" y="525636"/>
            <a:chExt cx="6544415" cy="1443456"/>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0" y="525636"/>
              <a:ext cx="5766845"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6696815" y="645693"/>
              <a:ext cx="6324600" cy="13233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Hoàn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thành</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phiếu</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học</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tập</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graphicFrame>
        <p:nvGraphicFramePr>
          <p:cNvPr id="9" name="Table 8">
            <a:extLst>
              <a:ext uri="{FF2B5EF4-FFF2-40B4-BE49-F238E27FC236}">
                <a16:creationId xmlns:a16="http://schemas.microsoft.com/office/drawing/2014/main" id="{F71746A2-2DB6-A634-849B-34D01D46254A}"/>
              </a:ext>
            </a:extLst>
          </p:cNvPr>
          <p:cNvGraphicFramePr>
            <a:graphicFrameLocks noGrp="1"/>
          </p:cNvGraphicFramePr>
          <p:nvPr>
            <p:extLst>
              <p:ext uri="{D42A27DB-BD31-4B8C-83A1-F6EECF244321}">
                <p14:modId xmlns:p14="http://schemas.microsoft.com/office/powerpoint/2010/main" val="841168711"/>
              </p:ext>
            </p:extLst>
          </p:nvPr>
        </p:nvGraphicFramePr>
        <p:xfrm>
          <a:off x="839971" y="1162492"/>
          <a:ext cx="10388009" cy="5302103"/>
        </p:xfrm>
        <a:graphic>
          <a:graphicData uri="http://schemas.openxmlformats.org/drawingml/2006/table">
            <a:tbl>
              <a:tblPr firstRow="1" firstCol="1" bandRow="1">
                <a:tableStyleId>{912C8C85-51F0-491E-9774-3900AFEF0FD7}</a:tableStyleId>
              </a:tblPr>
              <a:tblGrid>
                <a:gridCol w="2555850">
                  <a:extLst>
                    <a:ext uri="{9D8B030D-6E8A-4147-A177-3AD203B41FA5}">
                      <a16:colId xmlns:a16="http://schemas.microsoft.com/office/drawing/2014/main" val="4273870637"/>
                    </a:ext>
                  </a:extLst>
                </a:gridCol>
                <a:gridCol w="2838352">
                  <a:extLst>
                    <a:ext uri="{9D8B030D-6E8A-4147-A177-3AD203B41FA5}">
                      <a16:colId xmlns:a16="http://schemas.microsoft.com/office/drawing/2014/main" val="2505831870"/>
                    </a:ext>
                  </a:extLst>
                </a:gridCol>
                <a:gridCol w="4993807">
                  <a:extLst>
                    <a:ext uri="{9D8B030D-6E8A-4147-A177-3AD203B41FA5}">
                      <a16:colId xmlns:a16="http://schemas.microsoft.com/office/drawing/2014/main" val="577503061"/>
                    </a:ext>
                  </a:extLst>
                </a:gridCol>
              </a:tblGrid>
              <a:tr h="741929">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Các đoạn văn</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Hình thức</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Nội dung</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38937832"/>
                  </a:ext>
                </a:extLst>
              </a:tr>
              <a:tr h="498537">
                <a:tc>
                  <a:txBody>
                    <a:bodyPr/>
                    <a:lstStyle/>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MB trực tiếp</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0947925"/>
                  </a:ext>
                </a:extLst>
              </a:tr>
              <a:tr h="1477926">
                <a:tc>
                  <a:txBody>
                    <a:bodyPr/>
                    <a:lstStyle/>
                    <a:p>
                      <a:pPr marL="0" marR="0" algn="ctr">
                        <a:lnSpc>
                          <a:spcPct val="120000"/>
                        </a:lnSpc>
                        <a:spcBef>
                          <a:spcPts val="0"/>
                        </a:spcBef>
                        <a:spcAft>
                          <a:spcPts val="0"/>
                        </a:spcAft>
                      </a:pPr>
                      <a:endParaRPr lang="nl-NL" sz="2400" dirty="0">
                        <a:solidFill>
                          <a:srgbClr val="00206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MB gián tiếp</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9653228"/>
                  </a:ext>
                </a:extLst>
              </a:tr>
              <a:tr h="1129845">
                <a:tc>
                  <a:txBody>
                    <a:bodyPr/>
                    <a:lstStyle/>
                    <a:p>
                      <a:pPr marL="0" marR="0" algn="ctr">
                        <a:lnSpc>
                          <a:spcPct val="120000"/>
                        </a:lnSpc>
                        <a:spcBef>
                          <a:spcPts val="0"/>
                        </a:spcBef>
                        <a:spcAft>
                          <a:spcPts val="0"/>
                        </a:spcAft>
                      </a:pPr>
                      <a:endParaRPr lang="nl-NL" sz="2400" dirty="0">
                        <a:solidFill>
                          <a:srgbClr val="00206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KB mở rộng</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0025015"/>
                  </a:ext>
                </a:extLst>
              </a:tr>
              <a:tr h="1453866">
                <a:tc>
                  <a:txBody>
                    <a:bodyPr/>
                    <a:lstStyle/>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KB không mở rộng</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5284599"/>
                  </a:ext>
                </a:extLst>
              </a:tr>
            </a:tbl>
          </a:graphicData>
        </a:graphic>
      </p:graphicFrame>
      <p:sp>
        <p:nvSpPr>
          <p:cNvPr id="10" name="TextBox 9">
            <a:extLst>
              <a:ext uri="{FF2B5EF4-FFF2-40B4-BE49-F238E27FC236}">
                <a16:creationId xmlns:a16="http://schemas.microsoft.com/office/drawing/2014/main" id="{C60270CB-5BC6-5256-F46C-7E54567C3481}"/>
              </a:ext>
            </a:extLst>
          </p:cNvPr>
          <p:cNvSpPr txBox="1"/>
          <p:nvPr/>
        </p:nvSpPr>
        <p:spPr>
          <a:xfrm>
            <a:off x="3593804" y="1924493"/>
            <a:ext cx="2317898"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Ngắn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gọn</a:t>
            </a:r>
            <a:endParaRPr lang="en-US" sz="28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19F7D371-AF6B-7FFB-8A05-080568429648}"/>
              </a:ext>
            </a:extLst>
          </p:cNvPr>
          <p:cNvSpPr txBox="1"/>
          <p:nvPr/>
        </p:nvSpPr>
        <p:spPr>
          <a:xfrm>
            <a:off x="6422064" y="1956390"/>
            <a:ext cx="4880345" cy="523220"/>
          </a:xfrm>
          <a:prstGeom prst="rect">
            <a:avLst/>
          </a:prstGeom>
          <a:noFill/>
        </p:spPr>
        <p:txBody>
          <a:bodyPr wrap="square" rtlCol="0">
            <a:spAutoFit/>
          </a:bodyPr>
          <a:lstStyle/>
          <a:p>
            <a:r>
              <a:rPr lang="en-US" sz="2800" b="1">
                <a:solidFill>
                  <a:srgbClr val="FF0000"/>
                </a:solidFill>
                <a:latin typeface="Cambria" panose="02040503050406030204" pitchFamily="18" charset="0"/>
                <a:ea typeface="Cambria" panose="02040503050406030204" pitchFamily="18" charset="0"/>
              </a:rPr>
              <a:t>Giới thiệu ngay về con vật</a:t>
            </a:r>
            <a:endParaRPr lang="en-US" sz="2800"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6D0C0F67-3807-821E-7673-11FFDE32039D}"/>
              </a:ext>
            </a:extLst>
          </p:cNvPr>
          <p:cNvSpPr txBox="1"/>
          <p:nvPr/>
        </p:nvSpPr>
        <p:spPr>
          <a:xfrm>
            <a:off x="3391785" y="2860159"/>
            <a:ext cx="2902690" cy="523220"/>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Nhiều hơn 1 câu</a:t>
            </a:r>
            <a:endParaRPr lang="en-US" sz="28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C1EA2650-D222-BC29-AB7E-2CC0B03A103C}"/>
              </a:ext>
            </a:extLst>
          </p:cNvPr>
          <p:cNvSpPr txBox="1"/>
          <p:nvPr/>
        </p:nvSpPr>
        <p:spPr>
          <a:xfrm>
            <a:off x="6315738" y="2477386"/>
            <a:ext cx="4880345" cy="1384995"/>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Dẫn dắt về các SV, hiện tượng khác, sau đó mới giới thiệu về con vật.</a:t>
            </a:r>
            <a:endParaRPr lang="en-US" sz="28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7FB94A76-0FBF-D047-A7BE-D9CCD0F7AB68}"/>
              </a:ext>
            </a:extLst>
          </p:cNvPr>
          <p:cNvSpPr txBox="1"/>
          <p:nvPr/>
        </p:nvSpPr>
        <p:spPr>
          <a:xfrm>
            <a:off x="3359887" y="4051005"/>
            <a:ext cx="2902690" cy="523220"/>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Nhiều hơn 1 câu</a:t>
            </a:r>
            <a:endParaRPr lang="en-US" sz="2800" b="1" dirty="0">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4958E3D1-A8F9-AB85-D363-7D91C60D0CF0}"/>
              </a:ext>
            </a:extLst>
          </p:cNvPr>
          <p:cNvSpPr txBox="1"/>
          <p:nvPr/>
        </p:nvSpPr>
        <p:spPr>
          <a:xfrm>
            <a:off x="6326370" y="3934047"/>
            <a:ext cx="4880345" cy="954107"/>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Nêu suy nghĩ, cảm xúc và có liên hệ mở rộng.</a:t>
            </a:r>
            <a:endParaRPr lang="en-US" sz="2800" b="1" dirty="0">
              <a:solidFill>
                <a:srgbClr val="FF000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090B5234-7451-3323-50FF-B42BFE5F2D8E}"/>
              </a:ext>
            </a:extLst>
          </p:cNvPr>
          <p:cNvSpPr txBox="1"/>
          <p:nvPr/>
        </p:nvSpPr>
        <p:spPr>
          <a:xfrm>
            <a:off x="3391785" y="5146158"/>
            <a:ext cx="290269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Ngắn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gọn</a:t>
            </a:r>
            <a:endParaRPr lang="en-US" sz="2800" b="1" dirty="0">
              <a:solidFill>
                <a:srgbClr val="FF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3AA79FD0-0B19-64CB-41E2-CD90C27EF3F2}"/>
              </a:ext>
            </a:extLst>
          </p:cNvPr>
          <p:cNvSpPr txBox="1"/>
          <p:nvPr/>
        </p:nvSpPr>
        <p:spPr>
          <a:xfrm>
            <a:off x="6358268" y="5029200"/>
            <a:ext cx="4880345" cy="1384995"/>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Nêu ngay suy nghĩ, cảm xúc với con vật và không liên hệ mở rộng</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70208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776"/>
        <p:cNvGrpSpPr/>
        <p:nvPr/>
      </p:nvGrpSpPr>
      <p:grpSpPr>
        <a:xfrm>
          <a:off x="0" y="0"/>
          <a:ext cx="0" cy="0"/>
          <a:chOff x="0" y="0"/>
          <a:chExt cx="0" cy="0"/>
        </a:xfrm>
      </p:grpSpPr>
      <p:sp>
        <p:nvSpPr>
          <p:cNvPr id="778" name="Google Shape;778;p2"/>
          <p:cNvSpPr txBox="1"/>
          <p:nvPr/>
        </p:nvSpPr>
        <p:spPr>
          <a:xfrm>
            <a:off x="1447210" y="178604"/>
            <a:ext cx="9366103" cy="1231106"/>
          </a:xfrm>
          <a:prstGeom prst="rect">
            <a:avLst/>
          </a:prstGeom>
          <a:noFill/>
          <a:ln>
            <a:noFill/>
          </a:ln>
        </p:spPr>
        <p:txBody>
          <a:bodyPr spcFirstLastPara="1" wrap="square" lIns="0" tIns="0" rIns="0" bIns="0" anchor="t" anchorCtr="0">
            <a:spAutoFit/>
          </a:bodyPr>
          <a:lstStyle/>
          <a:p>
            <a:pPr algn="ctr" defTabSz="609630">
              <a:buClr>
                <a:srgbClr val="000000"/>
              </a:buClr>
            </a:pPr>
            <a:r>
              <a:rPr lang="en-US" sz="4000" b="1" kern="0" dirty="0">
                <a:solidFill>
                  <a:srgbClr val="FFFFFF"/>
                </a:solidFill>
                <a:latin typeface="Cambria" panose="02040503050406030204" pitchFamily="18" charset="0"/>
                <a:ea typeface="Cambria" panose="02040503050406030204" pitchFamily="18" charset="0"/>
                <a:cs typeface="Bungee"/>
                <a:sym typeface="Bungee"/>
              </a:rPr>
              <a:t>3. </a:t>
            </a:r>
            <a:r>
              <a:rPr lang="vi-VN" sz="4000" b="1" kern="0" dirty="0">
                <a:solidFill>
                  <a:srgbClr val="FFFFFF"/>
                </a:solidFill>
                <a:latin typeface="Cambria" panose="02040503050406030204" pitchFamily="18" charset="0"/>
                <a:ea typeface="Cambria" panose="02040503050406030204" pitchFamily="18" charset="0"/>
                <a:cs typeface="Bungee"/>
                <a:sym typeface="Bungee"/>
              </a:rPr>
              <a:t>Trao đổi những điểm cần lưu ý khi viết bài văn miêu tả con vật.</a:t>
            </a:r>
            <a:endParaRPr sz="600" b="1" kern="0" dirty="0">
              <a:solidFill>
                <a:srgbClr val="000000"/>
              </a:solidFill>
              <a:latin typeface="Cambria" panose="02040503050406030204" pitchFamily="18" charset="0"/>
              <a:ea typeface="Cambria" panose="02040503050406030204" pitchFamily="18" charset="0"/>
              <a:cs typeface="Arial"/>
              <a:sym typeface="Arial"/>
            </a:endParaRPr>
          </a:p>
        </p:txBody>
      </p:sp>
      <p:grpSp>
        <p:nvGrpSpPr>
          <p:cNvPr id="779" name="Google Shape;779;p2"/>
          <p:cNvGrpSpPr/>
          <p:nvPr/>
        </p:nvGrpSpPr>
        <p:grpSpPr>
          <a:xfrm>
            <a:off x="1937628" y="1542902"/>
            <a:ext cx="8034436" cy="1572438"/>
            <a:chOff x="6128108" y="2059172"/>
            <a:chExt cx="12051654" cy="4056610"/>
          </a:xfrm>
        </p:grpSpPr>
        <p:pic>
          <p:nvPicPr>
            <p:cNvPr id="780" name="Google Shape;780;p2"/>
            <p:cNvPicPr preferRelativeResize="0"/>
            <p:nvPr/>
          </p:nvPicPr>
          <p:blipFill rotWithShape="1">
            <a:blip r:embed="rId3">
              <a:alphaModFix/>
            </a:blip>
            <a:srcRect/>
            <a:stretch/>
          </p:blipFill>
          <p:spPr>
            <a:xfrm>
              <a:off x="6128108" y="2059172"/>
              <a:ext cx="3008966" cy="4056610"/>
            </a:xfrm>
            <a:prstGeom prst="rect">
              <a:avLst/>
            </a:prstGeom>
            <a:noFill/>
            <a:ln>
              <a:noFill/>
            </a:ln>
          </p:spPr>
        </p:pic>
        <p:sp>
          <p:nvSpPr>
            <p:cNvPr id="781" name="Google Shape;781;p2"/>
            <p:cNvSpPr txBox="1"/>
            <p:nvPr/>
          </p:nvSpPr>
          <p:spPr>
            <a:xfrm>
              <a:off x="9548065" y="2737433"/>
              <a:ext cx="8264492" cy="2223223"/>
            </a:xfrm>
            <a:prstGeom prst="rect">
              <a:avLst/>
            </a:prstGeom>
            <a:noFill/>
            <a:ln>
              <a:noFill/>
            </a:ln>
          </p:spPr>
          <p:txBody>
            <a:bodyPr spcFirstLastPara="1" wrap="square" lIns="0" tIns="0" rIns="0" bIns="0" anchor="t" anchorCtr="0">
              <a:spAutoFit/>
            </a:bodyPr>
            <a:lstStyle/>
            <a:p>
              <a:pPr algn="ctr" defTabSz="609630">
                <a:lnSpc>
                  <a:spcPct val="140013"/>
                </a:lnSpc>
                <a:buClr>
                  <a:srgbClr val="000000"/>
                </a:buClr>
              </a:pPr>
              <a:r>
                <a:rPr lang="en-US" sz="4000" b="1" i="0" dirty="0" err="1">
                  <a:solidFill>
                    <a:srgbClr val="FFFF00"/>
                  </a:solidFill>
                  <a:effectLst/>
                  <a:latin typeface="Cambria" panose="02040503050406030204" pitchFamily="18" charset="0"/>
                  <a:ea typeface="Cambria" panose="02040503050406030204" pitchFamily="18" charset="0"/>
                </a:rPr>
                <a:t>Bố</a:t>
              </a:r>
              <a:r>
                <a:rPr lang="en-US" sz="4000" b="1" i="0" dirty="0">
                  <a:solidFill>
                    <a:srgbClr val="FFFF00"/>
                  </a:solidFill>
                  <a:effectLst/>
                  <a:latin typeface="Cambria" panose="02040503050406030204" pitchFamily="18" charset="0"/>
                  <a:ea typeface="Cambria" panose="02040503050406030204" pitchFamily="18" charset="0"/>
                </a:rPr>
                <a:t> </a:t>
              </a:r>
              <a:r>
                <a:rPr lang="en-US" sz="4000" b="1" i="0" dirty="0" err="1">
                  <a:solidFill>
                    <a:srgbClr val="FFFF00"/>
                  </a:solidFill>
                  <a:effectLst/>
                  <a:latin typeface="Cambria" panose="02040503050406030204" pitchFamily="18" charset="0"/>
                  <a:ea typeface="Cambria" panose="02040503050406030204" pitchFamily="18" charset="0"/>
                </a:rPr>
                <a:t>cục</a:t>
              </a:r>
              <a:r>
                <a:rPr lang="en-US" sz="4000" b="1" i="0" dirty="0">
                  <a:solidFill>
                    <a:srgbClr val="FFFF00"/>
                  </a:solidFill>
                  <a:effectLst/>
                  <a:latin typeface="Cambria" panose="02040503050406030204" pitchFamily="18" charset="0"/>
                  <a:ea typeface="Cambria" panose="02040503050406030204" pitchFamily="18" charset="0"/>
                </a:rPr>
                <a:t> </a:t>
              </a:r>
              <a:r>
                <a:rPr lang="en-US" sz="4000" b="1" i="0" dirty="0" err="1">
                  <a:solidFill>
                    <a:srgbClr val="FFFF00"/>
                  </a:solidFill>
                  <a:effectLst/>
                  <a:latin typeface="Cambria" panose="02040503050406030204" pitchFamily="18" charset="0"/>
                  <a:ea typeface="Cambria" panose="02040503050406030204" pitchFamily="18" charset="0"/>
                </a:rPr>
                <a:t>của</a:t>
              </a:r>
              <a:r>
                <a:rPr lang="en-US" sz="4000" b="1" i="0" dirty="0">
                  <a:solidFill>
                    <a:srgbClr val="FFFF00"/>
                  </a:solidFill>
                  <a:effectLst/>
                  <a:latin typeface="Cambria" panose="02040503050406030204" pitchFamily="18" charset="0"/>
                  <a:ea typeface="Cambria" panose="02040503050406030204" pitchFamily="18" charset="0"/>
                </a:rPr>
                <a:t> </a:t>
              </a:r>
              <a:r>
                <a:rPr lang="en-US" sz="4000" b="1" i="0" dirty="0" err="1">
                  <a:solidFill>
                    <a:srgbClr val="FFFF00"/>
                  </a:solidFill>
                  <a:effectLst/>
                  <a:latin typeface="Cambria" panose="02040503050406030204" pitchFamily="18" charset="0"/>
                  <a:ea typeface="Cambria" panose="02040503050406030204" pitchFamily="18" charset="0"/>
                </a:rPr>
                <a:t>bài</a:t>
              </a:r>
              <a:r>
                <a:rPr lang="en-US" sz="4000" b="1" i="0" dirty="0">
                  <a:solidFill>
                    <a:srgbClr val="FFFF00"/>
                  </a:solidFill>
                  <a:effectLst/>
                  <a:latin typeface="Cambria" panose="02040503050406030204" pitchFamily="18" charset="0"/>
                  <a:ea typeface="Cambria" panose="02040503050406030204" pitchFamily="18" charset="0"/>
                </a:rPr>
                <a:t> </a:t>
              </a:r>
              <a:r>
                <a:rPr lang="en-US" sz="4000" b="1" i="0" dirty="0" err="1">
                  <a:solidFill>
                    <a:srgbClr val="FFFF00"/>
                  </a:solidFill>
                  <a:effectLst/>
                  <a:latin typeface="Cambria" panose="02040503050406030204" pitchFamily="18" charset="0"/>
                  <a:ea typeface="Cambria" panose="02040503050406030204" pitchFamily="18" charset="0"/>
                </a:rPr>
                <a:t>viết</a:t>
              </a:r>
              <a:r>
                <a:rPr lang="en-US" sz="4000" b="1" i="0" dirty="0">
                  <a:solidFill>
                    <a:srgbClr val="FFFF00"/>
                  </a:solidFill>
                  <a:effectLst/>
                  <a:latin typeface="Cambria" panose="02040503050406030204" pitchFamily="18" charset="0"/>
                  <a:ea typeface="Cambria" panose="02040503050406030204" pitchFamily="18" charset="0"/>
                </a:rPr>
                <a:t>.</a:t>
              </a:r>
              <a:endParaRPr sz="3600" b="1" kern="0" dirty="0">
                <a:solidFill>
                  <a:srgbClr val="FFFF00"/>
                </a:solidFill>
                <a:latin typeface="Cambria" panose="02040503050406030204" pitchFamily="18" charset="0"/>
                <a:ea typeface="Cambria" panose="02040503050406030204" pitchFamily="18" charset="0"/>
                <a:cs typeface="Lobster"/>
                <a:sym typeface="Lobster"/>
              </a:endParaRPr>
            </a:p>
          </p:txBody>
        </p:sp>
        <p:grpSp>
          <p:nvGrpSpPr>
            <p:cNvPr id="782" name="Google Shape;782;p2"/>
            <p:cNvGrpSpPr/>
            <p:nvPr/>
          </p:nvGrpSpPr>
          <p:grpSpPr>
            <a:xfrm>
              <a:off x="8843392" y="2324100"/>
              <a:ext cx="9336370" cy="3352800"/>
              <a:chOff x="8843392" y="2324100"/>
              <a:chExt cx="9336370" cy="3352800"/>
            </a:xfrm>
          </p:grpSpPr>
          <p:sp>
            <p:nvSpPr>
              <p:cNvPr id="783" name="Google Shape;783;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784" name="Google Shape;784;p2"/>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grpSp>
      </p:grpSp>
      <p:grpSp>
        <p:nvGrpSpPr>
          <p:cNvPr id="785" name="Google Shape;785;p2"/>
          <p:cNvGrpSpPr/>
          <p:nvPr/>
        </p:nvGrpSpPr>
        <p:grpSpPr>
          <a:xfrm>
            <a:off x="2307265" y="3356267"/>
            <a:ext cx="8314660" cy="1407120"/>
            <a:chOff x="6948539" y="6198661"/>
            <a:chExt cx="11323757" cy="3352800"/>
          </a:xfrm>
        </p:grpSpPr>
        <p:pic>
          <p:nvPicPr>
            <p:cNvPr id="786" name="Google Shape;786;p2"/>
            <p:cNvPicPr preferRelativeResize="0"/>
            <p:nvPr/>
          </p:nvPicPr>
          <p:blipFill rotWithShape="1">
            <a:blip r:embed="rId4">
              <a:alphaModFix/>
            </a:blip>
            <a:srcRect/>
            <a:stretch/>
          </p:blipFill>
          <p:spPr>
            <a:xfrm>
              <a:off x="6948539" y="6678397"/>
              <a:ext cx="1733502" cy="2240926"/>
            </a:xfrm>
            <a:prstGeom prst="rect">
              <a:avLst/>
            </a:prstGeom>
            <a:noFill/>
            <a:ln>
              <a:noFill/>
            </a:ln>
          </p:spPr>
        </p:pic>
        <p:sp>
          <p:nvSpPr>
            <p:cNvPr id="787" name="Google Shape;787;p2"/>
            <p:cNvSpPr txBox="1"/>
            <p:nvPr/>
          </p:nvSpPr>
          <p:spPr>
            <a:xfrm>
              <a:off x="9589629" y="6678398"/>
              <a:ext cx="8181365" cy="2492988"/>
            </a:xfrm>
            <a:prstGeom prst="rect">
              <a:avLst/>
            </a:prstGeom>
            <a:noFill/>
            <a:ln>
              <a:noFill/>
            </a:ln>
          </p:spPr>
          <p:txBody>
            <a:bodyPr spcFirstLastPara="1" wrap="square" lIns="0" tIns="0" rIns="0" bIns="0" anchor="t" anchorCtr="0">
              <a:spAutoFit/>
            </a:bodyPr>
            <a:lstStyle/>
            <a:p>
              <a:pPr algn="ctr" defTabSz="609630">
                <a:buClr>
                  <a:srgbClr val="000000"/>
                </a:buClr>
              </a:pPr>
              <a:r>
                <a:rPr lang="en-US" sz="3600" b="1" i="0" dirty="0" err="1">
                  <a:solidFill>
                    <a:srgbClr val="FFFF00"/>
                  </a:solidFill>
                  <a:effectLst/>
                  <a:latin typeface="Cambria" panose="02040503050406030204" pitchFamily="18" charset="0"/>
                  <a:ea typeface="Cambria" panose="02040503050406030204" pitchFamily="18" charset="0"/>
                </a:rPr>
                <a:t>Cách</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lựa</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chọn</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đặc</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điểm</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của</a:t>
              </a:r>
              <a:r>
                <a:rPr lang="en-US" sz="3600" b="1" i="0" dirty="0">
                  <a:solidFill>
                    <a:srgbClr val="FFFF00"/>
                  </a:solidFill>
                  <a:effectLst/>
                  <a:latin typeface="Cambria" panose="02040503050406030204" pitchFamily="18" charset="0"/>
                  <a:ea typeface="Cambria" panose="02040503050406030204" pitchFamily="18" charset="0"/>
                </a:rPr>
                <a:t> con </a:t>
              </a:r>
              <a:r>
                <a:rPr lang="en-US" sz="3600" b="1" i="0" dirty="0" err="1">
                  <a:solidFill>
                    <a:srgbClr val="FFFF00"/>
                  </a:solidFill>
                  <a:effectLst/>
                  <a:latin typeface="Cambria" panose="02040503050406030204" pitchFamily="18" charset="0"/>
                  <a:ea typeface="Cambria" panose="02040503050406030204" pitchFamily="18" charset="0"/>
                </a:rPr>
                <a:t>vật</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cách</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miêu</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tả</a:t>
              </a:r>
              <a:r>
                <a:rPr lang="en-US" sz="3600" b="1" i="0" dirty="0">
                  <a:solidFill>
                    <a:srgbClr val="FFFF00"/>
                  </a:solidFill>
                  <a:effectLst/>
                  <a:latin typeface="Cambria" panose="02040503050406030204" pitchFamily="18" charset="0"/>
                  <a:ea typeface="Cambria" panose="02040503050406030204" pitchFamily="18" charset="0"/>
                </a:rPr>
                <a:t>,….</a:t>
              </a:r>
              <a:endParaRPr sz="1000" b="1" kern="0" dirty="0">
                <a:solidFill>
                  <a:srgbClr val="FFFF00"/>
                </a:solidFill>
                <a:latin typeface="Cambria" panose="02040503050406030204" pitchFamily="18" charset="0"/>
                <a:ea typeface="Cambria" panose="02040503050406030204" pitchFamily="18" charset="0"/>
                <a:cs typeface="Arial"/>
                <a:sym typeface="Arial"/>
              </a:endParaRPr>
            </a:p>
          </p:txBody>
        </p:sp>
        <p:grpSp>
          <p:nvGrpSpPr>
            <p:cNvPr id="788" name="Google Shape;788;p2"/>
            <p:cNvGrpSpPr/>
            <p:nvPr/>
          </p:nvGrpSpPr>
          <p:grpSpPr>
            <a:xfrm>
              <a:off x="8935926" y="6198661"/>
              <a:ext cx="9336370" cy="3352800"/>
              <a:chOff x="8843392" y="2324100"/>
              <a:chExt cx="9336370" cy="3352800"/>
            </a:xfrm>
          </p:grpSpPr>
          <p:sp>
            <p:nvSpPr>
              <p:cNvPr id="789" name="Google Shape;789;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790" name="Google Shape;790;p2"/>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grpSp>
      </p:grpSp>
      <p:pic>
        <p:nvPicPr>
          <p:cNvPr id="2" name="Google Shape;811;p5">
            <a:extLst>
              <a:ext uri="{FF2B5EF4-FFF2-40B4-BE49-F238E27FC236}">
                <a16:creationId xmlns:a16="http://schemas.microsoft.com/office/drawing/2014/main" id="{0A6EA2BB-4435-D9A2-4284-305FC2DEA4F6}"/>
              </a:ext>
            </a:extLst>
          </p:cNvPr>
          <p:cNvPicPr preferRelativeResize="0"/>
          <p:nvPr/>
        </p:nvPicPr>
        <p:blipFill rotWithShape="1">
          <a:blip r:embed="rId5">
            <a:alphaModFix/>
          </a:blip>
          <a:srcRect/>
          <a:stretch/>
        </p:blipFill>
        <p:spPr>
          <a:xfrm>
            <a:off x="-508067" y="3721395"/>
            <a:ext cx="3878588" cy="3136605"/>
          </a:xfrm>
          <a:prstGeom prst="rect">
            <a:avLst/>
          </a:prstGeom>
          <a:noFill/>
          <a:ln>
            <a:noFill/>
          </a:ln>
        </p:spPr>
      </p:pic>
      <p:grpSp>
        <p:nvGrpSpPr>
          <p:cNvPr id="3" name="Google Shape;779;p2">
            <a:extLst>
              <a:ext uri="{FF2B5EF4-FFF2-40B4-BE49-F238E27FC236}">
                <a16:creationId xmlns:a16="http://schemas.microsoft.com/office/drawing/2014/main" id="{9F294C61-14ED-0869-DBFC-05A1584239B1}"/>
              </a:ext>
            </a:extLst>
          </p:cNvPr>
          <p:cNvGrpSpPr/>
          <p:nvPr/>
        </p:nvGrpSpPr>
        <p:grpSpPr>
          <a:xfrm>
            <a:off x="2203442" y="5051647"/>
            <a:ext cx="8034436" cy="1572438"/>
            <a:chOff x="6128108" y="2059172"/>
            <a:chExt cx="12051654" cy="4056610"/>
          </a:xfrm>
        </p:grpSpPr>
        <p:pic>
          <p:nvPicPr>
            <p:cNvPr id="4" name="Google Shape;780;p2">
              <a:extLst>
                <a:ext uri="{FF2B5EF4-FFF2-40B4-BE49-F238E27FC236}">
                  <a16:creationId xmlns:a16="http://schemas.microsoft.com/office/drawing/2014/main" id="{FA6695FD-7607-6866-945B-7C7785C0A164}"/>
                </a:ext>
              </a:extLst>
            </p:cNvPr>
            <p:cNvPicPr preferRelativeResize="0"/>
            <p:nvPr/>
          </p:nvPicPr>
          <p:blipFill rotWithShape="1">
            <a:blip r:embed="rId3">
              <a:alphaModFix/>
            </a:blip>
            <a:srcRect/>
            <a:stretch/>
          </p:blipFill>
          <p:spPr>
            <a:xfrm>
              <a:off x="6128108" y="2059172"/>
              <a:ext cx="3008966" cy="4056610"/>
            </a:xfrm>
            <a:prstGeom prst="rect">
              <a:avLst/>
            </a:prstGeom>
            <a:noFill/>
            <a:ln>
              <a:noFill/>
            </a:ln>
          </p:spPr>
        </p:pic>
        <p:sp>
          <p:nvSpPr>
            <p:cNvPr id="5" name="Google Shape;781;p2">
              <a:extLst>
                <a:ext uri="{FF2B5EF4-FFF2-40B4-BE49-F238E27FC236}">
                  <a16:creationId xmlns:a16="http://schemas.microsoft.com/office/drawing/2014/main" id="{1CAAB5D5-49B5-9A0D-0C8C-E790DBB17BF3}"/>
                </a:ext>
              </a:extLst>
            </p:cNvPr>
            <p:cNvSpPr txBox="1"/>
            <p:nvPr/>
          </p:nvSpPr>
          <p:spPr>
            <a:xfrm>
              <a:off x="9548065" y="2737433"/>
              <a:ext cx="8264492" cy="2223223"/>
            </a:xfrm>
            <a:prstGeom prst="rect">
              <a:avLst/>
            </a:prstGeom>
            <a:noFill/>
            <a:ln>
              <a:noFill/>
            </a:ln>
          </p:spPr>
          <p:txBody>
            <a:bodyPr spcFirstLastPara="1" wrap="square" lIns="0" tIns="0" rIns="0" bIns="0" anchor="t" anchorCtr="0">
              <a:spAutoFit/>
            </a:bodyPr>
            <a:lstStyle/>
            <a:p>
              <a:pPr algn="ctr" defTabSz="609630">
                <a:lnSpc>
                  <a:spcPct val="140013"/>
                </a:lnSpc>
                <a:buClr>
                  <a:srgbClr val="000000"/>
                </a:buClr>
              </a:pPr>
              <a:r>
                <a:rPr lang="en-US" sz="4000" b="0" i="0" dirty="0" err="1">
                  <a:solidFill>
                    <a:srgbClr val="FFFF00"/>
                  </a:solidFill>
                  <a:effectLst/>
                  <a:latin typeface="Cambria" panose="02040503050406030204" pitchFamily="18" charset="0"/>
                  <a:ea typeface="Cambria" panose="02040503050406030204" pitchFamily="18" charset="0"/>
                </a:rPr>
                <a:t>Cách</a:t>
              </a:r>
              <a:r>
                <a:rPr lang="en-US" sz="4000" b="0" i="0" dirty="0">
                  <a:solidFill>
                    <a:srgbClr val="FFFF00"/>
                  </a:solidFill>
                  <a:effectLst/>
                  <a:latin typeface="Cambria" panose="02040503050406030204" pitchFamily="18" charset="0"/>
                  <a:ea typeface="Cambria" panose="02040503050406030204" pitchFamily="18" charset="0"/>
                </a:rPr>
                <a:t> </a:t>
              </a:r>
              <a:r>
                <a:rPr lang="en-US" sz="4000" b="0" i="0" dirty="0" err="1">
                  <a:solidFill>
                    <a:srgbClr val="FFFF00"/>
                  </a:solidFill>
                  <a:effectLst/>
                  <a:latin typeface="Cambria" panose="02040503050406030204" pitchFamily="18" charset="0"/>
                  <a:ea typeface="Cambria" panose="02040503050406030204" pitchFamily="18" charset="0"/>
                </a:rPr>
                <a:t>trình</a:t>
              </a:r>
              <a:r>
                <a:rPr lang="en-US" sz="4000" b="0" i="0" dirty="0">
                  <a:solidFill>
                    <a:srgbClr val="FFFF00"/>
                  </a:solidFill>
                  <a:effectLst/>
                  <a:latin typeface="Cambria" panose="02040503050406030204" pitchFamily="18" charset="0"/>
                  <a:ea typeface="Cambria" panose="02040503050406030204" pitchFamily="18" charset="0"/>
                </a:rPr>
                <a:t> </a:t>
              </a:r>
              <a:r>
                <a:rPr lang="en-US" sz="4000" b="0" i="0" dirty="0" err="1">
                  <a:solidFill>
                    <a:srgbClr val="FFFF00"/>
                  </a:solidFill>
                  <a:effectLst/>
                  <a:latin typeface="Cambria" panose="02040503050406030204" pitchFamily="18" charset="0"/>
                  <a:ea typeface="Cambria" panose="02040503050406030204" pitchFamily="18" charset="0"/>
                </a:rPr>
                <a:t>bày</a:t>
              </a:r>
              <a:r>
                <a:rPr lang="en-US" sz="4000" b="0" i="0" dirty="0">
                  <a:solidFill>
                    <a:srgbClr val="FFFF00"/>
                  </a:solidFill>
                  <a:effectLst/>
                  <a:latin typeface="Cambria" panose="02040503050406030204" pitchFamily="18" charset="0"/>
                  <a:ea typeface="Cambria" panose="02040503050406030204" pitchFamily="18" charset="0"/>
                </a:rPr>
                <a:t> </a:t>
              </a:r>
              <a:r>
                <a:rPr lang="en-US" sz="4000" b="0" i="0" dirty="0" err="1">
                  <a:solidFill>
                    <a:srgbClr val="FFFF00"/>
                  </a:solidFill>
                  <a:effectLst/>
                  <a:latin typeface="Cambria" panose="02040503050406030204" pitchFamily="18" charset="0"/>
                  <a:ea typeface="Cambria" panose="02040503050406030204" pitchFamily="18" charset="0"/>
                </a:rPr>
                <a:t>bài</a:t>
              </a:r>
              <a:r>
                <a:rPr lang="en-US" sz="4000" b="0" i="0" dirty="0">
                  <a:solidFill>
                    <a:srgbClr val="FFFF00"/>
                  </a:solidFill>
                  <a:effectLst/>
                  <a:latin typeface="Cambria" panose="02040503050406030204" pitchFamily="18" charset="0"/>
                  <a:ea typeface="Cambria" panose="02040503050406030204" pitchFamily="18" charset="0"/>
                </a:rPr>
                <a:t> </a:t>
              </a:r>
              <a:r>
                <a:rPr lang="en-US" sz="4000" b="0" i="0" dirty="0" err="1">
                  <a:solidFill>
                    <a:srgbClr val="FFFF00"/>
                  </a:solidFill>
                  <a:effectLst/>
                  <a:latin typeface="Cambria" panose="02040503050406030204" pitchFamily="18" charset="0"/>
                  <a:ea typeface="Cambria" panose="02040503050406030204" pitchFamily="18" charset="0"/>
                </a:rPr>
                <a:t>viết</a:t>
              </a:r>
              <a:r>
                <a:rPr lang="en-US" sz="4000" b="0" i="0" dirty="0">
                  <a:solidFill>
                    <a:srgbClr val="FFFF00"/>
                  </a:solidFill>
                  <a:effectLst/>
                  <a:latin typeface="Cambria" panose="02040503050406030204" pitchFamily="18" charset="0"/>
                  <a:ea typeface="Cambria" panose="02040503050406030204" pitchFamily="18" charset="0"/>
                </a:rPr>
                <a:t>.</a:t>
              </a:r>
              <a:endParaRPr sz="3600" b="1" kern="0" dirty="0">
                <a:solidFill>
                  <a:srgbClr val="FFFF00"/>
                </a:solidFill>
                <a:latin typeface="Cambria" panose="02040503050406030204" pitchFamily="18" charset="0"/>
                <a:ea typeface="Cambria" panose="02040503050406030204" pitchFamily="18" charset="0"/>
                <a:cs typeface="Lobster"/>
                <a:sym typeface="Lobster"/>
              </a:endParaRPr>
            </a:p>
          </p:txBody>
        </p:sp>
        <p:grpSp>
          <p:nvGrpSpPr>
            <p:cNvPr id="6" name="Google Shape;782;p2">
              <a:extLst>
                <a:ext uri="{FF2B5EF4-FFF2-40B4-BE49-F238E27FC236}">
                  <a16:creationId xmlns:a16="http://schemas.microsoft.com/office/drawing/2014/main" id="{9B0E00B7-3739-AF0E-C4BF-860742DC50D2}"/>
                </a:ext>
              </a:extLst>
            </p:cNvPr>
            <p:cNvGrpSpPr/>
            <p:nvPr/>
          </p:nvGrpSpPr>
          <p:grpSpPr>
            <a:xfrm>
              <a:off x="8843392" y="2324100"/>
              <a:ext cx="9336370" cy="3352800"/>
              <a:chOff x="8843392" y="2324100"/>
              <a:chExt cx="9336370" cy="3352800"/>
            </a:xfrm>
          </p:grpSpPr>
          <p:sp>
            <p:nvSpPr>
              <p:cNvPr id="7" name="Google Shape;783;p2">
                <a:extLst>
                  <a:ext uri="{FF2B5EF4-FFF2-40B4-BE49-F238E27FC236}">
                    <a16:creationId xmlns:a16="http://schemas.microsoft.com/office/drawing/2014/main" id="{6E59E5D4-28C4-F84E-B274-B2F25527AE70}"/>
                  </a:ext>
                </a:extLst>
              </p:cNvPr>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 name="Google Shape;784;p2">
                <a:extLst>
                  <a:ext uri="{FF2B5EF4-FFF2-40B4-BE49-F238E27FC236}">
                    <a16:creationId xmlns:a16="http://schemas.microsoft.com/office/drawing/2014/main" id="{10F80039-40A8-D19D-4804-DF722AC0B995}"/>
                  </a:ext>
                </a:extLst>
              </p:cNvPr>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8"/>
                                        </p:tgtEl>
                                        <p:attrNameLst>
                                          <p:attrName>style.visibility</p:attrName>
                                        </p:attrNameLst>
                                      </p:cBhvr>
                                      <p:to>
                                        <p:strVal val="visible"/>
                                      </p:to>
                                    </p:set>
                                    <p:animEffect transition="in" filter="fade">
                                      <p:cBhvr>
                                        <p:cTn id="7" dur="1822"/>
                                        <p:tgtEl>
                                          <p:spTgt spid="7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9"/>
                                        </p:tgtEl>
                                        <p:attrNameLst>
                                          <p:attrName>style.visibility</p:attrName>
                                        </p:attrNameLst>
                                      </p:cBhvr>
                                      <p:to>
                                        <p:strVal val="visible"/>
                                      </p:to>
                                    </p:set>
                                    <p:animEffect transition="in" filter="fade">
                                      <p:cBhvr>
                                        <p:cTn id="12" dur="1000"/>
                                        <p:tgtEl>
                                          <p:spTgt spid="7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5"/>
                                        </p:tgtEl>
                                        <p:attrNameLst>
                                          <p:attrName>style.visibility</p:attrName>
                                        </p:attrNameLst>
                                      </p:cBhvr>
                                      <p:to>
                                        <p:strVal val="visible"/>
                                      </p:to>
                                    </p:set>
                                    <p:animEffect transition="in" filter="fade">
                                      <p:cBhvr>
                                        <p:cTn id="17" dur="1000"/>
                                        <p:tgtEl>
                                          <p:spTgt spid="78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35" name="Google Shape;820;p6">
            <a:extLst>
              <a:ext uri="{FF2B5EF4-FFF2-40B4-BE49-F238E27FC236}">
                <a16:creationId xmlns:a16="http://schemas.microsoft.com/office/drawing/2014/main" id="{ABD6DD78-432A-5151-9B0E-ECEA1D676652}"/>
              </a:ext>
            </a:extLst>
          </p:cNvPr>
          <p:cNvSpPr/>
          <p:nvPr/>
        </p:nvSpPr>
        <p:spPr>
          <a:xfrm>
            <a:off x="448445" y="279400"/>
            <a:ext cx="11313583" cy="5943600"/>
          </a:xfrm>
          <a:prstGeom prst="roundRect">
            <a:avLst>
              <a:gd name="adj" fmla="val 12616"/>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60950" tIns="30467" rIns="60950" bIns="30467" anchor="ctr" anchorCtr="0">
            <a:noAutofit/>
          </a:bodyPr>
          <a:lstStyle/>
          <a:p>
            <a:pPr algn="ctr" defTabSz="609630">
              <a:buClr>
                <a:srgbClr val="000000"/>
              </a:buClr>
              <a:buSzPts val="1800"/>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pic>
        <p:nvPicPr>
          <p:cNvPr id="1036" name="Google Shape;821;p6">
            <a:extLst>
              <a:ext uri="{FF2B5EF4-FFF2-40B4-BE49-F238E27FC236}">
                <a16:creationId xmlns:a16="http://schemas.microsoft.com/office/drawing/2014/main" id="{A89EA147-6AF5-01D5-BD8F-262B1C649213}"/>
              </a:ext>
            </a:extLst>
          </p:cNvPr>
          <p:cNvPicPr preferRelativeResize="0"/>
          <p:nvPr/>
        </p:nvPicPr>
        <p:blipFill rotWithShape="1">
          <a:blip r:embed="rId3">
            <a:alphaModFix/>
          </a:blip>
          <a:srcRect/>
          <a:stretch/>
        </p:blipFill>
        <p:spPr>
          <a:xfrm>
            <a:off x="-660400" y="5003800"/>
            <a:ext cx="3759201" cy="2114551"/>
          </a:xfrm>
          <a:prstGeom prst="rect">
            <a:avLst/>
          </a:prstGeom>
          <a:noFill/>
          <a:ln>
            <a:noFill/>
          </a:ln>
        </p:spPr>
      </p:pic>
      <p:grpSp>
        <p:nvGrpSpPr>
          <p:cNvPr id="1037" name="Google Shape;822;p6">
            <a:extLst>
              <a:ext uri="{FF2B5EF4-FFF2-40B4-BE49-F238E27FC236}">
                <a16:creationId xmlns:a16="http://schemas.microsoft.com/office/drawing/2014/main" id="{AE5E0C14-7736-9CED-B3D8-66583A1018FB}"/>
              </a:ext>
            </a:extLst>
          </p:cNvPr>
          <p:cNvGrpSpPr/>
          <p:nvPr/>
        </p:nvGrpSpPr>
        <p:grpSpPr>
          <a:xfrm>
            <a:off x="914400" y="2113682"/>
            <a:ext cx="1828800" cy="2590800"/>
            <a:chOff x="1600200" y="2781300"/>
            <a:chExt cx="2743200" cy="3886200"/>
          </a:xfrm>
        </p:grpSpPr>
        <p:grpSp>
          <p:nvGrpSpPr>
            <p:cNvPr id="1038" name="Google Shape;823;p6">
              <a:extLst>
                <a:ext uri="{FF2B5EF4-FFF2-40B4-BE49-F238E27FC236}">
                  <a16:creationId xmlns:a16="http://schemas.microsoft.com/office/drawing/2014/main" id="{37ACF370-A523-09FC-B105-9A0ADE13DE85}"/>
                </a:ext>
              </a:extLst>
            </p:cNvPr>
            <p:cNvGrpSpPr/>
            <p:nvPr/>
          </p:nvGrpSpPr>
          <p:grpSpPr>
            <a:xfrm>
              <a:off x="1600200" y="2781300"/>
              <a:ext cx="2743200" cy="3886200"/>
              <a:chOff x="1600200" y="2781300"/>
              <a:chExt cx="2743200" cy="3886200"/>
            </a:xfrm>
          </p:grpSpPr>
          <p:sp>
            <p:nvSpPr>
              <p:cNvPr id="1040" name="Google Shape;824;p6">
                <a:extLst>
                  <a:ext uri="{FF2B5EF4-FFF2-40B4-BE49-F238E27FC236}">
                    <a16:creationId xmlns:a16="http://schemas.microsoft.com/office/drawing/2014/main" id="{94F97AB3-2DE5-2120-BD28-60CD871E349D}"/>
                  </a:ext>
                </a:extLst>
              </p:cNvPr>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41" name="Google Shape;825;p6">
                <a:extLst>
                  <a:ext uri="{FF2B5EF4-FFF2-40B4-BE49-F238E27FC236}">
                    <a16:creationId xmlns:a16="http://schemas.microsoft.com/office/drawing/2014/main" id="{6BC498C7-0369-E10B-6D7D-815F6EF81055}"/>
                  </a:ext>
                </a:extLst>
              </p:cNvPr>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grpSp>
        <p:sp>
          <p:nvSpPr>
            <p:cNvPr id="1039" name="Google Shape;826;p6">
              <a:extLst>
                <a:ext uri="{FF2B5EF4-FFF2-40B4-BE49-F238E27FC236}">
                  <a16:creationId xmlns:a16="http://schemas.microsoft.com/office/drawing/2014/main" id="{37A51B83-3856-9E7F-07D4-FECA96332088}"/>
                </a:ext>
              </a:extLst>
            </p:cNvPr>
            <p:cNvSpPr txBox="1"/>
            <p:nvPr/>
          </p:nvSpPr>
          <p:spPr>
            <a:xfrm>
              <a:off x="1885950" y="3215550"/>
              <a:ext cx="2019300" cy="3170541"/>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667" b="1" kern="0" dirty="0" err="1">
                  <a:solidFill>
                    <a:srgbClr val="000000"/>
                  </a:solidFill>
                  <a:latin typeface="Cambria" panose="02040503050406030204" pitchFamily="18" charset="0"/>
                  <a:ea typeface="Cambria" panose="02040503050406030204" pitchFamily="18" charset="0"/>
                  <a:cs typeface="Lobster"/>
                  <a:sym typeface="Lobster"/>
                </a:rPr>
                <a:t>Cấu</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tạo</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của</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bài</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văn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miêu</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667"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vật</a:t>
              </a:r>
              <a:endParaRPr sz="2667" b="1" kern="0" dirty="0">
                <a:solidFill>
                  <a:srgbClr val="000000"/>
                </a:solidFill>
                <a:latin typeface="Cambria" panose="02040503050406030204" pitchFamily="18" charset="0"/>
                <a:ea typeface="Cambria" panose="02040503050406030204" pitchFamily="18" charset="0"/>
                <a:cs typeface="Lobster"/>
                <a:sym typeface="Lobster"/>
              </a:endParaRPr>
            </a:p>
          </p:txBody>
        </p:sp>
      </p:grpSp>
      <p:sp>
        <p:nvSpPr>
          <p:cNvPr id="1042" name="Google Shape;827;p6">
            <a:extLst>
              <a:ext uri="{FF2B5EF4-FFF2-40B4-BE49-F238E27FC236}">
                <a16:creationId xmlns:a16="http://schemas.microsoft.com/office/drawing/2014/main" id="{F86DCAFD-01D5-9908-5286-80582B0798E8}"/>
              </a:ext>
            </a:extLst>
          </p:cNvPr>
          <p:cNvSpPr txBox="1"/>
          <p:nvPr/>
        </p:nvSpPr>
        <p:spPr>
          <a:xfrm>
            <a:off x="1547628" y="480855"/>
            <a:ext cx="9584660" cy="553972"/>
          </a:xfrm>
          <a:prstGeom prst="rect">
            <a:avLst/>
          </a:prstGeom>
          <a:noFill/>
          <a:ln>
            <a:noFill/>
          </a:ln>
        </p:spPr>
        <p:txBody>
          <a:bodyPr spcFirstLastPara="1" wrap="square" lIns="60950" tIns="30467" rIns="60950" bIns="30467" anchor="t" anchorCtr="0">
            <a:spAutoFit/>
          </a:bodyPr>
          <a:lstStyle/>
          <a:p>
            <a:pPr algn="ctr" defTabSz="609630">
              <a:buClr>
                <a:srgbClr val="974806"/>
              </a:buClr>
              <a:buSzPts val="3600"/>
            </a:pPr>
            <a:r>
              <a:rPr lang="en-US" sz="3200" b="1" kern="0" dirty="0" err="1">
                <a:solidFill>
                  <a:srgbClr val="974806"/>
                </a:solidFill>
                <a:latin typeface="Cambria" panose="02040503050406030204" pitchFamily="18" charset="0"/>
                <a:ea typeface="Cambria" panose="02040503050406030204" pitchFamily="18" charset="0"/>
                <a:cs typeface="Lobster"/>
                <a:sym typeface="Lobster"/>
              </a:rPr>
              <a:t>Cấu</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tạo</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của</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bài</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văn</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miêu</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tả</a:t>
            </a:r>
            <a:r>
              <a:rPr lang="en-US" sz="3200" b="1" kern="0" dirty="0">
                <a:solidFill>
                  <a:srgbClr val="974806"/>
                </a:solidFill>
                <a:latin typeface="Cambria" panose="02040503050406030204" pitchFamily="18" charset="0"/>
                <a:ea typeface="Cambria" panose="02040503050406030204" pitchFamily="18" charset="0"/>
                <a:cs typeface="Lobster"/>
                <a:sym typeface="Lobster"/>
              </a:rPr>
              <a:t> con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vật</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gồm</a:t>
            </a:r>
            <a:r>
              <a:rPr lang="en-US" sz="3200" b="1" kern="0" dirty="0">
                <a:solidFill>
                  <a:srgbClr val="974806"/>
                </a:solidFill>
                <a:latin typeface="Cambria" panose="02040503050406030204" pitchFamily="18" charset="0"/>
                <a:ea typeface="Cambria" panose="02040503050406030204" pitchFamily="18" charset="0"/>
                <a:cs typeface="Lobster"/>
                <a:sym typeface="Lobster"/>
              </a:rPr>
              <a:t> 3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phần</a:t>
            </a:r>
            <a:r>
              <a:rPr lang="en-US" sz="3200" b="1" kern="0" dirty="0">
                <a:solidFill>
                  <a:srgbClr val="974806"/>
                </a:solidFill>
                <a:latin typeface="Cambria" panose="02040503050406030204" pitchFamily="18" charset="0"/>
                <a:ea typeface="Cambria" panose="02040503050406030204" pitchFamily="18" charset="0"/>
                <a:cs typeface="Lobster"/>
                <a:sym typeface="Lobster"/>
              </a:rPr>
              <a:t>:</a:t>
            </a:r>
            <a:endParaRPr sz="1050" b="1" kern="0" dirty="0">
              <a:solidFill>
                <a:srgbClr val="000000"/>
              </a:solidFill>
              <a:latin typeface="Cambria" panose="02040503050406030204" pitchFamily="18" charset="0"/>
              <a:ea typeface="Cambria" panose="02040503050406030204" pitchFamily="18" charset="0"/>
              <a:cs typeface="Arial"/>
              <a:sym typeface="Arial"/>
            </a:endParaRPr>
          </a:p>
        </p:txBody>
      </p:sp>
      <p:cxnSp>
        <p:nvCxnSpPr>
          <p:cNvPr id="1043" name="Google Shape;828;p6">
            <a:extLst>
              <a:ext uri="{FF2B5EF4-FFF2-40B4-BE49-F238E27FC236}">
                <a16:creationId xmlns:a16="http://schemas.microsoft.com/office/drawing/2014/main" id="{FCCD917B-BF08-BEA9-3E89-5D19822DE979}"/>
              </a:ext>
            </a:extLst>
          </p:cNvPr>
          <p:cNvCxnSpPr/>
          <p:nvPr/>
        </p:nvCxnSpPr>
        <p:spPr>
          <a:xfrm rot="10800000" flipH="1">
            <a:off x="2895600" y="1895183"/>
            <a:ext cx="1117600" cy="1339855"/>
          </a:xfrm>
          <a:prstGeom prst="straightConnector1">
            <a:avLst/>
          </a:prstGeom>
          <a:noFill/>
          <a:ln w="76200" cap="flat" cmpd="sng">
            <a:solidFill>
              <a:srgbClr val="205867"/>
            </a:solidFill>
            <a:prstDash val="solid"/>
            <a:round/>
            <a:headEnd type="none" w="sm" len="sm"/>
            <a:tailEnd type="stealth" w="med" len="med"/>
          </a:ln>
        </p:spPr>
      </p:cxnSp>
      <p:cxnSp>
        <p:nvCxnSpPr>
          <p:cNvPr id="1044" name="Google Shape;829;p6">
            <a:extLst>
              <a:ext uri="{FF2B5EF4-FFF2-40B4-BE49-F238E27FC236}">
                <a16:creationId xmlns:a16="http://schemas.microsoft.com/office/drawing/2014/main" id="{DAA44224-8BB8-88F1-92E7-B7E8DCF081B5}"/>
              </a:ext>
            </a:extLst>
          </p:cNvPr>
          <p:cNvCxnSpPr/>
          <p:nvPr/>
        </p:nvCxnSpPr>
        <p:spPr>
          <a:xfrm rot="10800000" flipH="1">
            <a:off x="2895600" y="3458959"/>
            <a:ext cx="1117600" cy="1"/>
          </a:xfrm>
          <a:prstGeom prst="straightConnector1">
            <a:avLst/>
          </a:prstGeom>
          <a:noFill/>
          <a:ln w="76200" cap="flat" cmpd="sng">
            <a:solidFill>
              <a:srgbClr val="205867"/>
            </a:solidFill>
            <a:prstDash val="solid"/>
            <a:round/>
            <a:headEnd type="none" w="sm" len="sm"/>
            <a:tailEnd type="stealth" w="med" len="med"/>
          </a:ln>
        </p:spPr>
      </p:cxnSp>
      <p:cxnSp>
        <p:nvCxnSpPr>
          <p:cNvPr id="1045" name="Google Shape;830;p6">
            <a:extLst>
              <a:ext uri="{FF2B5EF4-FFF2-40B4-BE49-F238E27FC236}">
                <a16:creationId xmlns:a16="http://schemas.microsoft.com/office/drawing/2014/main" id="{2E5A182F-2996-C18F-1DB3-EF107C920889}"/>
              </a:ext>
            </a:extLst>
          </p:cNvPr>
          <p:cNvCxnSpPr/>
          <p:nvPr/>
        </p:nvCxnSpPr>
        <p:spPr>
          <a:xfrm>
            <a:off x="2930237" y="3581400"/>
            <a:ext cx="1213237" cy="1644289"/>
          </a:xfrm>
          <a:prstGeom prst="straightConnector1">
            <a:avLst/>
          </a:prstGeom>
          <a:noFill/>
          <a:ln w="76200" cap="flat" cmpd="sng">
            <a:solidFill>
              <a:srgbClr val="205867"/>
            </a:solidFill>
            <a:prstDash val="solid"/>
            <a:round/>
            <a:headEnd type="none" w="sm" len="sm"/>
            <a:tailEnd type="stealth" w="med" len="med"/>
          </a:ln>
        </p:spPr>
      </p:cxnSp>
      <p:grpSp>
        <p:nvGrpSpPr>
          <p:cNvPr id="1046" name="Google Shape;831;p6">
            <a:extLst>
              <a:ext uri="{FF2B5EF4-FFF2-40B4-BE49-F238E27FC236}">
                <a16:creationId xmlns:a16="http://schemas.microsoft.com/office/drawing/2014/main" id="{BCAA3D2F-AA3D-24CE-46B5-36189B4ADF00}"/>
              </a:ext>
            </a:extLst>
          </p:cNvPr>
          <p:cNvGrpSpPr/>
          <p:nvPr/>
        </p:nvGrpSpPr>
        <p:grpSpPr>
          <a:xfrm>
            <a:off x="4013200" y="1504082"/>
            <a:ext cx="1879600" cy="711200"/>
            <a:chOff x="6019800" y="2256123"/>
            <a:chExt cx="2819400" cy="1066800"/>
          </a:xfrm>
        </p:grpSpPr>
        <p:sp>
          <p:nvSpPr>
            <p:cNvPr id="1047" name="Google Shape;832;p6">
              <a:extLst>
                <a:ext uri="{FF2B5EF4-FFF2-40B4-BE49-F238E27FC236}">
                  <a16:creationId xmlns:a16="http://schemas.microsoft.com/office/drawing/2014/main" id="{F11ACE25-6FA3-5347-4065-93AD07D1817F}"/>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48" name="Google Shape;833;p6">
              <a:extLst>
                <a:ext uri="{FF2B5EF4-FFF2-40B4-BE49-F238E27FC236}">
                  <a16:creationId xmlns:a16="http://schemas.microsoft.com/office/drawing/2014/main" id="{4525D774-6343-927A-4E64-B929DCA29EAF}"/>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1. Mở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1049" name="Google Shape;834;p6">
            <a:extLst>
              <a:ext uri="{FF2B5EF4-FFF2-40B4-BE49-F238E27FC236}">
                <a16:creationId xmlns:a16="http://schemas.microsoft.com/office/drawing/2014/main" id="{1B364407-5549-79E4-E9C4-D5C60147285A}"/>
              </a:ext>
            </a:extLst>
          </p:cNvPr>
          <p:cNvGrpSpPr/>
          <p:nvPr/>
        </p:nvGrpSpPr>
        <p:grpSpPr>
          <a:xfrm>
            <a:off x="4151744" y="3184959"/>
            <a:ext cx="1879600" cy="711200"/>
            <a:chOff x="6019800" y="2256123"/>
            <a:chExt cx="2819400" cy="1066800"/>
          </a:xfrm>
        </p:grpSpPr>
        <p:sp>
          <p:nvSpPr>
            <p:cNvPr id="1050" name="Google Shape;835;p6">
              <a:extLst>
                <a:ext uri="{FF2B5EF4-FFF2-40B4-BE49-F238E27FC236}">
                  <a16:creationId xmlns:a16="http://schemas.microsoft.com/office/drawing/2014/main" id="{6D531E8B-DDDC-91A6-A100-862CE2E35E17}"/>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51" name="Google Shape;836;p6">
              <a:extLst>
                <a:ext uri="{FF2B5EF4-FFF2-40B4-BE49-F238E27FC236}">
                  <a16:creationId xmlns:a16="http://schemas.microsoft.com/office/drawing/2014/main" id="{839FDCBF-DB01-35A6-4F8C-474775C1DCD5}"/>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2. Thân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1053" name="Google Shape;837;p6">
            <a:extLst>
              <a:ext uri="{FF2B5EF4-FFF2-40B4-BE49-F238E27FC236}">
                <a16:creationId xmlns:a16="http://schemas.microsoft.com/office/drawing/2014/main" id="{2B53A79D-DE0E-55C9-F8BD-04586E914799}"/>
              </a:ext>
            </a:extLst>
          </p:cNvPr>
          <p:cNvGrpSpPr/>
          <p:nvPr/>
        </p:nvGrpSpPr>
        <p:grpSpPr>
          <a:xfrm>
            <a:off x="4143474" y="5124089"/>
            <a:ext cx="1879600" cy="711200"/>
            <a:chOff x="6019800" y="2256123"/>
            <a:chExt cx="2819400" cy="1066800"/>
          </a:xfrm>
        </p:grpSpPr>
        <p:sp>
          <p:nvSpPr>
            <p:cNvPr id="1054" name="Google Shape;838;p6">
              <a:extLst>
                <a:ext uri="{FF2B5EF4-FFF2-40B4-BE49-F238E27FC236}">
                  <a16:creationId xmlns:a16="http://schemas.microsoft.com/office/drawing/2014/main" id="{5B84DCCD-2AA5-8F23-C904-158FBD304F50}"/>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55" name="Google Shape;839;p6">
              <a:extLst>
                <a:ext uri="{FF2B5EF4-FFF2-40B4-BE49-F238E27FC236}">
                  <a16:creationId xmlns:a16="http://schemas.microsoft.com/office/drawing/2014/main" id="{C332F232-0356-BD56-DAA0-7AD5A5E0F6D5}"/>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3. Kết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sp>
        <p:nvSpPr>
          <p:cNvPr id="1056" name="Google Shape;840;p6">
            <a:extLst>
              <a:ext uri="{FF2B5EF4-FFF2-40B4-BE49-F238E27FC236}">
                <a16:creationId xmlns:a16="http://schemas.microsoft.com/office/drawing/2014/main" id="{DA6944E6-B657-93A4-ECC0-1CC5D6F3CC5E}"/>
              </a:ext>
            </a:extLst>
          </p:cNvPr>
          <p:cNvSpPr/>
          <p:nvPr/>
        </p:nvSpPr>
        <p:spPr>
          <a:xfrm>
            <a:off x="6031344" y="1742782"/>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57" name="Google Shape;841;p6">
            <a:extLst>
              <a:ext uri="{FF2B5EF4-FFF2-40B4-BE49-F238E27FC236}">
                <a16:creationId xmlns:a16="http://schemas.microsoft.com/office/drawing/2014/main" id="{3C4FA81E-0E30-27DC-CCB3-CADA90D7F818}"/>
              </a:ext>
            </a:extLst>
          </p:cNvPr>
          <p:cNvSpPr txBox="1"/>
          <p:nvPr/>
        </p:nvSpPr>
        <p:spPr>
          <a:xfrm>
            <a:off x="6601636" y="1460272"/>
            <a:ext cx="4828363" cy="800193"/>
          </a:xfrm>
          <a:prstGeom prst="rect">
            <a:avLst/>
          </a:prstGeom>
          <a:noFill/>
          <a:ln>
            <a:noFill/>
          </a:ln>
        </p:spPr>
        <p:txBody>
          <a:bodyPr spcFirstLastPara="1" wrap="square" lIns="60950" tIns="30467" rIns="60950" bIns="30467" anchor="t" anchorCtr="0">
            <a:spAutoFit/>
          </a:bodyPr>
          <a:lstStyle/>
          <a:p>
            <a:pPr algn="just" defTabSz="609630">
              <a:buClr>
                <a:srgbClr val="000000"/>
              </a:buClr>
            </a:pPr>
            <a:r>
              <a:rPr lang="en-US" sz="2400" b="1" kern="0" dirty="0" err="1">
                <a:solidFill>
                  <a:srgbClr val="000000"/>
                </a:solidFill>
                <a:latin typeface="Cambria" panose="02040503050406030204" pitchFamily="18" charset="0"/>
                <a:ea typeface="Cambria" panose="02040503050406030204" pitchFamily="18" charset="0"/>
                <a:cs typeface="Lobster"/>
                <a:sym typeface="Lobster"/>
              </a:rPr>
              <a:t>Giới</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thiệu</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về</a:t>
            </a:r>
            <a:r>
              <a:rPr lang="en-US" sz="2400"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vật</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theo</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cách</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mở</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bài</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trực</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tiếp</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hoặc</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gián</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tiếp</a:t>
            </a:r>
            <a:r>
              <a:rPr lang="en-US" sz="2400" b="1" kern="0" dirty="0">
                <a:solidFill>
                  <a:srgbClr val="000000"/>
                </a:solidFill>
                <a:latin typeface="Cambria" panose="02040503050406030204" pitchFamily="18" charset="0"/>
                <a:ea typeface="Cambria" panose="02040503050406030204" pitchFamily="18" charset="0"/>
                <a:cs typeface="Lobster"/>
                <a:sym typeface="Lobster"/>
              </a:rPr>
              <a:t>.</a:t>
            </a:r>
            <a:endParaRPr sz="2400"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1066" name="Google Shape;840;p6">
            <a:extLst>
              <a:ext uri="{FF2B5EF4-FFF2-40B4-BE49-F238E27FC236}">
                <a16:creationId xmlns:a16="http://schemas.microsoft.com/office/drawing/2014/main" id="{3E45F524-A514-A80D-EB36-D47DE8E50AB4}"/>
              </a:ext>
            </a:extLst>
          </p:cNvPr>
          <p:cNvSpPr/>
          <p:nvPr/>
        </p:nvSpPr>
        <p:spPr>
          <a:xfrm>
            <a:off x="6137670" y="3380196"/>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67" name="Google Shape;841;p6">
            <a:extLst>
              <a:ext uri="{FF2B5EF4-FFF2-40B4-BE49-F238E27FC236}">
                <a16:creationId xmlns:a16="http://schemas.microsoft.com/office/drawing/2014/main" id="{3EB48B6B-0499-A93D-75B9-0F29D5E691B8}"/>
              </a:ext>
            </a:extLst>
          </p:cNvPr>
          <p:cNvSpPr txBox="1"/>
          <p:nvPr/>
        </p:nvSpPr>
        <p:spPr>
          <a:xfrm>
            <a:off x="6707962" y="3097686"/>
            <a:ext cx="4828363" cy="923303"/>
          </a:xfrm>
          <a:prstGeom prst="rect">
            <a:avLst/>
          </a:prstGeom>
          <a:noFill/>
          <a:ln>
            <a:noFill/>
          </a:ln>
        </p:spPr>
        <p:txBody>
          <a:bodyPr spcFirstLastPara="1" wrap="square" lIns="60950" tIns="30467" rIns="60950" bIns="30467" anchor="t" anchorCtr="0">
            <a:spAutoFit/>
          </a:bodyPr>
          <a:lstStyle/>
          <a:p>
            <a:pPr algn="just" defTabSz="609630">
              <a:buClr>
                <a:srgbClr val="000000"/>
              </a:buClr>
            </a:pPr>
            <a:r>
              <a:rPr lang="en-US" sz="2800"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đặc</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điểm</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ngoại</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hình</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hoạt</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động</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của</a:t>
            </a:r>
            <a:r>
              <a:rPr lang="en-US" sz="2800"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vật</a:t>
            </a:r>
            <a:r>
              <a:rPr lang="en-US" sz="2800" b="1" kern="0" dirty="0">
                <a:solidFill>
                  <a:srgbClr val="000000"/>
                </a:solidFill>
                <a:latin typeface="Cambria" panose="02040503050406030204" pitchFamily="18" charset="0"/>
                <a:ea typeface="Cambria" panose="02040503050406030204" pitchFamily="18" charset="0"/>
                <a:cs typeface="Lobster"/>
                <a:sym typeface="Lobster"/>
              </a:rPr>
              <a:t>.</a:t>
            </a:r>
            <a:endParaRPr sz="2800"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1068" name="Google Shape;840;p6">
            <a:extLst>
              <a:ext uri="{FF2B5EF4-FFF2-40B4-BE49-F238E27FC236}">
                <a16:creationId xmlns:a16="http://schemas.microsoft.com/office/drawing/2014/main" id="{4677FDE3-0F96-9FB0-9943-1CD477213CBA}"/>
              </a:ext>
            </a:extLst>
          </p:cNvPr>
          <p:cNvSpPr/>
          <p:nvPr/>
        </p:nvSpPr>
        <p:spPr>
          <a:xfrm>
            <a:off x="6105772" y="5368484"/>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69" name="Google Shape;841;p6">
            <a:extLst>
              <a:ext uri="{FF2B5EF4-FFF2-40B4-BE49-F238E27FC236}">
                <a16:creationId xmlns:a16="http://schemas.microsoft.com/office/drawing/2014/main" id="{0BC86D1B-C4FB-7EC9-75C7-4584A2D1F65E}"/>
              </a:ext>
            </a:extLst>
          </p:cNvPr>
          <p:cNvSpPr txBox="1"/>
          <p:nvPr/>
        </p:nvSpPr>
        <p:spPr>
          <a:xfrm>
            <a:off x="6601636" y="4692570"/>
            <a:ext cx="4828363" cy="1354191"/>
          </a:xfrm>
          <a:prstGeom prst="rect">
            <a:avLst/>
          </a:prstGeom>
          <a:noFill/>
          <a:ln>
            <a:noFill/>
          </a:ln>
        </p:spPr>
        <p:txBody>
          <a:bodyPr spcFirstLastPara="1" wrap="square" lIns="60950" tIns="30467" rIns="60950" bIns="30467" anchor="t" anchorCtr="0">
            <a:spAutoFit/>
          </a:bodyPr>
          <a:lstStyle/>
          <a:p>
            <a:pPr algn="just" defTabSz="609630">
              <a:buClr>
                <a:srgbClr val="000000"/>
              </a:buClr>
            </a:pPr>
            <a:r>
              <a:rPr lang="en-US" sz="2800" b="1" kern="0">
                <a:solidFill>
                  <a:srgbClr val="000000"/>
                </a:solidFill>
                <a:latin typeface="Cambria" panose="02040503050406030204" pitchFamily="18" charset="0"/>
                <a:ea typeface="Cambria" panose="02040503050406030204" pitchFamily="18" charset="0"/>
                <a:cs typeface="Lobster"/>
                <a:sym typeface="Lobster"/>
              </a:rPr>
              <a:t>Nêu suy nghĩ, cảm xúc về con vật theo cách kết bài mở rộng hoặc không mở rộng.</a:t>
            </a:r>
            <a:endParaRPr sz="2800" b="1" kern="0" dirty="0">
              <a:solidFill>
                <a:srgbClr val="000000"/>
              </a:solidFill>
              <a:latin typeface="Cambria" panose="02040503050406030204" pitchFamily="18" charset="0"/>
              <a:ea typeface="Cambria" panose="02040503050406030204" pitchFamily="18" charset="0"/>
              <a:cs typeface="Lobster"/>
              <a:sym typeface="Lobster"/>
            </a:endParaRPr>
          </a:p>
        </p:txBody>
      </p:sp>
    </p:spTree>
    <p:extLst>
      <p:ext uri="{BB962C8B-B14F-4D97-AF65-F5344CB8AC3E}">
        <p14:creationId xmlns:p14="http://schemas.microsoft.com/office/powerpoint/2010/main" val="1844841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2"/>
                                        </p:tgtEl>
                                        <p:attrNameLst>
                                          <p:attrName>style.visibility</p:attrName>
                                        </p:attrNameLst>
                                      </p:cBhvr>
                                      <p:to>
                                        <p:strVal val="visible"/>
                                      </p:to>
                                    </p:set>
                                    <p:animEffect transition="in" filter="fade">
                                      <p:cBhvr>
                                        <p:cTn id="7" dur="1000"/>
                                        <p:tgtEl>
                                          <p:spTgt spid="10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7"/>
                                        </p:tgtEl>
                                        <p:attrNameLst>
                                          <p:attrName>style.visibility</p:attrName>
                                        </p:attrNameLst>
                                      </p:cBhvr>
                                      <p:to>
                                        <p:strVal val="visible"/>
                                      </p:to>
                                    </p:set>
                                    <p:animEffect transition="in" filter="fade">
                                      <p:cBhvr>
                                        <p:cTn id="12" dur="1000"/>
                                        <p:tgtEl>
                                          <p:spTgt spid="10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43"/>
                                        </p:tgtEl>
                                        <p:attrNameLst>
                                          <p:attrName>style.visibility</p:attrName>
                                        </p:attrNameLst>
                                      </p:cBhvr>
                                      <p:to>
                                        <p:strVal val="visible"/>
                                      </p:to>
                                    </p:set>
                                    <p:animEffect transition="in" filter="fade">
                                      <p:cBhvr>
                                        <p:cTn id="17" dur="500"/>
                                        <p:tgtEl>
                                          <p:spTgt spid="1043"/>
                                        </p:tgtEl>
                                      </p:cBhvr>
                                    </p:animEffect>
                                  </p:childTnLst>
                                </p:cTn>
                              </p:par>
                              <p:par>
                                <p:cTn id="18" presetID="10" presetClass="entr" presetSubtype="0" fill="hold" nodeType="withEffect">
                                  <p:stCondLst>
                                    <p:cond delay="0"/>
                                  </p:stCondLst>
                                  <p:childTnLst>
                                    <p:set>
                                      <p:cBhvr>
                                        <p:cTn id="19" dur="1" fill="hold">
                                          <p:stCondLst>
                                            <p:cond delay="0"/>
                                          </p:stCondLst>
                                        </p:cTn>
                                        <p:tgtEl>
                                          <p:spTgt spid="1046"/>
                                        </p:tgtEl>
                                        <p:attrNameLst>
                                          <p:attrName>style.visibility</p:attrName>
                                        </p:attrNameLst>
                                      </p:cBhvr>
                                      <p:to>
                                        <p:strVal val="visible"/>
                                      </p:to>
                                    </p:set>
                                    <p:animEffect transition="in" filter="fade">
                                      <p:cBhvr>
                                        <p:cTn id="20" dur="500"/>
                                        <p:tgtEl>
                                          <p:spTgt spid="104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44"/>
                                        </p:tgtEl>
                                        <p:attrNameLst>
                                          <p:attrName>style.visibility</p:attrName>
                                        </p:attrNameLst>
                                      </p:cBhvr>
                                      <p:to>
                                        <p:strVal val="visible"/>
                                      </p:to>
                                    </p:set>
                                    <p:animEffect transition="in" filter="fade">
                                      <p:cBhvr>
                                        <p:cTn id="25" dur="500"/>
                                        <p:tgtEl>
                                          <p:spTgt spid="1044"/>
                                        </p:tgtEl>
                                      </p:cBhvr>
                                    </p:animEffect>
                                  </p:childTnLst>
                                </p:cTn>
                              </p:par>
                              <p:par>
                                <p:cTn id="26" presetID="10" presetClass="entr" presetSubtype="0" fill="hold" nodeType="withEffect">
                                  <p:stCondLst>
                                    <p:cond delay="0"/>
                                  </p:stCondLst>
                                  <p:childTnLst>
                                    <p:set>
                                      <p:cBhvr>
                                        <p:cTn id="27" dur="1" fill="hold">
                                          <p:stCondLst>
                                            <p:cond delay="0"/>
                                          </p:stCondLst>
                                        </p:cTn>
                                        <p:tgtEl>
                                          <p:spTgt spid="1049"/>
                                        </p:tgtEl>
                                        <p:attrNameLst>
                                          <p:attrName>style.visibility</p:attrName>
                                        </p:attrNameLst>
                                      </p:cBhvr>
                                      <p:to>
                                        <p:strVal val="visible"/>
                                      </p:to>
                                    </p:set>
                                    <p:animEffect transition="in" filter="fade">
                                      <p:cBhvr>
                                        <p:cTn id="28" dur="500"/>
                                        <p:tgtEl>
                                          <p:spTgt spid="104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45"/>
                                        </p:tgtEl>
                                        <p:attrNameLst>
                                          <p:attrName>style.visibility</p:attrName>
                                        </p:attrNameLst>
                                      </p:cBhvr>
                                      <p:to>
                                        <p:strVal val="visible"/>
                                      </p:to>
                                    </p:set>
                                    <p:animEffect transition="in" filter="fade">
                                      <p:cBhvr>
                                        <p:cTn id="33" dur="500"/>
                                        <p:tgtEl>
                                          <p:spTgt spid="1045"/>
                                        </p:tgtEl>
                                      </p:cBhvr>
                                    </p:animEffect>
                                  </p:childTnLst>
                                </p:cTn>
                              </p:par>
                              <p:par>
                                <p:cTn id="34" presetID="10" presetClass="entr" presetSubtype="0" fill="hold" nodeType="withEffect">
                                  <p:stCondLst>
                                    <p:cond delay="0"/>
                                  </p:stCondLst>
                                  <p:childTnLst>
                                    <p:set>
                                      <p:cBhvr>
                                        <p:cTn id="35" dur="1" fill="hold">
                                          <p:stCondLst>
                                            <p:cond delay="0"/>
                                          </p:stCondLst>
                                        </p:cTn>
                                        <p:tgtEl>
                                          <p:spTgt spid="1053"/>
                                        </p:tgtEl>
                                        <p:attrNameLst>
                                          <p:attrName>style.visibility</p:attrName>
                                        </p:attrNameLst>
                                      </p:cBhvr>
                                      <p:to>
                                        <p:strVal val="visible"/>
                                      </p:to>
                                    </p:set>
                                    <p:animEffect transition="in" filter="fade">
                                      <p:cBhvr>
                                        <p:cTn id="36" dur="500"/>
                                        <p:tgtEl>
                                          <p:spTgt spid="105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56"/>
                                        </p:tgtEl>
                                        <p:attrNameLst>
                                          <p:attrName>style.visibility</p:attrName>
                                        </p:attrNameLst>
                                      </p:cBhvr>
                                      <p:to>
                                        <p:strVal val="visible"/>
                                      </p:to>
                                    </p:set>
                                    <p:animEffect transition="in" filter="fade">
                                      <p:cBhvr>
                                        <p:cTn id="41" dur="500"/>
                                        <p:tgtEl>
                                          <p:spTgt spid="1056"/>
                                        </p:tgtEl>
                                      </p:cBhvr>
                                    </p:animEffect>
                                  </p:childTnLst>
                                </p:cTn>
                              </p:par>
                              <p:par>
                                <p:cTn id="42" presetID="10" presetClass="entr" presetSubtype="0" fill="hold" nodeType="withEffect">
                                  <p:stCondLst>
                                    <p:cond delay="0"/>
                                  </p:stCondLst>
                                  <p:childTnLst>
                                    <p:set>
                                      <p:cBhvr>
                                        <p:cTn id="43" dur="1" fill="hold">
                                          <p:stCondLst>
                                            <p:cond delay="0"/>
                                          </p:stCondLst>
                                        </p:cTn>
                                        <p:tgtEl>
                                          <p:spTgt spid="1057"/>
                                        </p:tgtEl>
                                        <p:attrNameLst>
                                          <p:attrName>style.visibility</p:attrName>
                                        </p:attrNameLst>
                                      </p:cBhvr>
                                      <p:to>
                                        <p:strVal val="visible"/>
                                      </p:to>
                                    </p:set>
                                    <p:animEffect transition="in" filter="fade">
                                      <p:cBhvr>
                                        <p:cTn id="44" dur="500"/>
                                        <p:tgtEl>
                                          <p:spTgt spid="105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66"/>
                                        </p:tgtEl>
                                        <p:attrNameLst>
                                          <p:attrName>style.visibility</p:attrName>
                                        </p:attrNameLst>
                                      </p:cBhvr>
                                      <p:to>
                                        <p:strVal val="visible"/>
                                      </p:to>
                                    </p:set>
                                    <p:animEffect transition="in" filter="fade">
                                      <p:cBhvr>
                                        <p:cTn id="49" dur="500"/>
                                        <p:tgtEl>
                                          <p:spTgt spid="1066"/>
                                        </p:tgtEl>
                                      </p:cBhvr>
                                    </p:animEffect>
                                  </p:childTnLst>
                                </p:cTn>
                              </p:par>
                              <p:par>
                                <p:cTn id="50" presetID="10" presetClass="entr" presetSubtype="0" fill="hold" nodeType="withEffect">
                                  <p:stCondLst>
                                    <p:cond delay="0"/>
                                  </p:stCondLst>
                                  <p:childTnLst>
                                    <p:set>
                                      <p:cBhvr>
                                        <p:cTn id="51" dur="1" fill="hold">
                                          <p:stCondLst>
                                            <p:cond delay="0"/>
                                          </p:stCondLst>
                                        </p:cTn>
                                        <p:tgtEl>
                                          <p:spTgt spid="1067"/>
                                        </p:tgtEl>
                                        <p:attrNameLst>
                                          <p:attrName>style.visibility</p:attrName>
                                        </p:attrNameLst>
                                      </p:cBhvr>
                                      <p:to>
                                        <p:strVal val="visible"/>
                                      </p:to>
                                    </p:set>
                                    <p:animEffect transition="in" filter="fade">
                                      <p:cBhvr>
                                        <p:cTn id="52" dur="500"/>
                                        <p:tgtEl>
                                          <p:spTgt spid="106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68"/>
                                        </p:tgtEl>
                                        <p:attrNameLst>
                                          <p:attrName>style.visibility</p:attrName>
                                        </p:attrNameLst>
                                      </p:cBhvr>
                                      <p:to>
                                        <p:strVal val="visible"/>
                                      </p:to>
                                    </p:set>
                                    <p:animEffect transition="in" filter="fade">
                                      <p:cBhvr>
                                        <p:cTn id="57" dur="500"/>
                                        <p:tgtEl>
                                          <p:spTgt spid="1068"/>
                                        </p:tgtEl>
                                      </p:cBhvr>
                                    </p:animEffect>
                                  </p:childTnLst>
                                </p:cTn>
                              </p:par>
                              <p:par>
                                <p:cTn id="58" presetID="10" presetClass="entr" presetSubtype="0" fill="hold" nodeType="withEffect">
                                  <p:stCondLst>
                                    <p:cond delay="0"/>
                                  </p:stCondLst>
                                  <p:childTnLst>
                                    <p:set>
                                      <p:cBhvr>
                                        <p:cTn id="59" dur="1" fill="hold">
                                          <p:stCondLst>
                                            <p:cond delay="0"/>
                                          </p:stCondLst>
                                        </p:cTn>
                                        <p:tgtEl>
                                          <p:spTgt spid="1069"/>
                                        </p:tgtEl>
                                        <p:attrNameLst>
                                          <p:attrName>style.visibility</p:attrName>
                                        </p:attrNameLst>
                                      </p:cBhvr>
                                      <p:to>
                                        <p:strVal val="visible"/>
                                      </p:to>
                                    </p:set>
                                    <p:animEffect transition="in" filter="fade">
                                      <p:cBhvr>
                                        <p:cTn id="60" dur="500"/>
                                        <p:tgtEl>
                                          <p:spTgt spid="1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17"/>
          <p:cNvSpPr/>
          <p:nvPr/>
        </p:nvSpPr>
        <p:spPr>
          <a:xfrm>
            <a:off x="487626" y="177799"/>
            <a:ext cx="11313583" cy="5521091"/>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algn="ctr" defTabSz="609630">
              <a:buClr>
                <a:srgbClr val="000000"/>
              </a:buClr>
              <a:buSzPts val="1800"/>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grpSp>
        <p:nvGrpSpPr>
          <p:cNvPr id="996" name="Google Shape;996;p17"/>
          <p:cNvGrpSpPr/>
          <p:nvPr/>
        </p:nvGrpSpPr>
        <p:grpSpPr>
          <a:xfrm>
            <a:off x="614218" y="972654"/>
            <a:ext cx="11005127" cy="3773313"/>
            <a:chOff x="900544" y="2705100"/>
            <a:chExt cx="16507691" cy="3113621"/>
          </a:xfrm>
        </p:grpSpPr>
        <p:sp>
          <p:nvSpPr>
            <p:cNvPr id="997" name="Google Shape;997;p17"/>
            <p:cNvSpPr/>
            <p:nvPr/>
          </p:nvSpPr>
          <p:spPr>
            <a:xfrm>
              <a:off x="900544" y="2705100"/>
              <a:ext cx="16507691" cy="3113621"/>
            </a:xfrm>
            <a:prstGeom prst="roundRect">
              <a:avLst>
                <a:gd name="adj" fmla="val 16667"/>
              </a:avLst>
            </a:prstGeom>
            <a:solidFill>
              <a:srgbClr val="FABF8E">
                <a:alpha val="74901"/>
              </a:srgbClr>
            </a:solidFill>
            <a:ln>
              <a:noFill/>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998" name="Google Shape;998;p17"/>
            <p:cNvSpPr/>
            <p:nvPr/>
          </p:nvSpPr>
          <p:spPr>
            <a:xfrm>
              <a:off x="1187994" y="2826116"/>
              <a:ext cx="16191888" cy="2717433"/>
            </a:xfrm>
            <a:prstGeom prst="rect">
              <a:avLst/>
            </a:prstGeom>
            <a:noFill/>
            <a:ln>
              <a:noFill/>
            </a:ln>
          </p:spPr>
          <p:txBody>
            <a:bodyPr spcFirstLastPara="1" wrap="square" lIns="60950" tIns="30467" rIns="60950" bIns="30467" anchor="t" anchorCtr="0">
              <a:spAutoFit/>
            </a:bodyPr>
            <a:lstStyle/>
            <a:p>
              <a:pPr marL="457200" indent="-457200" algn="just" defTabSz="609630">
                <a:lnSpc>
                  <a:spcPct val="150000"/>
                </a:lnSpc>
                <a:buClr>
                  <a:srgbClr val="000000"/>
                </a:buClr>
                <a:buFont typeface="Wingdings" panose="05000000000000000000" pitchFamily="2" charset="2"/>
                <a:buChar char="ü"/>
              </a:pPr>
              <a:r>
                <a:rPr lang="vi-VN" sz="2800" b="1" i="0" dirty="0">
                  <a:solidFill>
                    <a:srgbClr val="002060"/>
                  </a:solidFill>
                  <a:effectLst/>
                  <a:latin typeface="Cambria" panose="02040503050406030204" pitchFamily="18" charset="0"/>
                  <a:ea typeface="Cambria" panose="02040503050406030204" pitchFamily="18" charset="0"/>
                </a:rPr>
                <a:t>Lựa chọn những đặc điểm nổi bật của con vật như thân, mắt, mũi, bộ lông, chân…. </a:t>
              </a:r>
              <a:endParaRPr lang="en-US" sz="2800" b="1" i="0" dirty="0">
                <a:solidFill>
                  <a:srgbClr val="002060"/>
                </a:solidFill>
                <a:effectLst/>
                <a:latin typeface="Cambria" panose="02040503050406030204" pitchFamily="18" charset="0"/>
                <a:ea typeface="Cambria" panose="02040503050406030204" pitchFamily="18" charset="0"/>
              </a:endParaRPr>
            </a:p>
            <a:p>
              <a:pPr marL="457200" indent="-457200" algn="just" defTabSz="609630">
                <a:lnSpc>
                  <a:spcPct val="150000"/>
                </a:lnSpc>
                <a:buClr>
                  <a:srgbClr val="000000"/>
                </a:buClr>
                <a:buFont typeface="Wingdings" panose="05000000000000000000" pitchFamily="2" charset="2"/>
                <a:buChar char="ü"/>
              </a:pPr>
              <a:r>
                <a:rPr lang="vi-VN" sz="2800" b="1" i="0" dirty="0">
                  <a:solidFill>
                    <a:srgbClr val="002060"/>
                  </a:solidFill>
                  <a:effectLst/>
                  <a:latin typeface="Cambria" panose="02040503050406030204" pitchFamily="18" charset="0"/>
                  <a:ea typeface="Cambria" panose="02040503050406030204" pitchFamily="18" charset="0"/>
                </a:rPr>
                <a:t>Khi miêu tả con vật thì sử dụng từ ngữ trong sáng, rõ ràng, mạch lạc, sử dụng các biện pháp so sánh, nhân hóa cho bài văn thêm sinh động…</a:t>
              </a:r>
              <a:endParaRPr sz="2667" b="1" kern="0" dirty="0">
                <a:solidFill>
                  <a:srgbClr val="002060"/>
                </a:solidFill>
                <a:latin typeface="Cambria" panose="02040503050406030204" pitchFamily="18" charset="0"/>
                <a:ea typeface="Cambria" panose="02040503050406030204" pitchFamily="18" charset="0"/>
                <a:cs typeface="Lobster"/>
                <a:sym typeface="Lobster"/>
              </a:endParaRPr>
            </a:p>
          </p:txBody>
        </p:sp>
      </p:grpSp>
      <p:sp>
        <p:nvSpPr>
          <p:cNvPr id="999" name="Google Shape;999;p17"/>
          <p:cNvSpPr/>
          <p:nvPr/>
        </p:nvSpPr>
        <p:spPr>
          <a:xfrm>
            <a:off x="1562987" y="339902"/>
            <a:ext cx="10979888" cy="492416"/>
          </a:xfrm>
          <a:prstGeom prst="rect">
            <a:avLst/>
          </a:prstGeom>
          <a:noFill/>
          <a:ln>
            <a:noFill/>
          </a:ln>
        </p:spPr>
        <p:txBody>
          <a:bodyPr spcFirstLastPara="1" wrap="square" lIns="60950" tIns="30467" rIns="60950" bIns="30467" anchor="t" anchorCtr="0">
            <a:spAutoFit/>
          </a:bodyPr>
          <a:lstStyle/>
          <a:p>
            <a:pPr defTabSz="609630">
              <a:buClr>
                <a:srgbClr val="000000"/>
              </a:buClr>
            </a:pPr>
            <a:r>
              <a:rPr lang="en-US" sz="2800" b="1" kern="0" dirty="0" err="1">
                <a:solidFill>
                  <a:srgbClr val="0C0C0C"/>
                </a:solidFill>
                <a:latin typeface="Cambria" panose="02040503050406030204" pitchFamily="18" charset="0"/>
                <a:ea typeface="Cambria" panose="02040503050406030204" pitchFamily="18" charset="0"/>
                <a:cs typeface="Lobster"/>
                <a:sym typeface="Lobster"/>
              </a:rPr>
              <a:t>Cách</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lựa</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chọn</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đặc</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điểm</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của</a:t>
            </a:r>
            <a:r>
              <a:rPr lang="en-US" sz="2800" b="1" kern="0" dirty="0">
                <a:solidFill>
                  <a:srgbClr val="0C0C0C"/>
                </a:solidFill>
                <a:latin typeface="Cambria" panose="02040503050406030204" pitchFamily="18" charset="0"/>
                <a:ea typeface="Cambria" panose="02040503050406030204" pitchFamily="18" charset="0"/>
                <a:cs typeface="Lobster"/>
                <a:sym typeface="Lobster"/>
              </a:rPr>
              <a:t> con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vật</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cách</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miêu</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tả</a:t>
            </a:r>
            <a:r>
              <a:rPr lang="en-US" sz="2800" b="1" kern="0" dirty="0">
                <a:solidFill>
                  <a:srgbClr val="0C0C0C"/>
                </a:solidFill>
                <a:latin typeface="Cambria" panose="02040503050406030204" pitchFamily="18" charset="0"/>
                <a:ea typeface="Cambria" panose="02040503050406030204" pitchFamily="18" charset="0"/>
                <a:cs typeface="Lobster"/>
                <a:sym typeface="Lobster"/>
              </a:rPr>
              <a:t>,….</a:t>
            </a:r>
            <a:endParaRPr sz="1000" kern="0" dirty="0">
              <a:solidFill>
                <a:srgbClr val="000000"/>
              </a:solidFill>
              <a:latin typeface="Cambria" panose="02040503050406030204" pitchFamily="18" charset="0"/>
              <a:ea typeface="Cambria" panose="02040503050406030204" pitchFamily="18" charset="0"/>
              <a:cs typeface="Arial"/>
              <a:sym typeface="Arial"/>
            </a:endParaRPr>
          </a:p>
        </p:txBody>
      </p:sp>
      <p:pic>
        <p:nvPicPr>
          <p:cNvPr id="1000" name="Google Shape;1000;p17"/>
          <p:cNvPicPr preferRelativeResize="0"/>
          <p:nvPr/>
        </p:nvPicPr>
        <p:blipFill rotWithShape="1">
          <a:blip r:embed="rId3">
            <a:alphaModFix/>
          </a:blip>
          <a:srcRect/>
          <a:stretch/>
        </p:blipFill>
        <p:spPr>
          <a:xfrm>
            <a:off x="124691" y="4794690"/>
            <a:ext cx="2068945" cy="2037910"/>
          </a:xfrm>
          <a:prstGeom prst="rect">
            <a:avLst/>
          </a:prstGeom>
          <a:noFill/>
          <a:ln>
            <a:noFill/>
          </a:ln>
        </p:spPr>
      </p:pic>
      <p:pic>
        <p:nvPicPr>
          <p:cNvPr id="1001" name="Google Shape;1001;p17"/>
          <p:cNvPicPr preferRelativeResize="0"/>
          <p:nvPr/>
        </p:nvPicPr>
        <p:blipFill rotWithShape="1">
          <a:blip r:embed="rId4">
            <a:alphaModFix/>
          </a:blip>
          <a:srcRect/>
          <a:stretch/>
        </p:blipFill>
        <p:spPr>
          <a:xfrm>
            <a:off x="7213600" y="4164932"/>
            <a:ext cx="5454073" cy="3067916"/>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9"/>
                                        </p:tgtEl>
                                        <p:attrNameLst>
                                          <p:attrName>style.visibility</p:attrName>
                                        </p:attrNameLst>
                                      </p:cBhvr>
                                      <p:to>
                                        <p:strVal val="visible"/>
                                      </p:to>
                                    </p:set>
                                    <p:animEffect transition="in" filter="fade">
                                      <p:cBhvr>
                                        <p:cTn id="7" dur="500"/>
                                        <p:tgtEl>
                                          <p:spTgt spid="9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6"/>
                                        </p:tgtEl>
                                        <p:attrNameLst>
                                          <p:attrName>style.visibility</p:attrName>
                                        </p:attrNameLst>
                                      </p:cBhvr>
                                      <p:to>
                                        <p:strVal val="visible"/>
                                      </p:to>
                                    </p:set>
                                    <p:animEffect transition="in" filter="fade">
                                      <p:cBhvr>
                                        <p:cTn id="12" dur="1000"/>
                                        <p:tgtEl>
                                          <p:spTgt spid="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46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30950" y="-172469"/>
            <a:ext cx="4220546" cy="2643117"/>
          </a:xfrm>
          <a:prstGeom prst="rect">
            <a:avLst/>
          </a:prstGeom>
        </p:spPr>
      </p:pic>
      <p:pic>
        <p:nvPicPr>
          <p:cNvPr id="3" name="Picture 3"/>
          <p:cNvPicPr>
            <a:picLocks noChangeAspect="1"/>
          </p:cNvPicPr>
          <p:nvPr/>
        </p:nvPicPr>
        <p:blipFill>
          <a:blip r:embed="rId5">
            <a:alphaModFix amt="47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5846" y="-74700"/>
            <a:ext cx="2428743" cy="152100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91340" y="1149089"/>
            <a:ext cx="1214371" cy="760500"/>
          </a:xfrm>
          <a:prstGeom prst="rect">
            <a:avLst/>
          </a:prstGeom>
        </p:spPr>
      </p:pic>
      <p:pic>
        <p:nvPicPr>
          <p:cNvPr id="5" name="Picture 5"/>
          <p:cNvPicPr>
            <a:picLocks noChangeAspect="1"/>
          </p:cNvPicPr>
          <p:nvPr/>
        </p:nvPicPr>
        <p:blipFill>
          <a:blip r:embed="rId7"/>
          <a:srcRect l="1408" r="2542"/>
          <a:stretch>
            <a:fillRect/>
          </a:stretch>
        </p:blipFill>
        <p:spPr>
          <a:xfrm>
            <a:off x="-47075" y="4399574"/>
            <a:ext cx="3310874" cy="390601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336276" y="5761723"/>
            <a:ext cx="1310905" cy="820955"/>
          </a:xfrm>
          <a:prstGeom prst="rect">
            <a:avLst/>
          </a:prstGeom>
        </p:spPr>
      </p:pic>
      <p:sp>
        <p:nvSpPr>
          <p:cNvPr id="8" name="TextBox 8"/>
          <p:cNvSpPr txBox="1"/>
          <p:nvPr/>
        </p:nvSpPr>
        <p:spPr>
          <a:xfrm>
            <a:off x="2264735" y="2179674"/>
            <a:ext cx="7721350" cy="1477328"/>
          </a:xfrm>
          <a:prstGeom prst="rect">
            <a:avLst/>
          </a:prstGeom>
        </p:spPr>
        <p:txBody>
          <a:bodyPr wrap="square" lIns="0" tIns="0" rIns="0" bIns="0" rtlCol="0" anchor="t">
            <a:spAutoFit/>
          </a:bodyPr>
          <a:lstStyle/>
          <a:p>
            <a:pPr algn="ctr" defTabSz="609630"/>
            <a:r>
              <a:rPr lang="en-US" sz="4800" b="1" i="1" dirty="0" err="1">
                <a:solidFill>
                  <a:prstClr val="black">
                    <a:lumMod val="95000"/>
                    <a:lumOff val="5000"/>
                  </a:prstClr>
                </a:solidFill>
                <a:latin typeface="Cambria" panose="02040503050406030204" pitchFamily="18" charset="0"/>
                <a:ea typeface="Cambria" panose="02040503050406030204" pitchFamily="18" charset="0"/>
              </a:rPr>
              <a:t>Lưu</a:t>
            </a:r>
            <a:r>
              <a:rPr lang="en-US" sz="4800" b="1" i="1" dirty="0">
                <a:solidFill>
                  <a:prstClr val="black">
                    <a:lumMod val="95000"/>
                    <a:lumOff val="5000"/>
                  </a:prstClr>
                </a:solidFill>
                <a:latin typeface="Cambria" panose="02040503050406030204" pitchFamily="18" charset="0"/>
                <a:ea typeface="Cambria" panose="02040503050406030204" pitchFamily="18" charset="0"/>
              </a:rPr>
              <a:t> ý: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Trình</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bày</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bài</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viết</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đủ</a:t>
            </a:r>
            <a:r>
              <a:rPr lang="en-US" sz="4800" b="1" i="1" dirty="0">
                <a:solidFill>
                  <a:prstClr val="black">
                    <a:lumMod val="95000"/>
                    <a:lumOff val="5000"/>
                  </a:prstClr>
                </a:solidFill>
                <a:latin typeface="Cambria" panose="02040503050406030204" pitchFamily="18" charset="0"/>
                <a:ea typeface="Cambria" panose="02040503050406030204" pitchFamily="18" charset="0"/>
              </a:rPr>
              <a:t> 3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phần</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rõ</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sàng</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sạch</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đẹp</a:t>
            </a:r>
            <a:r>
              <a:rPr lang="en-US" sz="4800" b="1" i="1" dirty="0">
                <a:solidFill>
                  <a:prstClr val="black">
                    <a:lumMod val="95000"/>
                    <a:lumOff val="5000"/>
                  </a:prstClr>
                </a:solidFill>
                <a:latin typeface="Cambria" panose="02040503050406030204" pitchFamily="18" charset="0"/>
                <a:ea typeface="Cambria" panose="02040503050406030204" pitchFamily="18" charset="0"/>
              </a:rPr>
              <a:t>.</a:t>
            </a:r>
          </a:p>
        </p:txBody>
      </p:sp>
      <p:grpSp>
        <p:nvGrpSpPr>
          <p:cNvPr id="9" name="Group 9"/>
          <p:cNvGrpSpPr/>
          <p:nvPr/>
        </p:nvGrpSpPr>
        <p:grpSpPr>
          <a:xfrm>
            <a:off x="5700015" y="357118"/>
            <a:ext cx="395985" cy="39598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grpSp>
        <p:nvGrpSpPr>
          <p:cNvPr id="11" name="Group 11"/>
          <p:cNvGrpSpPr/>
          <p:nvPr/>
        </p:nvGrpSpPr>
        <p:grpSpPr>
          <a:xfrm>
            <a:off x="7579242" y="307284"/>
            <a:ext cx="395985" cy="395985"/>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grpSp>
        <p:nvGrpSpPr>
          <p:cNvPr id="13" name="Group 13"/>
          <p:cNvGrpSpPr/>
          <p:nvPr/>
        </p:nvGrpSpPr>
        <p:grpSpPr>
          <a:xfrm>
            <a:off x="3798313" y="385036"/>
            <a:ext cx="395985" cy="39598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685800" y="2506343"/>
            <a:ext cx="922562" cy="890828"/>
          </a:xfrm>
          <a:prstGeom prst="rect">
            <a:avLst/>
          </a:prstGeom>
        </p:spPr>
      </p:pic>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10987310" y="2835777"/>
            <a:ext cx="405081" cy="391147"/>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10741223" y="2533578"/>
            <a:ext cx="246087" cy="237622"/>
          </a:xfrm>
          <a:prstGeom prst="rect">
            <a:avLst/>
          </a:prstGeom>
        </p:spPr>
      </p:pic>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11189850" y="2094978"/>
            <a:ext cx="246087" cy="237622"/>
          </a:xfrm>
          <a:prstGeom prst="rect">
            <a:avLst/>
          </a:prstGeom>
        </p:spPr>
      </p:pic>
      <p:pic>
        <p:nvPicPr>
          <p:cNvPr id="19"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8318580" y="5158471"/>
            <a:ext cx="624741" cy="603252"/>
          </a:xfrm>
          <a:prstGeom prst="rect">
            <a:avLst/>
          </a:prstGeom>
        </p:spPr>
      </p:pic>
      <p:pic>
        <p:nvPicPr>
          <p:cNvPr id="21" name="Picture 2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18178" y="2397442"/>
            <a:ext cx="1673226" cy="1673226"/>
          </a:xfrm>
          <a:prstGeom prst="rect">
            <a:avLst/>
          </a:prstGeom>
        </p:spPr>
      </p:pic>
      <p:pic>
        <p:nvPicPr>
          <p:cNvPr id="22"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429678" y="3136328"/>
            <a:ext cx="2725976" cy="3677540"/>
          </a:xfrm>
          <a:prstGeom prst="rect">
            <a:avLst/>
          </a:prstGeom>
        </p:spPr>
      </p:pic>
    </p:spTree>
    <p:extLst>
      <p:ext uri="{BB962C8B-B14F-4D97-AF65-F5344CB8AC3E}">
        <p14:creationId xmlns:p14="http://schemas.microsoft.com/office/powerpoint/2010/main" val="29891627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Shape 1089"/>
        <p:cNvGrpSpPr/>
        <p:nvPr/>
      </p:nvGrpSpPr>
      <p:grpSpPr>
        <a:xfrm>
          <a:off x="0" y="0"/>
          <a:ext cx="0" cy="0"/>
          <a:chOff x="0" y="0"/>
          <a:chExt cx="0" cy="0"/>
        </a:xfrm>
      </p:grpSpPr>
      <p:pic>
        <p:nvPicPr>
          <p:cNvPr id="1090" name="Google Shape;1090;p24"/>
          <p:cNvPicPr preferRelativeResize="0"/>
          <p:nvPr/>
        </p:nvPicPr>
        <p:blipFill rotWithShape="1">
          <a:blip r:embed="rId3">
            <a:alphaModFix/>
          </a:blip>
          <a:srcRect/>
          <a:stretch/>
        </p:blipFill>
        <p:spPr>
          <a:xfrm>
            <a:off x="685800" y="-347852"/>
            <a:ext cx="11153341" cy="8100115"/>
          </a:xfrm>
          <a:prstGeom prst="rect">
            <a:avLst/>
          </a:prstGeom>
          <a:noFill/>
          <a:ln>
            <a:noFill/>
          </a:ln>
        </p:spPr>
      </p:pic>
      <p:pic>
        <p:nvPicPr>
          <p:cNvPr id="2" name="Picture 1">
            <a:extLst>
              <a:ext uri="{FF2B5EF4-FFF2-40B4-BE49-F238E27FC236}">
                <a16:creationId xmlns:a16="http://schemas.microsoft.com/office/drawing/2014/main" id="{4321FFAB-CE3D-5462-1E61-86634C6FC311}"/>
              </a:ext>
            </a:extLst>
          </p:cNvPr>
          <p:cNvPicPr>
            <a:picLocks noChangeAspect="1"/>
          </p:cNvPicPr>
          <p:nvPr/>
        </p:nvPicPr>
        <p:blipFill>
          <a:blip r:embed="rId4"/>
          <a:stretch>
            <a:fillRect/>
          </a:stretch>
        </p:blipFill>
        <p:spPr>
          <a:xfrm>
            <a:off x="4132329" y="3275853"/>
            <a:ext cx="6053853" cy="2517866"/>
          </a:xfrm>
          <a:prstGeom prst="rect">
            <a:avLst/>
          </a:prstGeom>
        </p:spPr>
      </p:pic>
    </p:spTree>
    <p:extLst>
      <p:ext uri="{BB962C8B-B14F-4D97-AF65-F5344CB8AC3E}">
        <p14:creationId xmlns:p14="http://schemas.microsoft.com/office/powerpoint/2010/main" val="2419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3">
            <a:alphaModFix/>
          </a:blip>
          <a:srcRect/>
          <a:stretch/>
        </p:blipFill>
        <p:spPr>
          <a:xfrm>
            <a:off x="-3499846" y="-1828342"/>
            <a:ext cx="5911099" cy="6364967"/>
          </a:xfrm>
          <a:prstGeom prst="rect">
            <a:avLst/>
          </a:prstGeom>
          <a:noFill/>
          <a:ln>
            <a:noFill/>
          </a:ln>
        </p:spPr>
      </p:pic>
      <p:pic>
        <p:nvPicPr>
          <p:cNvPr id="810" name="Google Shape;810;p5"/>
          <p:cNvPicPr preferRelativeResize="0"/>
          <p:nvPr/>
        </p:nvPicPr>
        <p:blipFill rotWithShape="1">
          <a:blip r:embed="rId4">
            <a:alphaModFix/>
          </a:blip>
          <a:srcRect/>
          <a:stretch/>
        </p:blipFill>
        <p:spPr>
          <a:xfrm>
            <a:off x="8550651" y="3615623"/>
            <a:ext cx="5911099" cy="6364967"/>
          </a:xfrm>
          <a:prstGeom prst="rect">
            <a:avLst/>
          </a:prstGeom>
          <a:noFill/>
          <a:ln>
            <a:noFill/>
          </a:ln>
        </p:spPr>
      </p:pic>
      <p:pic>
        <p:nvPicPr>
          <p:cNvPr id="811" name="Google Shape;811;p5"/>
          <p:cNvPicPr preferRelativeResize="0"/>
          <p:nvPr/>
        </p:nvPicPr>
        <p:blipFill rotWithShape="1">
          <a:blip r:embed="rId5">
            <a:alphaModFix/>
          </a:blip>
          <a:srcRect/>
          <a:stretch/>
        </p:blipFill>
        <p:spPr>
          <a:xfrm>
            <a:off x="-310358" y="2510334"/>
            <a:ext cx="4866284" cy="4347666"/>
          </a:xfrm>
          <a:prstGeom prst="rect">
            <a:avLst/>
          </a:prstGeom>
          <a:noFill/>
          <a:ln>
            <a:noFill/>
          </a:ln>
        </p:spPr>
      </p:pic>
      <p:pic>
        <p:nvPicPr>
          <p:cNvPr id="812" name="Google Shape;812;p5"/>
          <p:cNvPicPr preferRelativeResize="0"/>
          <p:nvPr/>
        </p:nvPicPr>
        <p:blipFill rotWithShape="1">
          <a:blip r:embed="rId6">
            <a:alphaModFix/>
          </a:blip>
          <a:srcRect/>
          <a:stretch/>
        </p:blipFill>
        <p:spPr>
          <a:xfrm>
            <a:off x="2377965" y="0"/>
            <a:ext cx="9573030" cy="4561367"/>
          </a:xfrm>
          <a:prstGeom prst="rect">
            <a:avLst/>
          </a:prstGeom>
          <a:noFill/>
          <a:ln>
            <a:noFill/>
          </a:ln>
        </p:spPr>
      </p:pic>
      <p:sp>
        <p:nvSpPr>
          <p:cNvPr id="814" name="Google Shape;814;p5"/>
          <p:cNvSpPr txBox="1"/>
          <p:nvPr/>
        </p:nvSpPr>
        <p:spPr>
          <a:xfrm>
            <a:off x="3115340" y="0"/>
            <a:ext cx="7836196" cy="3619452"/>
          </a:xfrm>
          <a:prstGeom prst="rect">
            <a:avLst/>
          </a:prstGeom>
          <a:noFill/>
          <a:ln>
            <a:noFill/>
          </a:ln>
        </p:spPr>
        <p:txBody>
          <a:bodyPr spcFirstLastPara="1" wrap="square" lIns="0" tIns="0" rIns="0" bIns="0" anchor="t" anchorCtr="0">
            <a:spAutoFit/>
          </a:bodyPr>
          <a:lstStyle/>
          <a:p>
            <a:pPr algn="ctr" defTabSz="609630">
              <a:lnSpc>
                <a:spcPct val="140010"/>
              </a:lnSpc>
              <a:buClr>
                <a:srgbClr val="000000"/>
              </a:buClr>
            </a:pPr>
            <a:r>
              <a:rPr lang="en-US" sz="2800" b="1" dirty="0" err="1">
                <a:solidFill>
                  <a:srgbClr val="002060"/>
                </a:solidFill>
                <a:latin typeface="Cambria" panose="02040503050406030204" pitchFamily="18" charset="0"/>
                <a:ea typeface="Cambria" panose="02040503050406030204" pitchFamily="18" charset="0"/>
              </a:rPr>
              <a:t>Về</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nhà</a:t>
            </a:r>
            <a:r>
              <a:rPr lang="en-US" sz="2800" b="1" dirty="0">
                <a:solidFill>
                  <a:srgbClr val="002060"/>
                </a:solidFill>
                <a:latin typeface="Cambria" panose="02040503050406030204" pitchFamily="18" charset="0"/>
                <a:ea typeface="Cambria" panose="02040503050406030204" pitchFamily="18" charset="0"/>
              </a:rPr>
              <a:t>:</a:t>
            </a:r>
          </a:p>
          <a:p>
            <a:pPr marL="457200" indent="-457200" algn="just" defTabSz="609630">
              <a:lnSpc>
                <a:spcPct val="140010"/>
              </a:lnSpc>
              <a:buClr>
                <a:srgbClr val="000000"/>
              </a:buClr>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rPr>
              <a:t>Quan sát một con vật (trong nhà, trong tranh ảnh hoặc trên ti vi,...), tìm một số tính từ tả đặc điểm ngoại hình của con vật đó.</a:t>
            </a:r>
            <a:endParaRPr lang="en-US" sz="2800" b="1" dirty="0">
              <a:solidFill>
                <a:srgbClr val="002060"/>
              </a:solidFill>
              <a:latin typeface="Cambria" panose="02040503050406030204" pitchFamily="18" charset="0"/>
              <a:ea typeface="Cambria" panose="02040503050406030204" pitchFamily="18" charset="0"/>
            </a:endParaRPr>
          </a:p>
          <a:p>
            <a:pPr marL="457200" indent="-457200" algn="just" defTabSz="609630">
              <a:lnSpc>
                <a:spcPct val="140010"/>
              </a:lnSpc>
              <a:buClr>
                <a:srgbClr val="000000"/>
              </a:buClr>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rPr>
              <a:t>Ghi chép và trao đổi với người thân những tính từ tìm được.</a:t>
            </a:r>
            <a:endParaRPr sz="1100" b="1" kern="0" dirty="0">
              <a:solidFill>
                <a:srgbClr val="002060"/>
              </a:solidFill>
              <a:latin typeface="Cambria" panose="02040503050406030204" pitchFamily="18" charset="0"/>
              <a:ea typeface="Cambria" panose="02040503050406030204" pitchFamily="18" charset="0"/>
              <a:cs typeface="Arial"/>
              <a:sym typeface="Arial"/>
            </a:endParaRPr>
          </a:p>
        </p:txBody>
      </p:sp>
      <p:pic>
        <p:nvPicPr>
          <p:cNvPr id="815" name="Google Shape;815;p5"/>
          <p:cNvPicPr preferRelativeResize="0"/>
          <p:nvPr/>
        </p:nvPicPr>
        <p:blipFill rotWithShape="1">
          <a:blip r:embed="rId7">
            <a:alphaModFix/>
          </a:blip>
          <a:srcRect/>
          <a:stretch/>
        </p:blipFill>
        <p:spPr>
          <a:xfrm>
            <a:off x="10544161" y="4047482"/>
            <a:ext cx="1492953" cy="2587233"/>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2"/>
                                        </p:tgtEl>
                                        <p:attrNameLst>
                                          <p:attrName>style.visibility</p:attrName>
                                        </p:attrNameLst>
                                      </p:cBhvr>
                                      <p:to>
                                        <p:strVal val="visible"/>
                                      </p:to>
                                    </p:set>
                                    <p:animEffect transition="in" filter="fade">
                                      <p:cBhvr>
                                        <p:cTn id="7" dur="1000"/>
                                        <p:tgtEl>
                                          <p:spTgt spid="812"/>
                                        </p:tgtEl>
                                      </p:cBhvr>
                                    </p:animEffect>
                                  </p:childTnLst>
                                </p:cTn>
                              </p:par>
                              <p:par>
                                <p:cTn id="8" presetID="10" presetClass="entr" presetSubtype="0" fill="hold" nodeType="withEffect">
                                  <p:stCondLst>
                                    <p:cond delay="0"/>
                                  </p:stCondLst>
                                  <p:childTnLst>
                                    <p:set>
                                      <p:cBhvr>
                                        <p:cTn id="9" dur="1" fill="hold">
                                          <p:stCondLst>
                                            <p:cond delay="0"/>
                                          </p:stCondLst>
                                        </p:cTn>
                                        <p:tgtEl>
                                          <p:spTgt spid="814"/>
                                        </p:tgtEl>
                                        <p:attrNameLst>
                                          <p:attrName>style.visibility</p:attrName>
                                        </p:attrNameLst>
                                      </p:cBhvr>
                                      <p:to>
                                        <p:strVal val="visible"/>
                                      </p:to>
                                    </p:set>
                                    <p:animEffect transition="in" filter="fade">
                                      <p:cBhvr>
                                        <p:cTn id="10" dur="1000"/>
                                        <p:tgtEl>
                                          <p:spTgt spid="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3766877" y="477907"/>
            <a:ext cx="11043306" cy="5756323"/>
          </a:xfrm>
          <a:prstGeom prst="rect">
            <a:avLst/>
          </a:prstGeom>
        </p:spPr>
      </p:pic>
      <p:pic>
        <p:nvPicPr>
          <p:cNvPr id="3" name="Picture 3"/>
          <p:cNvPicPr>
            <a:picLocks noChangeAspect="1"/>
          </p:cNvPicPr>
          <p:nvPr/>
        </p:nvPicPr>
        <p:blipFill>
          <a:blip r:embed="rId5">
            <a:alphaModFix amt="47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660057" y="4830579"/>
            <a:ext cx="3846143" cy="2408647"/>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44665" y="4706584"/>
            <a:ext cx="1923071" cy="1204323"/>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62634" y="4618759"/>
            <a:ext cx="1648434" cy="1032332"/>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41169" b="40998"/>
          <a:stretch>
            <a:fillRect/>
          </a:stretch>
        </p:blipFill>
        <p:spPr>
          <a:xfrm rot="-9005201">
            <a:off x="9729547" y="-1479898"/>
            <a:ext cx="4874289" cy="3684663"/>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67042" b="63578"/>
          <a:stretch>
            <a:fillRect/>
          </a:stretch>
        </p:blipFill>
        <p:spPr>
          <a:xfrm>
            <a:off x="6095838" y="6060403"/>
            <a:ext cx="397485" cy="383812"/>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67042" b="63578"/>
          <a:stretch>
            <a:fillRect/>
          </a:stretch>
        </p:blipFill>
        <p:spPr>
          <a:xfrm>
            <a:off x="-1946081" y="-695829"/>
            <a:ext cx="1422809" cy="1373868"/>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67042" b="63578"/>
          <a:stretch>
            <a:fillRect/>
          </a:stretch>
        </p:blipFill>
        <p:spPr>
          <a:xfrm>
            <a:off x="6096000" y="292090"/>
            <a:ext cx="653739" cy="631252"/>
          </a:xfrm>
          <a:prstGeom prst="rect">
            <a:avLst/>
          </a:prstGeom>
        </p:spPr>
      </p:pic>
      <p:grpSp>
        <p:nvGrpSpPr>
          <p:cNvPr id="19" name="Group 6"/>
          <p:cNvGrpSpPr/>
          <p:nvPr/>
        </p:nvGrpSpPr>
        <p:grpSpPr>
          <a:xfrm>
            <a:off x="7983783" y="3209233"/>
            <a:ext cx="3672940" cy="3534414"/>
            <a:chOff x="0" y="0"/>
            <a:chExt cx="6350000" cy="6350000"/>
          </a:xfrm>
        </p:grpSpPr>
        <p:sp>
          <p:nvSpPr>
            <p:cNvPr id="20"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9B35F">
                <a:alpha val="34902"/>
              </a:srgbClr>
            </a:solidFill>
          </p:spPr>
          <p:txBody>
            <a:bodyPr/>
            <a:lstStyle/>
            <a:p>
              <a:endParaRPr lang="en-US"/>
            </a:p>
          </p:txBody>
        </p:sp>
      </p:grpSp>
      <p:grpSp>
        <p:nvGrpSpPr>
          <p:cNvPr id="21" name="Group 10"/>
          <p:cNvGrpSpPr/>
          <p:nvPr/>
        </p:nvGrpSpPr>
        <p:grpSpPr>
          <a:xfrm>
            <a:off x="6529157" y="484547"/>
            <a:ext cx="3724663" cy="3356067"/>
            <a:chOff x="0" y="0"/>
            <a:chExt cx="6350000" cy="6350000"/>
          </a:xfrm>
        </p:grpSpPr>
        <p:sp>
          <p:nvSpPr>
            <p:cNvPr id="22"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ACE1E">
                <a:alpha val="34902"/>
              </a:srgbClr>
            </a:solidFill>
          </p:spPr>
          <p:txBody>
            <a:bodyPr/>
            <a:lstStyle/>
            <a:p>
              <a:endParaRPr lang="en-US"/>
            </a:p>
          </p:txBody>
        </p:sp>
      </p:grpSp>
      <p:sp>
        <p:nvSpPr>
          <p:cNvPr id="16" name="TextBox 13"/>
          <p:cNvSpPr txBox="1"/>
          <p:nvPr/>
        </p:nvSpPr>
        <p:spPr>
          <a:xfrm>
            <a:off x="8357189" y="3934707"/>
            <a:ext cx="3154383" cy="1559338"/>
          </a:xfrm>
          <a:prstGeom prst="rect">
            <a:avLst/>
          </a:prstGeom>
        </p:spPr>
        <p:txBody>
          <a:bodyPr wrap="square" lIns="0" tIns="0" rIns="0" bIns="0" rtlCol="0" anchor="t">
            <a:spAutoFit/>
          </a:bodyPr>
          <a:lstStyle/>
          <a:p>
            <a:pPr algn="ctr" defTabSz="609630">
              <a:lnSpc>
                <a:spcPct val="150000"/>
              </a:lnSpc>
            </a:pPr>
            <a:r>
              <a:rPr lang="en-US" sz="3600" dirty="0">
                <a:solidFill>
                  <a:prstClr val="black"/>
                </a:solidFill>
                <a:latin typeface="Arial" panose="020B0604020202020204" pitchFamily="34" charset="0"/>
                <a:cs typeface="Arial" panose="020B0604020202020204" pitchFamily="34" charset="0"/>
              </a:rPr>
              <a:t>GV </a:t>
            </a:r>
            <a:r>
              <a:rPr lang="en-US" sz="3600" dirty="0" err="1">
                <a:solidFill>
                  <a:prstClr val="black"/>
                </a:solidFill>
                <a:latin typeface="Arial" panose="020B0604020202020204" pitchFamily="34" charset="0"/>
                <a:cs typeface="Arial" panose="020B0604020202020204" pitchFamily="34" charset="0"/>
              </a:rPr>
              <a:t>nhập</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vào</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đây</a:t>
            </a:r>
            <a:endParaRPr lang="en-US" sz="3600" dirty="0">
              <a:solidFill>
                <a:prstClr val="black"/>
              </a:solidFill>
              <a:latin typeface="Arial" panose="020B0604020202020204" pitchFamily="34" charset="0"/>
              <a:cs typeface="Arial" panose="020B0604020202020204" pitchFamily="34" charset="0"/>
            </a:endParaRPr>
          </a:p>
        </p:txBody>
      </p:sp>
      <p:sp>
        <p:nvSpPr>
          <p:cNvPr id="13" name="TextBox 13"/>
          <p:cNvSpPr txBox="1"/>
          <p:nvPr/>
        </p:nvSpPr>
        <p:spPr>
          <a:xfrm>
            <a:off x="6749739" y="1079893"/>
            <a:ext cx="3267950" cy="1559338"/>
          </a:xfrm>
          <a:prstGeom prst="rect">
            <a:avLst/>
          </a:prstGeom>
        </p:spPr>
        <p:txBody>
          <a:bodyPr wrap="square" lIns="0" tIns="0" rIns="0" bIns="0" rtlCol="0" anchor="t">
            <a:spAutoFit/>
          </a:bodyPr>
          <a:lstStyle/>
          <a:p>
            <a:pPr algn="ctr" defTabSz="609630">
              <a:lnSpc>
                <a:spcPct val="150000"/>
              </a:lnSpc>
            </a:pPr>
            <a:r>
              <a:rPr lang="en-US" sz="3600" dirty="0">
                <a:solidFill>
                  <a:prstClr val="black"/>
                </a:solidFill>
                <a:latin typeface="Arial" panose="020B0604020202020204" pitchFamily="34" charset="0"/>
                <a:cs typeface="Arial" panose="020B0604020202020204" pitchFamily="34" charset="0"/>
              </a:rPr>
              <a:t>GV </a:t>
            </a:r>
            <a:r>
              <a:rPr lang="en-US" sz="3600" dirty="0" err="1">
                <a:solidFill>
                  <a:prstClr val="black"/>
                </a:solidFill>
                <a:latin typeface="Arial" panose="020B0604020202020204" pitchFamily="34" charset="0"/>
                <a:cs typeface="Arial" panose="020B0604020202020204" pitchFamily="34" charset="0"/>
              </a:rPr>
              <a:t>nhập</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vào</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đây</a:t>
            </a:r>
            <a:endParaRPr lang="en-US" sz="3600" dirty="0">
              <a:solidFill>
                <a:prstClr val="black"/>
              </a:solidFill>
              <a:latin typeface="Arial" panose="020B0604020202020204" pitchFamily="34" charset="0"/>
              <a:cs typeface="Arial" panose="020B0604020202020204" pitchFamily="34" charset="0"/>
            </a:endParaRPr>
          </a:p>
        </p:txBody>
      </p:sp>
      <p:pic>
        <p:nvPicPr>
          <p:cNvPr id="23" name="Picture 15"/>
          <p:cNvPicPr>
            <a:picLocks noChangeAspect="1"/>
          </p:cNvPicPr>
          <p:nvPr/>
        </p:nvPicPr>
        <p:blipFill>
          <a:blip r:embed="rId13"/>
          <a:srcRect/>
          <a:stretch>
            <a:fillRect/>
          </a:stretch>
        </p:blipFill>
        <p:spPr>
          <a:xfrm>
            <a:off x="-392317" y="292090"/>
            <a:ext cx="7483710" cy="6807058"/>
          </a:xfrm>
          <a:prstGeom prst="rect">
            <a:avLst/>
          </a:prstGeom>
        </p:spPr>
      </p:pic>
      <p:pic>
        <p:nvPicPr>
          <p:cNvPr id="11" name="Picture 10">
            <a:extLst>
              <a:ext uri="{FF2B5EF4-FFF2-40B4-BE49-F238E27FC236}">
                <a16:creationId xmlns:a16="http://schemas.microsoft.com/office/drawing/2014/main" id="{D467FC22-AB33-96DF-695B-476385F1050C}"/>
              </a:ext>
            </a:extLst>
          </p:cNvPr>
          <p:cNvPicPr>
            <a:picLocks noChangeAspect="1"/>
          </p:cNvPicPr>
          <p:nvPr/>
        </p:nvPicPr>
        <p:blipFill>
          <a:blip r:embed="rId14"/>
          <a:stretch>
            <a:fillRect/>
          </a:stretch>
        </p:blipFill>
        <p:spPr>
          <a:xfrm>
            <a:off x="2330249" y="4112201"/>
            <a:ext cx="2853175" cy="107908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30950" y="-172469"/>
            <a:ext cx="4220546" cy="2643117"/>
          </a:xfrm>
          <a:prstGeom prst="rect">
            <a:avLst/>
          </a:prstGeom>
        </p:spPr>
      </p:pic>
      <p:pic>
        <p:nvPicPr>
          <p:cNvPr id="3" name="Picture 3"/>
          <p:cNvPicPr>
            <a:picLocks noChangeAspect="1"/>
          </p:cNvPicPr>
          <p:nvPr/>
        </p:nvPicPr>
        <p:blipFill>
          <a:blip r:embed="rId4">
            <a:alphaModFix amt="47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5846" y="-74700"/>
            <a:ext cx="2428743" cy="152100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1340" y="1149089"/>
            <a:ext cx="1214371" cy="760500"/>
          </a:xfrm>
          <a:prstGeom prst="rect">
            <a:avLst/>
          </a:prstGeom>
        </p:spPr>
      </p:pic>
      <p:pic>
        <p:nvPicPr>
          <p:cNvPr id="5" name="Picture 5"/>
          <p:cNvPicPr>
            <a:picLocks noChangeAspect="1"/>
          </p:cNvPicPr>
          <p:nvPr/>
        </p:nvPicPr>
        <p:blipFill>
          <a:blip r:embed="rId6"/>
          <a:srcRect l="1408" r="2542"/>
          <a:stretch>
            <a:fillRect/>
          </a:stretch>
        </p:blipFill>
        <p:spPr>
          <a:xfrm>
            <a:off x="-367307" y="4219195"/>
            <a:ext cx="3310874" cy="3906011"/>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2336276" y="5761723"/>
            <a:ext cx="1310905" cy="820955"/>
          </a:xfrm>
          <a:prstGeom prst="rect">
            <a:avLst/>
          </a:prstGeom>
        </p:spPr>
      </p:pic>
      <p:sp>
        <p:nvSpPr>
          <p:cNvPr id="8" name="TextBox 8"/>
          <p:cNvSpPr txBox="1"/>
          <p:nvPr/>
        </p:nvSpPr>
        <p:spPr>
          <a:xfrm>
            <a:off x="1629176" y="2286000"/>
            <a:ext cx="8537663" cy="1354217"/>
          </a:xfrm>
          <a:prstGeom prst="rect">
            <a:avLst/>
          </a:prstGeom>
        </p:spPr>
        <p:txBody>
          <a:bodyPr wrap="square" lIns="0" tIns="0" rIns="0" bIns="0" rtlCol="0" anchor="t">
            <a:spAutoFit/>
          </a:bodyPr>
          <a:lstStyle/>
          <a:p>
            <a:pPr marL="571500" indent="-571500" algn="just" defTabSz="609630">
              <a:buFont typeface="Arial" panose="020B0604020202020204" pitchFamily="34" charset="0"/>
              <a:buChar char="•"/>
            </a:pPr>
            <a:r>
              <a:rPr lang="en-US" sz="4400" dirty="0" err="1">
                <a:solidFill>
                  <a:prstClr val="black">
                    <a:lumMod val="95000"/>
                    <a:lumOff val="5000"/>
                  </a:prstClr>
                </a:solidFill>
                <a:latin typeface="Cambria" panose="02040503050406030204" pitchFamily="18" charset="0"/>
                <a:ea typeface="Cambria" panose="02040503050406030204" pitchFamily="18" charset="0"/>
              </a:rPr>
              <a:t>Nhận</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biết</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cấu</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trúc</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của</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một</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bài</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văn</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miêu</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tả</a:t>
            </a:r>
            <a:r>
              <a:rPr lang="en-US" sz="4400" dirty="0">
                <a:solidFill>
                  <a:prstClr val="black">
                    <a:lumMod val="95000"/>
                    <a:lumOff val="5000"/>
                  </a:prstClr>
                </a:solidFill>
                <a:latin typeface="Cambria" panose="02040503050406030204" pitchFamily="18" charset="0"/>
                <a:ea typeface="Cambria" panose="02040503050406030204" pitchFamily="18" charset="0"/>
              </a:rPr>
              <a:t> con </a:t>
            </a:r>
            <a:r>
              <a:rPr lang="en-US" sz="4400" dirty="0" err="1">
                <a:solidFill>
                  <a:prstClr val="black">
                    <a:lumMod val="95000"/>
                    <a:lumOff val="5000"/>
                  </a:prstClr>
                </a:solidFill>
                <a:latin typeface="Cambria" panose="02040503050406030204" pitchFamily="18" charset="0"/>
                <a:ea typeface="Cambria" panose="02040503050406030204" pitchFamily="18" charset="0"/>
              </a:rPr>
              <a:t>vật</a:t>
            </a:r>
            <a:r>
              <a:rPr lang="en-US" sz="4400" dirty="0">
                <a:solidFill>
                  <a:prstClr val="black">
                    <a:lumMod val="95000"/>
                    <a:lumOff val="5000"/>
                  </a:prstClr>
                </a:solidFill>
                <a:latin typeface="Cambria" panose="02040503050406030204" pitchFamily="18" charset="0"/>
                <a:ea typeface="Cambria" panose="02040503050406030204" pitchFamily="18" charset="0"/>
              </a:rPr>
              <a:t>.</a:t>
            </a:r>
          </a:p>
        </p:txBody>
      </p:sp>
      <p:grpSp>
        <p:nvGrpSpPr>
          <p:cNvPr id="9" name="Group 9"/>
          <p:cNvGrpSpPr/>
          <p:nvPr/>
        </p:nvGrpSpPr>
        <p:grpSpPr>
          <a:xfrm>
            <a:off x="5700015" y="357118"/>
            <a:ext cx="395985" cy="39598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grpSp>
        <p:nvGrpSpPr>
          <p:cNvPr id="11" name="Group 11"/>
          <p:cNvGrpSpPr/>
          <p:nvPr/>
        </p:nvGrpSpPr>
        <p:grpSpPr>
          <a:xfrm>
            <a:off x="7579242" y="307284"/>
            <a:ext cx="395985" cy="395985"/>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grpSp>
        <p:nvGrpSpPr>
          <p:cNvPr id="13" name="Group 13"/>
          <p:cNvGrpSpPr/>
          <p:nvPr/>
        </p:nvGrpSpPr>
        <p:grpSpPr>
          <a:xfrm>
            <a:off x="3798313" y="385036"/>
            <a:ext cx="395985" cy="39598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685800" y="2506343"/>
            <a:ext cx="922562" cy="890828"/>
          </a:xfrm>
          <a:prstGeom prst="rect">
            <a:avLst/>
          </a:prstGeom>
        </p:spPr>
      </p:pic>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10987310" y="2835777"/>
            <a:ext cx="405081" cy="391147"/>
          </a:xfrm>
          <a:prstGeom prst="rect">
            <a:avLst/>
          </a:prstGeom>
        </p:spPr>
      </p:pic>
      <p:pic>
        <p:nvPicPr>
          <p:cNvPr id="17" name="Picture 1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10741223" y="2533578"/>
            <a:ext cx="246087" cy="237622"/>
          </a:xfrm>
          <a:prstGeom prst="rect">
            <a:avLst/>
          </a:prstGeom>
        </p:spPr>
      </p:pic>
      <p:pic>
        <p:nvPicPr>
          <p:cNvPr id="18"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11189850" y="2094978"/>
            <a:ext cx="246087" cy="237622"/>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8318580" y="5158471"/>
            <a:ext cx="624741" cy="603252"/>
          </a:xfrm>
          <a:prstGeom prst="rect">
            <a:avLst/>
          </a:prstGeom>
        </p:spPr>
      </p:pic>
      <p:pic>
        <p:nvPicPr>
          <p:cNvPr id="20" name="Picture 2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373052" y="4114800"/>
            <a:ext cx="2736342" cy="2743200"/>
          </a:xfrm>
          <a:prstGeom prst="rect">
            <a:avLst/>
          </a:prstGeom>
        </p:spPr>
      </p:pic>
      <p:pic>
        <p:nvPicPr>
          <p:cNvPr id="21" name="Picture 20">
            <a:extLst>
              <a:ext uri="{FF2B5EF4-FFF2-40B4-BE49-F238E27FC236}">
                <a16:creationId xmlns:a16="http://schemas.microsoft.com/office/drawing/2014/main" id="{001E5BBC-2B4A-D7B9-6553-BAC48387C4F8}"/>
              </a:ext>
            </a:extLst>
          </p:cNvPr>
          <p:cNvPicPr>
            <a:picLocks noChangeAspect="1"/>
          </p:cNvPicPr>
          <p:nvPr/>
        </p:nvPicPr>
        <p:blipFill>
          <a:blip r:embed="rId13"/>
          <a:stretch>
            <a:fillRect/>
          </a:stretch>
        </p:blipFill>
        <p:spPr>
          <a:xfrm>
            <a:off x="2931174" y="799667"/>
            <a:ext cx="5746826" cy="12482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EC85CA-F0B5-FF0D-E9CA-7C4C217ED3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17" y="3172"/>
            <a:ext cx="12180721" cy="6851656"/>
          </a:xfrm>
          <a:prstGeom prst="rect">
            <a:avLst/>
          </a:prstGeom>
        </p:spPr>
      </p:pic>
      <p:pic>
        <p:nvPicPr>
          <p:cNvPr id="3" name="Picture 2">
            <a:extLst>
              <a:ext uri="{FF2B5EF4-FFF2-40B4-BE49-F238E27FC236}">
                <a16:creationId xmlns:a16="http://schemas.microsoft.com/office/drawing/2014/main" id="{917E083E-34F8-E4A0-FBB7-65E46E39A09E}"/>
              </a:ext>
            </a:extLst>
          </p:cNvPr>
          <p:cNvPicPr>
            <a:picLocks noChangeAspect="1"/>
          </p:cNvPicPr>
          <p:nvPr/>
        </p:nvPicPr>
        <p:blipFill>
          <a:blip r:embed="rId3"/>
          <a:stretch>
            <a:fillRect/>
          </a:stretch>
        </p:blipFill>
        <p:spPr>
          <a:xfrm>
            <a:off x="8640859" y="2897249"/>
            <a:ext cx="3122175" cy="3824409"/>
          </a:xfrm>
          <a:prstGeom prst="rect">
            <a:avLst/>
          </a:prstGeom>
        </p:spPr>
      </p:pic>
      <p:sp>
        <p:nvSpPr>
          <p:cNvPr id="5" name="TextBox 4">
            <a:extLst>
              <a:ext uri="{FF2B5EF4-FFF2-40B4-BE49-F238E27FC236}">
                <a16:creationId xmlns:a16="http://schemas.microsoft.com/office/drawing/2014/main" id="{A20C7171-2CD9-9D3D-6972-15CAD8ED8E3E}"/>
              </a:ext>
            </a:extLst>
          </p:cNvPr>
          <p:cNvSpPr txBox="1"/>
          <p:nvPr/>
        </p:nvSpPr>
        <p:spPr>
          <a:xfrm>
            <a:off x="2568667" y="2313010"/>
            <a:ext cx="6800903" cy="1076320"/>
          </a:xfrm>
          <a:prstGeom prst="rect">
            <a:avLst/>
          </a:prstGeom>
          <a:noFill/>
        </p:spPr>
        <p:txBody>
          <a:bodyPr wrap="square" rtlCol="0">
            <a:spAutoFit/>
          </a:bodyPr>
          <a:lstStyle/>
          <a:p>
            <a:r>
              <a:rPr lang="en-US" sz="3197" b="1">
                <a:solidFill>
                  <a:srgbClr val="FF0000"/>
                </a:solidFill>
              </a:rPr>
              <a:t>GIÁO ÁN ĐƯỢC CHIA SẺ MIỄN PHÍ BỞI</a:t>
            </a:r>
          </a:p>
        </p:txBody>
      </p:sp>
      <p:sp>
        <p:nvSpPr>
          <p:cNvPr id="6" name="TextBox 5">
            <a:extLst>
              <a:ext uri="{FF2B5EF4-FFF2-40B4-BE49-F238E27FC236}">
                <a16:creationId xmlns:a16="http://schemas.microsoft.com/office/drawing/2014/main" id="{4256E7CA-3B78-E3F1-0018-0868A8FA104B}"/>
              </a:ext>
            </a:extLst>
          </p:cNvPr>
          <p:cNvSpPr txBox="1"/>
          <p:nvPr/>
        </p:nvSpPr>
        <p:spPr>
          <a:xfrm>
            <a:off x="2479849" y="3036240"/>
            <a:ext cx="6800903" cy="1076320"/>
          </a:xfrm>
          <a:prstGeom prst="rect">
            <a:avLst/>
          </a:prstGeom>
          <a:noFill/>
        </p:spPr>
        <p:txBody>
          <a:bodyPr wrap="square" rtlCol="0">
            <a:spAutoFit/>
          </a:bodyPr>
          <a:lstStyle/>
          <a:p>
            <a:r>
              <a:rPr lang="en-US" sz="3197">
                <a:solidFill>
                  <a:srgbClr val="FF0000"/>
                </a:solidFill>
              </a:rPr>
              <a:t>WWW.HANHTRANGGIAOVIEN.COM</a:t>
            </a:r>
          </a:p>
        </p:txBody>
      </p:sp>
      <p:graphicFrame>
        <p:nvGraphicFramePr>
          <p:cNvPr id="7" name="Object 6">
            <a:extLst>
              <a:ext uri="{FF2B5EF4-FFF2-40B4-BE49-F238E27FC236}">
                <a16:creationId xmlns:a16="http://schemas.microsoft.com/office/drawing/2014/main" id="{265FEA91-E376-A8F8-A3CB-E25F5B92910B}"/>
              </a:ext>
            </a:extLst>
          </p:cNvPr>
          <p:cNvGraphicFramePr>
            <a:graphicFrameLocks noChangeAspect="1"/>
          </p:cNvGraphicFramePr>
          <p:nvPr/>
        </p:nvGraphicFramePr>
        <p:xfrm>
          <a:off x="31017" y="123165"/>
          <a:ext cx="12180721" cy="7392975"/>
        </p:xfrm>
        <a:graphic>
          <a:graphicData uri="http://schemas.openxmlformats.org/presentationml/2006/ole">
            <mc:AlternateContent xmlns:mc="http://schemas.openxmlformats.org/markup-compatibility/2006">
              <mc:Choice xmlns:v="urn:schemas-microsoft-com:vml" Requires="v">
                <p:oleObj name="Acrobat Document" r:id="rId4" imgW="9143596" imgH="5143342" progId="Acrobat.Document.DC">
                  <p:embed/>
                </p:oleObj>
              </mc:Choice>
              <mc:Fallback>
                <p:oleObj name="Acrobat Document" r:id="rId4" imgW="9143596" imgH="5143342" progId="Acrobat.Document.DC">
                  <p:embed/>
                  <p:pic>
                    <p:nvPicPr>
                      <p:cNvPr id="7" name="Object 6">
                        <a:extLst>
                          <a:ext uri="{FF2B5EF4-FFF2-40B4-BE49-F238E27FC236}">
                            <a16:creationId xmlns:a16="http://schemas.microsoft.com/office/drawing/2014/main" id="{265FEA91-E376-A8F8-A3CB-E25F5B92910B}"/>
                          </a:ext>
                        </a:extLst>
                      </p:cNvPr>
                      <p:cNvPicPr/>
                      <p:nvPr/>
                    </p:nvPicPr>
                    <p:blipFill>
                      <a:blip r:embed="rId5"/>
                      <a:stretch>
                        <a:fillRect/>
                      </a:stretch>
                    </p:blipFill>
                    <p:spPr>
                      <a:xfrm>
                        <a:off x="31017" y="123165"/>
                        <a:ext cx="12180721" cy="7392975"/>
                      </a:xfrm>
                      <a:prstGeom prst="rect">
                        <a:avLst/>
                      </a:prstGeom>
                    </p:spPr>
                  </p:pic>
                </p:oleObj>
              </mc:Fallback>
            </mc:AlternateContent>
          </a:graphicData>
        </a:graphic>
      </p:graphicFrame>
      <p:grpSp>
        <p:nvGrpSpPr>
          <p:cNvPr id="9" name="Group 8">
            <a:extLst>
              <a:ext uri="{FF2B5EF4-FFF2-40B4-BE49-F238E27FC236}">
                <a16:creationId xmlns:a16="http://schemas.microsoft.com/office/drawing/2014/main" id="{5EE9C801-806A-1BAA-0AFA-BDB479A60B8C}"/>
              </a:ext>
            </a:extLst>
          </p:cNvPr>
          <p:cNvGrpSpPr/>
          <p:nvPr/>
        </p:nvGrpSpPr>
        <p:grpSpPr>
          <a:xfrm>
            <a:off x="7448087" y="2370073"/>
            <a:ext cx="3842965" cy="2357824"/>
            <a:chOff x="5586065" y="1777554"/>
            <a:chExt cx="2882224" cy="1768368"/>
          </a:xfrm>
        </p:grpSpPr>
        <p:grpSp>
          <p:nvGrpSpPr>
            <p:cNvPr id="13" name="Group 12">
              <a:extLst>
                <a:ext uri="{FF2B5EF4-FFF2-40B4-BE49-F238E27FC236}">
                  <a16:creationId xmlns:a16="http://schemas.microsoft.com/office/drawing/2014/main" id="{52BFD5CF-FA3D-32AB-4231-DFE02DBAD383}"/>
                </a:ext>
              </a:extLst>
            </p:cNvPr>
            <p:cNvGrpSpPr/>
            <p:nvPr userDrawn="1"/>
          </p:nvGrpSpPr>
          <p:grpSpPr>
            <a:xfrm>
              <a:off x="5586065" y="1777554"/>
              <a:ext cx="2882224" cy="1768368"/>
              <a:chOff x="6282158" y="1877677"/>
              <a:chExt cx="4326340" cy="2783227"/>
            </a:xfrm>
          </p:grpSpPr>
          <p:sp>
            <p:nvSpPr>
              <p:cNvPr id="15" name="Freeform: Shape 14">
                <a:extLst>
                  <a:ext uri="{FF2B5EF4-FFF2-40B4-BE49-F238E27FC236}">
                    <a16:creationId xmlns:a16="http://schemas.microsoft.com/office/drawing/2014/main" id="{290656EE-A678-7C22-6623-42AFF1265146}"/>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16" name="TextBox 15">
                <a:extLst>
                  <a:ext uri="{FF2B5EF4-FFF2-40B4-BE49-F238E27FC236}">
                    <a16:creationId xmlns:a16="http://schemas.microsoft.com/office/drawing/2014/main" id="{3E347B24-4801-60FB-D1DC-410BE22A4E66}"/>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17" name="TextBox 16">
                <a:extLst>
                  <a:ext uri="{FF2B5EF4-FFF2-40B4-BE49-F238E27FC236}">
                    <a16:creationId xmlns:a16="http://schemas.microsoft.com/office/drawing/2014/main" id="{2298AF75-77C9-BF16-8193-FFF4F2543C99}"/>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8" name="Picture 7">
              <a:extLst>
                <a:ext uri="{FF2B5EF4-FFF2-40B4-BE49-F238E27FC236}">
                  <a16:creationId xmlns:a16="http://schemas.microsoft.com/office/drawing/2014/main" id="{8EE0C0FC-0F43-2AB9-0DAA-64F54265CB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81263692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63" b="13461"/>
          <a:stretch>
            <a:fillRect/>
          </a:stretch>
        </p:blipFill>
        <p:spPr>
          <a:xfrm>
            <a:off x="0" y="0"/>
            <a:ext cx="12192000" cy="6858000"/>
          </a:xfrm>
          <a:prstGeom prst="rect">
            <a:avLst/>
          </a:prstGeom>
        </p:spPr>
      </p:pic>
      <p:grpSp>
        <p:nvGrpSpPr>
          <p:cNvPr id="3" name="Group 3"/>
          <p:cNvGrpSpPr/>
          <p:nvPr/>
        </p:nvGrpSpPr>
        <p:grpSpPr>
          <a:xfrm>
            <a:off x="4354256" y="0"/>
            <a:ext cx="7460558" cy="7460558"/>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40232">
                <a:alpha val="57647"/>
              </a:srgbClr>
            </a:solidFill>
          </p:spPr>
          <p:txBody>
            <a:bodyPr/>
            <a:lstStyle/>
            <a:p>
              <a:endParaRPr lang="en-US"/>
            </a:p>
          </p:txBody>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364559" y="4459091"/>
            <a:ext cx="2119938" cy="1327611"/>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73725" y="4132189"/>
            <a:ext cx="1581968" cy="99070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18340" y="-613137"/>
            <a:ext cx="3517577" cy="2202883"/>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5680220" y="5936405"/>
            <a:ext cx="2974467" cy="186275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8663348" y="822778"/>
            <a:ext cx="755435" cy="729451"/>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6415274" y="6232653"/>
            <a:ext cx="498809" cy="481651"/>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11350674" y="3027699"/>
            <a:ext cx="810069" cy="782204"/>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9418783" y="1650200"/>
            <a:ext cx="249405" cy="240825"/>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7843" y="0"/>
            <a:ext cx="5073851" cy="6709225"/>
          </a:xfrm>
          <a:prstGeom prst="rect">
            <a:avLst/>
          </a:prstGeom>
        </p:spPr>
      </p:pic>
      <p:pic>
        <p:nvPicPr>
          <p:cNvPr id="15" name="Picture 14">
            <a:extLst>
              <a:ext uri="{FF2B5EF4-FFF2-40B4-BE49-F238E27FC236}">
                <a16:creationId xmlns:a16="http://schemas.microsoft.com/office/drawing/2014/main" id="{4E8FE5D5-65D7-0D2D-9320-5B1A26C25825}"/>
              </a:ext>
            </a:extLst>
          </p:cNvPr>
          <p:cNvPicPr>
            <a:picLocks noChangeAspect="1"/>
          </p:cNvPicPr>
          <p:nvPr/>
        </p:nvPicPr>
        <p:blipFill>
          <a:blip r:embed="rId10"/>
          <a:stretch>
            <a:fillRect/>
          </a:stretch>
        </p:blipFill>
        <p:spPr>
          <a:xfrm>
            <a:off x="4861909" y="1698816"/>
            <a:ext cx="6657409" cy="452362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Shape 1089"/>
        <p:cNvGrpSpPr/>
        <p:nvPr/>
      </p:nvGrpSpPr>
      <p:grpSpPr>
        <a:xfrm>
          <a:off x="0" y="0"/>
          <a:ext cx="0" cy="0"/>
          <a:chOff x="0" y="0"/>
          <a:chExt cx="0" cy="0"/>
        </a:xfrm>
      </p:grpSpPr>
      <p:pic>
        <p:nvPicPr>
          <p:cNvPr id="1090" name="Google Shape;1090;p24"/>
          <p:cNvPicPr preferRelativeResize="0"/>
          <p:nvPr/>
        </p:nvPicPr>
        <p:blipFill rotWithShape="1">
          <a:blip r:embed="rId3">
            <a:alphaModFix/>
          </a:blip>
          <a:srcRect/>
          <a:stretch/>
        </p:blipFill>
        <p:spPr>
          <a:xfrm>
            <a:off x="685800" y="-347852"/>
            <a:ext cx="11153341" cy="8100115"/>
          </a:xfrm>
          <a:prstGeom prst="rect">
            <a:avLst/>
          </a:prstGeom>
          <a:noFill/>
          <a:ln>
            <a:noFill/>
          </a:ln>
        </p:spPr>
      </p:pic>
      <p:pic>
        <p:nvPicPr>
          <p:cNvPr id="2" name="Picture 1">
            <a:extLst>
              <a:ext uri="{FF2B5EF4-FFF2-40B4-BE49-F238E27FC236}">
                <a16:creationId xmlns:a16="http://schemas.microsoft.com/office/drawing/2014/main" id="{BF3A36B8-54FF-7CFE-7157-22FA4E350B71}"/>
              </a:ext>
            </a:extLst>
          </p:cNvPr>
          <p:cNvPicPr>
            <a:picLocks noChangeAspect="1"/>
          </p:cNvPicPr>
          <p:nvPr/>
        </p:nvPicPr>
        <p:blipFill>
          <a:blip r:embed="rId4"/>
          <a:stretch>
            <a:fillRect/>
          </a:stretch>
        </p:blipFill>
        <p:spPr>
          <a:xfrm>
            <a:off x="4249287" y="3254588"/>
            <a:ext cx="6053853" cy="251786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0" y="-107570"/>
            <a:ext cx="12125325" cy="6965570"/>
          </a:xfrm>
          <a:prstGeom prst="rect">
            <a:avLst/>
          </a:prstGeom>
        </p:spPr>
      </p:pic>
      <p:sp>
        <p:nvSpPr>
          <p:cNvPr id="45" name="TextBox 44">
            <a:extLst>
              <a:ext uri="{FF2B5EF4-FFF2-40B4-BE49-F238E27FC236}">
                <a16:creationId xmlns:a16="http://schemas.microsoft.com/office/drawing/2014/main" id="{21797F99-B031-E280-BD28-296011F228D0}"/>
              </a:ext>
            </a:extLst>
          </p:cNvPr>
          <p:cNvSpPr txBox="1"/>
          <p:nvPr/>
        </p:nvSpPr>
        <p:spPr>
          <a:xfrm>
            <a:off x="903767" y="0"/>
            <a:ext cx="10313582" cy="707886"/>
          </a:xfrm>
          <a:prstGeom prst="rect">
            <a:avLst/>
          </a:prstGeom>
          <a:noFill/>
        </p:spPr>
        <p:txBody>
          <a:bodyPr wrap="square" rtlCol="0">
            <a:spAutoFit/>
          </a:bodyPr>
          <a:lstStyle/>
          <a:p>
            <a:pPr algn="ctr"/>
            <a:r>
              <a:rPr lang="en-US" sz="4000" b="1" i="0" dirty="0">
                <a:solidFill>
                  <a:srgbClr val="002060"/>
                </a:solidFill>
                <a:effectLst/>
                <a:latin typeface="Cambria" panose="02040503050406030204" pitchFamily="18" charset="0"/>
                <a:ea typeface="Cambria" panose="02040503050406030204" pitchFamily="18" charset="0"/>
              </a:rPr>
              <a:t>1. </a:t>
            </a:r>
            <a:r>
              <a:rPr lang="en-US" sz="4000" b="1" i="0" dirty="0" err="1">
                <a:solidFill>
                  <a:srgbClr val="002060"/>
                </a:solidFill>
                <a:effectLst/>
                <a:latin typeface="Cambria" panose="02040503050406030204" pitchFamily="18" charset="0"/>
                <a:ea typeface="Cambria" panose="02040503050406030204" pitchFamily="18" charset="0"/>
              </a:rPr>
              <a:t>Đọc</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bài</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văn</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sau</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và</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thực</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hiện</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yêu</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cầu</a:t>
            </a:r>
            <a:r>
              <a:rPr lang="en-US" sz="4000" b="1" i="0" dirty="0">
                <a:solidFill>
                  <a:srgbClr val="002060"/>
                </a:solidFill>
                <a:effectLst/>
                <a:latin typeface="Cambria" panose="02040503050406030204" pitchFamily="18" charset="0"/>
                <a:ea typeface="Cambria" panose="02040503050406030204" pitchFamily="18" charset="0"/>
              </a:rPr>
              <a:t>.</a:t>
            </a:r>
            <a:endParaRPr lang="en-US" sz="4000" b="1" dirty="0">
              <a:solidFill>
                <a:srgbClr val="002060"/>
              </a:solidFill>
              <a:latin typeface="Cambria" panose="02040503050406030204" pitchFamily="18" charset="0"/>
              <a:ea typeface="Cambria" panose="02040503050406030204" pitchFamily="18" charset="0"/>
            </a:endParaRPr>
          </a:p>
        </p:txBody>
      </p:sp>
      <p:pic>
        <p:nvPicPr>
          <p:cNvPr id="47" name="Picture 46">
            <a:extLst>
              <a:ext uri="{FF2B5EF4-FFF2-40B4-BE49-F238E27FC236}">
                <a16:creationId xmlns:a16="http://schemas.microsoft.com/office/drawing/2014/main" id="{FF8AC18A-3FB1-0098-937D-958BEFB8D3E6}"/>
              </a:ext>
            </a:extLst>
          </p:cNvPr>
          <p:cNvPicPr>
            <a:picLocks noChangeAspect="1"/>
          </p:cNvPicPr>
          <p:nvPr/>
        </p:nvPicPr>
        <p:blipFill>
          <a:blip r:embed="rId3"/>
          <a:stretch>
            <a:fillRect/>
          </a:stretch>
        </p:blipFill>
        <p:spPr>
          <a:xfrm>
            <a:off x="1863577" y="1048414"/>
            <a:ext cx="8710825" cy="5341753"/>
          </a:xfrm>
          <a:prstGeom prst="rect">
            <a:avLst/>
          </a:prstGeom>
        </p:spPr>
      </p:pic>
    </p:spTree>
    <p:extLst>
      <p:ext uri="{BB962C8B-B14F-4D97-AF65-F5344CB8AC3E}">
        <p14:creationId xmlns:p14="http://schemas.microsoft.com/office/powerpoint/2010/main" val="20470190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96DAC541-7B7A-43D3-8B79-37D633B846F1}">
                <asvg:svgBlip xmlns:asvg="http://schemas.microsoft.com/office/drawing/2016/SVG/main" r:embed="rId5"/>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6"/>
          <a:stretch>
            <a:fillRect/>
          </a:stretch>
        </p:blipFill>
        <p:spPr>
          <a:xfrm>
            <a:off x="6103088" y="0"/>
            <a:ext cx="7005390"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422065" y="500743"/>
            <a:ext cx="5609968" cy="1662204"/>
            <a:chOff x="8665318" y="723900"/>
            <a:chExt cx="8784482" cy="1063267"/>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967069" y="817446"/>
              <a:ext cx="8439083" cy="90259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28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rPr>
                <a:t>a. Tìm phần mở bài, thân bài và kết bài của bài văn trên. Nêu nội dung chính của mỗi phần.</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620350" y="2402308"/>
            <a:ext cx="5330646" cy="1169551"/>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sz="3600" b="1" i="0" u="none" strike="noStrike" kern="1200" cap="none" spc="0" normalizeH="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3600" b="1" i="0" u="none" strike="noStrike" kern="1200" cap="none" spc="0" normalizeH="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rPr>
              <a:t>Giới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thiệu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về</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chú</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rùa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Su</a:t>
            </a:r>
            <a:r>
              <a:rPr lang="en-US" sz="3600" b="1" dirty="0">
                <a:solidFill>
                  <a:srgbClr val="002060"/>
                </a:solidFill>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3597DFCD-1AE2-D3F4-2450-2CF53F83B0A3}"/>
              </a:ext>
            </a:extLst>
          </p:cNvPr>
          <p:cNvPicPr>
            <a:picLocks noChangeAspect="1"/>
          </p:cNvPicPr>
          <p:nvPr/>
        </p:nvPicPr>
        <p:blipFill>
          <a:blip r:embed="rId7"/>
          <a:stretch>
            <a:fillRect/>
          </a:stretch>
        </p:blipFill>
        <p:spPr>
          <a:xfrm>
            <a:off x="119839" y="659219"/>
            <a:ext cx="6015148" cy="5879804"/>
          </a:xfrm>
          <a:prstGeom prst="rect">
            <a:avLst/>
          </a:prstGeom>
        </p:spPr>
      </p:pic>
      <p:sp>
        <p:nvSpPr>
          <p:cNvPr id="3" name="Rectangle: Rounded Corners 2">
            <a:extLst>
              <a:ext uri="{FF2B5EF4-FFF2-40B4-BE49-F238E27FC236}">
                <a16:creationId xmlns:a16="http://schemas.microsoft.com/office/drawing/2014/main" id="{787692F8-2F76-E746-6E74-6BC878C9352F}"/>
              </a:ext>
            </a:extLst>
          </p:cNvPr>
          <p:cNvSpPr/>
          <p:nvPr/>
        </p:nvSpPr>
        <p:spPr>
          <a:xfrm>
            <a:off x="159488" y="808074"/>
            <a:ext cx="4752754" cy="712382"/>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reeform 20">
            <a:extLst>
              <a:ext uri="{FF2B5EF4-FFF2-40B4-BE49-F238E27FC236}">
                <a16:creationId xmlns:a16="http://schemas.microsoft.com/office/drawing/2014/main" id="{14C61CC2-A001-1230-C3C4-379D6A501C53}"/>
              </a:ext>
            </a:extLst>
          </p:cNvPr>
          <p:cNvSpPr/>
          <p:nvPr/>
        </p:nvSpPr>
        <p:spPr>
          <a:xfrm>
            <a:off x="4795283" y="776821"/>
            <a:ext cx="1605515" cy="669207"/>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2800" b="1" dirty="0" err="1">
                <a:solidFill>
                  <a:srgbClr val="002060"/>
                </a:solidFill>
                <a:latin typeface="Calibri"/>
              </a:rPr>
              <a:t>Mở</a:t>
            </a:r>
            <a:r>
              <a:rPr lang="en-US" sz="2800" b="1" dirty="0">
                <a:solidFill>
                  <a:srgbClr val="002060"/>
                </a:solidFill>
                <a:latin typeface="Calibri"/>
              </a:rPr>
              <a:t> </a:t>
            </a:r>
            <a:r>
              <a:rPr lang="en-US" sz="2800" b="1" dirty="0" err="1">
                <a:solidFill>
                  <a:srgbClr val="002060"/>
                </a:solidFill>
                <a:latin typeface="Calibri"/>
              </a:rPr>
              <a:t>bài</a:t>
            </a:r>
            <a:endParaRPr lang="en-US" sz="2800" b="1" dirty="0">
              <a:solidFill>
                <a:srgbClr val="002060"/>
              </a:solidFill>
              <a:latin typeface="Calibri"/>
            </a:endParaRPr>
          </a:p>
        </p:txBody>
      </p:sp>
      <p:sp>
        <p:nvSpPr>
          <p:cNvPr id="6" name="Rectangle: Rounded Corners 5">
            <a:extLst>
              <a:ext uri="{FF2B5EF4-FFF2-40B4-BE49-F238E27FC236}">
                <a16:creationId xmlns:a16="http://schemas.microsoft.com/office/drawing/2014/main" id="{9307B4BF-8C4C-35EB-CF01-FC887EA8AAE0}"/>
              </a:ext>
            </a:extLst>
          </p:cNvPr>
          <p:cNvSpPr/>
          <p:nvPr/>
        </p:nvSpPr>
        <p:spPr>
          <a:xfrm>
            <a:off x="85060" y="1648046"/>
            <a:ext cx="4752754" cy="3997842"/>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Freeform 20">
            <a:extLst>
              <a:ext uri="{FF2B5EF4-FFF2-40B4-BE49-F238E27FC236}">
                <a16:creationId xmlns:a16="http://schemas.microsoft.com/office/drawing/2014/main" id="{832A3DF8-B24E-144B-491E-412A56A8FE7A}"/>
              </a:ext>
            </a:extLst>
          </p:cNvPr>
          <p:cNvSpPr/>
          <p:nvPr/>
        </p:nvSpPr>
        <p:spPr>
          <a:xfrm>
            <a:off x="4837813" y="2265379"/>
            <a:ext cx="1743740" cy="669207"/>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2800" b="1" dirty="0" err="1">
                <a:solidFill>
                  <a:srgbClr val="002060"/>
                </a:solidFill>
                <a:latin typeface="Calibri"/>
              </a:rPr>
              <a:t>Thân</a:t>
            </a:r>
            <a:r>
              <a:rPr lang="en-US" sz="2800" b="1" dirty="0">
                <a:solidFill>
                  <a:srgbClr val="002060"/>
                </a:solidFill>
                <a:latin typeface="Calibri"/>
              </a:rPr>
              <a:t> </a:t>
            </a:r>
            <a:r>
              <a:rPr lang="en-US" sz="2800" b="1" dirty="0" err="1">
                <a:solidFill>
                  <a:srgbClr val="002060"/>
                </a:solidFill>
                <a:latin typeface="Calibri"/>
              </a:rPr>
              <a:t>bài</a:t>
            </a:r>
            <a:endParaRPr lang="en-US" sz="2800" b="1" dirty="0">
              <a:solidFill>
                <a:srgbClr val="002060"/>
              </a:solidFill>
              <a:latin typeface="Calibri"/>
            </a:endParaRPr>
          </a:p>
        </p:txBody>
      </p:sp>
      <p:sp>
        <p:nvSpPr>
          <p:cNvPr id="9" name="Rectangle: Rounded Corners 8">
            <a:extLst>
              <a:ext uri="{FF2B5EF4-FFF2-40B4-BE49-F238E27FC236}">
                <a16:creationId xmlns:a16="http://schemas.microsoft.com/office/drawing/2014/main" id="{4259FE6F-B4D6-179A-178D-0253EEC5F5D2}"/>
              </a:ext>
            </a:extLst>
          </p:cNvPr>
          <p:cNvSpPr/>
          <p:nvPr/>
        </p:nvSpPr>
        <p:spPr>
          <a:xfrm>
            <a:off x="223284" y="5688418"/>
            <a:ext cx="4752754" cy="318977"/>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Freeform 20">
            <a:extLst>
              <a:ext uri="{FF2B5EF4-FFF2-40B4-BE49-F238E27FC236}">
                <a16:creationId xmlns:a16="http://schemas.microsoft.com/office/drawing/2014/main" id="{5100F861-B3F4-068F-8926-B39641BD0E13}"/>
              </a:ext>
            </a:extLst>
          </p:cNvPr>
          <p:cNvSpPr/>
          <p:nvPr/>
        </p:nvSpPr>
        <p:spPr>
          <a:xfrm>
            <a:off x="4455041" y="5604002"/>
            <a:ext cx="1743740" cy="467189"/>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2800" b="1" dirty="0" err="1">
                <a:solidFill>
                  <a:srgbClr val="002060"/>
                </a:solidFill>
                <a:latin typeface="Calibri"/>
              </a:rPr>
              <a:t>Kết</a:t>
            </a:r>
            <a:r>
              <a:rPr lang="en-US" sz="2800" b="1" dirty="0">
                <a:solidFill>
                  <a:srgbClr val="002060"/>
                </a:solidFill>
                <a:latin typeface="Calibri"/>
              </a:rPr>
              <a:t> </a:t>
            </a:r>
            <a:r>
              <a:rPr lang="en-US" sz="2800" b="1" dirty="0" err="1">
                <a:solidFill>
                  <a:srgbClr val="002060"/>
                </a:solidFill>
                <a:latin typeface="Calibri"/>
              </a:rPr>
              <a:t>bài</a:t>
            </a:r>
            <a:endParaRPr lang="en-US" sz="2800" b="1" dirty="0">
              <a:solidFill>
                <a:srgbClr val="002060"/>
              </a:solidFill>
              <a:latin typeface="Calibri"/>
            </a:endParaRPr>
          </a:p>
        </p:txBody>
      </p:sp>
      <p:sp>
        <p:nvSpPr>
          <p:cNvPr id="11" name="Hình chữ nhật 6">
            <a:extLst>
              <a:ext uri="{FF2B5EF4-FFF2-40B4-BE49-F238E27FC236}">
                <a16:creationId xmlns:a16="http://schemas.microsoft.com/office/drawing/2014/main" id="{3885497B-F3AE-EBAB-E12C-54A671D53BFC}"/>
              </a:ext>
            </a:extLst>
          </p:cNvPr>
          <p:cNvSpPr/>
          <p:nvPr/>
        </p:nvSpPr>
        <p:spPr>
          <a:xfrm>
            <a:off x="6652248" y="3614420"/>
            <a:ext cx="5330646" cy="1538883"/>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kumimoji="0" lang="en-US" sz="32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Thân</a:t>
            </a:r>
            <a:r>
              <a:rPr kumimoji="0" lang="en-US" sz="3200" b="1" i="0" u="none" strike="noStrike" kern="1200" cap="none" spc="0" normalizeH="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3200" b="1" i="0" u="none" strike="noStrike" kern="1200" cap="none" spc="0" normalizeH="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rPr>
              <a:t>Miêu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đặc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điểm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hoạt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động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chú</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rùa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Su</a:t>
            </a:r>
            <a:r>
              <a:rPr lang="en-US" sz="3200" b="1" dirty="0">
                <a:solidFill>
                  <a:srgbClr val="002060"/>
                </a:solidFill>
                <a:latin typeface="Cambria" panose="02040503050406030204" pitchFamily="18" charset="0"/>
                <a:ea typeface="Cambria" panose="02040503050406030204" pitchFamily="18" charset="0"/>
              </a:rPr>
              <a:t>.</a:t>
            </a:r>
            <a:endParaRPr kumimoji="0" lang="vi-VN"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Hình chữ nhật 6">
            <a:extLst>
              <a:ext uri="{FF2B5EF4-FFF2-40B4-BE49-F238E27FC236}">
                <a16:creationId xmlns:a16="http://schemas.microsoft.com/office/drawing/2014/main" id="{9E710DC3-F13E-1294-6F1D-5330491B085D}"/>
              </a:ext>
            </a:extLst>
          </p:cNvPr>
          <p:cNvSpPr/>
          <p:nvPr/>
        </p:nvSpPr>
        <p:spPr>
          <a:xfrm>
            <a:off x="6694778" y="5219936"/>
            <a:ext cx="5330646" cy="1046440"/>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Kết</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bài</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Bạn</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nhỏ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bày</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tỏ</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tình</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cảm</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với</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chú</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rùa</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Su</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a:t>
            </a:r>
            <a:endParaRPr kumimoji="0" lang="vi-VN"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970098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animBg="1"/>
      <p:bldP spid="5" grpId="0" animBg="1"/>
      <p:bldP spid="6" grpId="0" animBg="1"/>
      <p:bldP spid="7" grpId="0" animBg="1"/>
      <p:bldP spid="9" grpId="0" animBg="1"/>
      <p:bldP spid="10" grpId="0" animBg="1"/>
      <p:bldP spid="11"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96DAC541-7B7A-43D3-8B79-37D633B846F1}">
                <asvg:svgBlip xmlns:asvg="http://schemas.microsoft.com/office/drawing/2016/SVG/main" r:embed="rId5"/>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6"/>
          <a:stretch>
            <a:fillRect/>
          </a:stretch>
        </p:blipFill>
        <p:spPr>
          <a:xfrm>
            <a:off x="6103088" y="0"/>
            <a:ext cx="7005390"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422065" y="500743"/>
            <a:ext cx="5609968" cy="1662204"/>
            <a:chOff x="8665318" y="723900"/>
            <a:chExt cx="8784482" cy="1063267"/>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967069" y="817446"/>
              <a:ext cx="8439083" cy="90259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28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b. Phần thân bài có mấy đoạn? Mỗi đoạn miêu tả đặc điểm gì của con rùa?</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620350" y="2402308"/>
            <a:ext cx="5330646" cy="1723549"/>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Đoạn</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1: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Miêu</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tả</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những</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đặc</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điểm</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của</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chú</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rùa</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là</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mai</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đầu</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đôi</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mắt</a:t>
            </a:r>
            <a:endPar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3597DFCD-1AE2-D3F4-2450-2CF53F83B0A3}"/>
              </a:ext>
            </a:extLst>
          </p:cNvPr>
          <p:cNvPicPr>
            <a:picLocks noChangeAspect="1"/>
          </p:cNvPicPr>
          <p:nvPr/>
        </p:nvPicPr>
        <p:blipFill>
          <a:blip r:embed="rId7"/>
          <a:stretch>
            <a:fillRect/>
          </a:stretch>
        </p:blipFill>
        <p:spPr>
          <a:xfrm>
            <a:off x="119839" y="659219"/>
            <a:ext cx="6015148" cy="5879804"/>
          </a:xfrm>
          <a:prstGeom prst="rect">
            <a:avLst/>
          </a:prstGeom>
        </p:spPr>
      </p:pic>
      <p:sp>
        <p:nvSpPr>
          <p:cNvPr id="4" name="Rectangle: Rounded Corners 3">
            <a:extLst>
              <a:ext uri="{FF2B5EF4-FFF2-40B4-BE49-F238E27FC236}">
                <a16:creationId xmlns:a16="http://schemas.microsoft.com/office/drawing/2014/main" id="{2CB9AC01-D3FE-5F73-6C8D-0E089EB8F396}"/>
              </a:ext>
            </a:extLst>
          </p:cNvPr>
          <p:cNvSpPr/>
          <p:nvPr/>
        </p:nvSpPr>
        <p:spPr>
          <a:xfrm>
            <a:off x="212651" y="1658679"/>
            <a:ext cx="4752754" cy="193512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251474DD-84A8-D6E0-6246-388CE6691E9B}"/>
              </a:ext>
            </a:extLst>
          </p:cNvPr>
          <p:cNvSpPr/>
          <p:nvPr/>
        </p:nvSpPr>
        <p:spPr>
          <a:xfrm>
            <a:off x="116958" y="3732028"/>
            <a:ext cx="4752754" cy="193512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Hình chữ nhật 6">
            <a:extLst>
              <a:ext uri="{FF2B5EF4-FFF2-40B4-BE49-F238E27FC236}">
                <a16:creationId xmlns:a16="http://schemas.microsoft.com/office/drawing/2014/main" id="{D914CBD0-FAE1-E2EA-FDAF-9948CCA49E1A}"/>
              </a:ext>
            </a:extLst>
          </p:cNvPr>
          <p:cNvSpPr/>
          <p:nvPr/>
        </p:nvSpPr>
        <p:spPr>
          <a:xfrm>
            <a:off x="6630983" y="4209843"/>
            <a:ext cx="5330646" cy="2831544"/>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Đoạn</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2: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Miêu</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tả</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những</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đặc</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điểm</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của</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chú</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rùa</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là</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chân</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móng</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chăm</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đi</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bộ</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a:t>
            </a:r>
          </a:p>
          <a:p>
            <a:pPr marL="342900" lvl="0" indent="-342900" algn="just" defTabSz="609630">
              <a:buFont typeface="Arial" panose="020B0604020202020204" pitchFamily="34" charset="0"/>
              <a:buChar char="•"/>
            </a:pPr>
            <a:endPar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438266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animBg="1"/>
      <p:bldP spid="8" grpId="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0" y="-107570"/>
            <a:ext cx="12125325" cy="6965570"/>
          </a:xfrm>
          <a:prstGeom prst="rect">
            <a:avLst/>
          </a:prstGeom>
        </p:spPr>
      </p:pic>
      <p:sp>
        <p:nvSpPr>
          <p:cNvPr id="45" name="TextBox 44">
            <a:extLst>
              <a:ext uri="{FF2B5EF4-FFF2-40B4-BE49-F238E27FC236}">
                <a16:creationId xmlns:a16="http://schemas.microsoft.com/office/drawing/2014/main" id="{21797F99-B031-E280-BD28-296011F228D0}"/>
              </a:ext>
            </a:extLst>
          </p:cNvPr>
          <p:cNvSpPr txBox="1"/>
          <p:nvPr/>
        </p:nvSpPr>
        <p:spPr>
          <a:xfrm>
            <a:off x="903767" y="0"/>
            <a:ext cx="10313582" cy="1200329"/>
          </a:xfrm>
          <a:prstGeom prst="rect">
            <a:avLst/>
          </a:prstGeom>
          <a:noFill/>
        </p:spPr>
        <p:txBody>
          <a:bodyPr wrap="square" rtlCol="0">
            <a:spAutoFit/>
          </a:bodyPr>
          <a:lstStyle/>
          <a:p>
            <a:pPr lvl="0" algn="ctr"/>
            <a:r>
              <a:rPr lang="en-US" sz="3600" b="1" dirty="0">
                <a:solidFill>
                  <a:srgbClr val="002060"/>
                </a:solidFill>
                <a:latin typeface="Cambria" panose="02040503050406030204" pitchFamily="18" charset="0"/>
                <a:ea typeface="Cambria" panose="02040503050406030204" pitchFamily="18" charset="0"/>
              </a:rPr>
              <a:t>2. </a:t>
            </a:r>
            <a:r>
              <a:rPr lang="vi-VN" sz="3600" b="1" dirty="0">
                <a:solidFill>
                  <a:srgbClr val="002060"/>
                </a:solidFill>
                <a:latin typeface="Cambria" panose="02040503050406030204" pitchFamily="18" charset="0"/>
                <a:ea typeface="Cambria" panose="02040503050406030204" pitchFamily="18" charset="0"/>
              </a:rPr>
              <a:t>Nêu những điểm khác nhau giữa hai cách mở bài và hai cách kết bài dưới đây:</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0F2080AD-306D-69FB-FD4A-067C7285E9BE}"/>
              </a:ext>
            </a:extLst>
          </p:cNvPr>
          <p:cNvPicPr>
            <a:picLocks noChangeAspect="1"/>
          </p:cNvPicPr>
          <p:nvPr/>
        </p:nvPicPr>
        <p:blipFill>
          <a:blip r:embed="rId3"/>
          <a:stretch>
            <a:fillRect/>
          </a:stretch>
        </p:blipFill>
        <p:spPr>
          <a:xfrm>
            <a:off x="2493224" y="1216764"/>
            <a:ext cx="6895325" cy="5476669"/>
          </a:xfrm>
          <a:prstGeom prst="rect">
            <a:avLst/>
          </a:prstGeom>
        </p:spPr>
      </p:pic>
    </p:spTree>
    <p:extLst>
      <p:ext uri="{BB962C8B-B14F-4D97-AF65-F5344CB8AC3E}">
        <p14:creationId xmlns:p14="http://schemas.microsoft.com/office/powerpoint/2010/main" val="2088343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algn="ctr" defTabSz="609630">
              <a:buClr>
                <a:srgbClr val="000000"/>
              </a:buClr>
              <a:buSzPts val="1800"/>
            </a:pPr>
            <a:endParaRPr sz="1200" kern="0">
              <a:solidFill>
                <a:srgbClr val="FFFFFF"/>
              </a:solidFill>
              <a:latin typeface="Calibri"/>
              <a:ea typeface="Calibri"/>
              <a:cs typeface="Calibri"/>
              <a:sym typeface="Calibri"/>
            </a:endParaRPr>
          </a:p>
        </p:txBody>
      </p:sp>
      <p:pic>
        <p:nvPicPr>
          <p:cNvPr id="1055" name="Google Shape;1055;p21"/>
          <p:cNvPicPr preferRelativeResize="0"/>
          <p:nvPr/>
        </p:nvPicPr>
        <p:blipFill rotWithShape="1">
          <a:blip r:embed="rId3">
            <a:alphaModFix/>
          </a:blip>
          <a:srcRect l="46581" r="12713"/>
          <a:stretch/>
        </p:blipFill>
        <p:spPr>
          <a:xfrm rot="10800000">
            <a:off x="9550400" y="4711553"/>
            <a:ext cx="2641600" cy="2146447"/>
          </a:xfrm>
          <a:prstGeom prst="rect">
            <a:avLst/>
          </a:prstGeom>
          <a:noFill/>
          <a:ln>
            <a:noFill/>
          </a:ln>
        </p:spPr>
      </p:pic>
      <p:pic>
        <p:nvPicPr>
          <p:cNvPr id="1056" name="Google Shape;1056;p21"/>
          <p:cNvPicPr preferRelativeResize="0"/>
          <p:nvPr/>
        </p:nvPicPr>
        <p:blipFill rotWithShape="1">
          <a:blip r:embed="rId4">
            <a:alphaModFix/>
          </a:blip>
          <a:srcRect/>
          <a:stretch/>
        </p:blipFill>
        <p:spPr>
          <a:xfrm>
            <a:off x="10092026" y="4792408"/>
            <a:ext cx="2104592" cy="2073023"/>
          </a:xfrm>
          <a:prstGeom prst="rect">
            <a:avLst/>
          </a:prstGeom>
          <a:noFill/>
          <a:ln>
            <a:noFill/>
          </a:ln>
        </p:spPr>
      </p:pic>
      <p:grpSp>
        <p:nvGrpSpPr>
          <p:cNvPr id="2" name="Google Shape;1081;p23">
            <a:extLst>
              <a:ext uri="{FF2B5EF4-FFF2-40B4-BE49-F238E27FC236}">
                <a16:creationId xmlns:a16="http://schemas.microsoft.com/office/drawing/2014/main" id="{8AFF5603-A890-C67E-A819-C889F305BEED}"/>
              </a:ext>
            </a:extLst>
          </p:cNvPr>
          <p:cNvGrpSpPr/>
          <p:nvPr/>
        </p:nvGrpSpPr>
        <p:grpSpPr>
          <a:xfrm>
            <a:off x="4455042" y="142863"/>
            <a:ext cx="5941828" cy="914400"/>
            <a:chOff x="6477001" y="525636"/>
            <a:chExt cx="6705599" cy="914400"/>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6858000" y="624428"/>
              <a:ext cx="63246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u="sng" dirty="0" err="1">
                  <a:solidFill>
                    <a:srgbClr val="000000"/>
                  </a:solidFill>
                  <a:latin typeface="Cambria" panose="02040503050406030204" pitchFamily="18" charset="0"/>
                  <a:ea typeface="Cambria" panose="02040503050406030204" pitchFamily="18" charset="0"/>
                  <a:cs typeface="Lobster"/>
                  <a:sym typeface="Lobster"/>
                </a:rPr>
                <a:t>Về</a:t>
              </a:r>
              <a:r>
                <a:rPr lang="en-US" sz="4000" b="1" u="sng" dirty="0">
                  <a:solidFill>
                    <a:srgbClr val="000000"/>
                  </a:solidFill>
                  <a:latin typeface="Cambria" panose="02040503050406030204" pitchFamily="18" charset="0"/>
                  <a:ea typeface="Cambria" panose="02040503050406030204" pitchFamily="18" charset="0"/>
                  <a:cs typeface="Lobster"/>
                  <a:sym typeface="Lobster"/>
                </a:rPr>
                <a:t> </a:t>
              </a:r>
              <a:r>
                <a:rPr lang="en-US" sz="4000" b="1" u="sng" dirty="0" err="1">
                  <a:solidFill>
                    <a:srgbClr val="000000"/>
                  </a:solidFill>
                  <a:latin typeface="Cambria" panose="02040503050406030204" pitchFamily="18" charset="0"/>
                  <a:ea typeface="Cambria" panose="02040503050406030204" pitchFamily="18" charset="0"/>
                  <a:cs typeface="Lobster"/>
                  <a:sym typeface="Lobster"/>
                </a:rPr>
                <a:t>mở</a:t>
              </a:r>
              <a:r>
                <a:rPr lang="en-US" sz="4000" b="1" u="sng" dirty="0">
                  <a:solidFill>
                    <a:srgbClr val="000000"/>
                  </a:solidFill>
                  <a:latin typeface="Cambria" panose="02040503050406030204" pitchFamily="18" charset="0"/>
                  <a:ea typeface="Cambria" panose="02040503050406030204" pitchFamily="18" charset="0"/>
                  <a:cs typeface="Lobster"/>
                  <a:sym typeface="Lobster"/>
                </a:rPr>
                <a:t> </a:t>
              </a:r>
              <a:r>
                <a:rPr lang="en-US" sz="4000" b="1" u="sng" dirty="0" err="1">
                  <a:solidFill>
                    <a:srgbClr val="000000"/>
                  </a:solidFill>
                  <a:latin typeface="Cambria" panose="02040503050406030204" pitchFamily="18" charset="0"/>
                  <a:ea typeface="Cambria" panose="02040503050406030204" pitchFamily="18" charset="0"/>
                  <a:cs typeface="Lobster"/>
                  <a:sym typeface="Lobster"/>
                </a:rPr>
                <a:t>bài</a:t>
              </a:r>
              <a:r>
                <a:rPr lang="en-US" sz="4000" b="1" u="sng" dirty="0">
                  <a:solidFill>
                    <a:srgbClr val="000000"/>
                  </a:solidFill>
                  <a:latin typeface="Cambria" panose="02040503050406030204" pitchFamily="18" charset="0"/>
                  <a:ea typeface="Cambria" panose="02040503050406030204" pitchFamily="18" charset="0"/>
                  <a:cs typeface="Lobster"/>
                  <a:sym typeface="Lobster"/>
                </a:rPr>
                <a:t>:</a:t>
              </a:r>
              <a:endParaRPr sz="4000" b="1" u="sng" dirty="0">
                <a:solidFill>
                  <a:srgbClr val="000000"/>
                </a:solidFill>
                <a:latin typeface="Cambria" panose="02040503050406030204" pitchFamily="18" charset="0"/>
                <a:ea typeface="Cambria" panose="02040503050406030204" pitchFamily="18" charset="0"/>
                <a:cs typeface="Lobster"/>
                <a:sym typeface="Lobster"/>
              </a:endParaRPr>
            </a:p>
          </p:txBody>
        </p:sp>
      </p:grpSp>
      <p:pic>
        <p:nvPicPr>
          <p:cNvPr id="5" name="Google Shape;1057;p21">
            <a:extLst>
              <a:ext uri="{FF2B5EF4-FFF2-40B4-BE49-F238E27FC236}">
                <a16:creationId xmlns:a16="http://schemas.microsoft.com/office/drawing/2014/main" id="{8A579972-7EDE-CAB0-8D6B-4CBAFFDC701E}"/>
              </a:ext>
            </a:extLst>
          </p:cNvPr>
          <p:cNvPicPr preferRelativeResize="0"/>
          <p:nvPr/>
        </p:nvPicPr>
        <p:blipFill rotWithShape="1">
          <a:blip r:embed="rId5">
            <a:alphaModFix/>
          </a:blip>
          <a:srcRect/>
          <a:stretch/>
        </p:blipFill>
        <p:spPr>
          <a:xfrm rot="1722200">
            <a:off x="7617492" y="-290927"/>
            <a:ext cx="991029" cy="1340201"/>
          </a:xfrm>
          <a:prstGeom prst="rect">
            <a:avLst/>
          </a:prstGeom>
          <a:noFill/>
          <a:ln>
            <a:noFill/>
          </a:ln>
        </p:spPr>
      </p:pic>
      <p:sp>
        <p:nvSpPr>
          <p:cNvPr id="6" name="Google Shape;1102;p25">
            <a:extLst>
              <a:ext uri="{FF2B5EF4-FFF2-40B4-BE49-F238E27FC236}">
                <a16:creationId xmlns:a16="http://schemas.microsoft.com/office/drawing/2014/main" id="{2A572A46-91E6-8544-2A5F-896B57F22AB7}"/>
              </a:ext>
            </a:extLst>
          </p:cNvPr>
          <p:cNvSpPr/>
          <p:nvPr/>
        </p:nvSpPr>
        <p:spPr>
          <a:xfrm>
            <a:off x="745524" y="1371813"/>
            <a:ext cx="4751509" cy="1233164"/>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3600" b="1" dirty="0">
                <a:solidFill>
                  <a:srgbClr val="002060"/>
                </a:solidFill>
                <a:latin typeface="Cambria" panose="02040503050406030204" pitchFamily="18" charset="0"/>
                <a:ea typeface="Cambria" panose="02040503050406030204" pitchFamily="18" charset="0"/>
                <a:cs typeface="Lobster"/>
                <a:sym typeface="Lobster"/>
              </a:rPr>
              <a:t>a. </a:t>
            </a:r>
            <a:r>
              <a:rPr lang="en-US" sz="3600" b="1" dirty="0" err="1">
                <a:solidFill>
                  <a:srgbClr val="002060"/>
                </a:solidFill>
                <a:latin typeface="Cambria" panose="02040503050406030204" pitchFamily="18" charset="0"/>
                <a:ea typeface="Cambria" panose="02040503050406030204" pitchFamily="18" charset="0"/>
                <a:cs typeface="Lobster"/>
                <a:sym typeface="Lobster"/>
              </a:rPr>
              <a:t>Mỗi</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đoạn</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văn</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gồm</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có</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mấy</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câu</a:t>
            </a:r>
            <a:r>
              <a:rPr lang="en-US" sz="3600" b="1" dirty="0">
                <a:solidFill>
                  <a:srgbClr val="002060"/>
                </a:solidFill>
                <a:latin typeface="Cambria" panose="02040503050406030204" pitchFamily="18" charset="0"/>
                <a:ea typeface="Cambria" panose="02040503050406030204" pitchFamily="18" charset="0"/>
                <a:cs typeface="Lobster"/>
                <a:sym typeface="Lobster"/>
              </a:rPr>
              <a:t>?</a:t>
            </a:r>
            <a:endParaRPr b="1" dirty="0">
              <a:latin typeface="Cambria" panose="02040503050406030204" pitchFamily="18" charset="0"/>
              <a:ea typeface="Cambria" panose="02040503050406030204" pitchFamily="18" charset="0"/>
            </a:endParaRPr>
          </a:p>
        </p:txBody>
      </p:sp>
      <p:sp>
        <p:nvSpPr>
          <p:cNvPr id="7" name="Google Shape;1102;p25">
            <a:extLst>
              <a:ext uri="{FF2B5EF4-FFF2-40B4-BE49-F238E27FC236}">
                <a16:creationId xmlns:a16="http://schemas.microsoft.com/office/drawing/2014/main" id="{0C8F719F-A9DC-1DB8-826A-BE59B7B7EE16}"/>
              </a:ext>
            </a:extLst>
          </p:cNvPr>
          <p:cNvSpPr/>
          <p:nvPr/>
        </p:nvSpPr>
        <p:spPr>
          <a:xfrm>
            <a:off x="6051170" y="1414342"/>
            <a:ext cx="5251239" cy="1849853"/>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2800" b="1" dirty="0">
                <a:solidFill>
                  <a:srgbClr val="002060"/>
                </a:solidFill>
                <a:latin typeface="Cambria" panose="02040503050406030204" pitchFamily="18" charset="0"/>
                <a:ea typeface="Cambria" panose="02040503050406030204" pitchFamily="18" charset="0"/>
                <a:cs typeface="Lobster"/>
                <a:sym typeface="Lobster"/>
              </a:rPr>
              <a:t>b. </a:t>
            </a:r>
            <a:r>
              <a:rPr lang="vi-VN" sz="2800" b="1" dirty="0">
                <a:solidFill>
                  <a:srgbClr val="002060"/>
                </a:solidFill>
                <a:latin typeface="Cambria" panose="02040503050406030204" pitchFamily="18" charset="0"/>
                <a:ea typeface="Cambria" panose="02040503050406030204" pitchFamily="18" charset="0"/>
                <a:cs typeface="Lobster"/>
                <a:sym typeface="Lobster"/>
              </a:rPr>
              <a:t>Với đoạn văn chỉ có 1 câu, nội dung của câu đó là gì (hoặc câu đó giới thiệu như thế nào về con vật)?</a:t>
            </a:r>
            <a:endParaRPr sz="1400" b="1" dirty="0">
              <a:latin typeface="Cambria" panose="02040503050406030204" pitchFamily="18" charset="0"/>
              <a:ea typeface="Cambria" panose="02040503050406030204" pitchFamily="18" charset="0"/>
            </a:endParaRPr>
          </a:p>
        </p:txBody>
      </p:sp>
      <p:sp>
        <p:nvSpPr>
          <p:cNvPr id="8" name="Google Shape;1102;p25">
            <a:extLst>
              <a:ext uri="{FF2B5EF4-FFF2-40B4-BE49-F238E27FC236}">
                <a16:creationId xmlns:a16="http://schemas.microsoft.com/office/drawing/2014/main" id="{499CE34B-9D3C-AB06-5258-A940C65FCDD0}"/>
              </a:ext>
            </a:extLst>
          </p:cNvPr>
          <p:cNvSpPr/>
          <p:nvPr/>
        </p:nvSpPr>
        <p:spPr>
          <a:xfrm>
            <a:off x="1479170" y="3721607"/>
            <a:ext cx="8419742" cy="1849853"/>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3200" b="1" dirty="0">
                <a:solidFill>
                  <a:srgbClr val="002060"/>
                </a:solidFill>
                <a:latin typeface="Cambria" panose="02040503050406030204" pitchFamily="18" charset="0"/>
                <a:ea typeface="Cambria" panose="02040503050406030204" pitchFamily="18" charset="0"/>
                <a:cs typeface="Lobster"/>
                <a:sym typeface="Lobster"/>
              </a:rPr>
              <a:t>c. </a:t>
            </a:r>
            <a:r>
              <a:rPr lang="vi-VN" sz="3200" b="1" dirty="0">
                <a:solidFill>
                  <a:srgbClr val="002060"/>
                </a:solidFill>
                <a:latin typeface="Cambria" panose="02040503050406030204" pitchFamily="18" charset="0"/>
                <a:ea typeface="Cambria" panose="02040503050406030204" pitchFamily="18" charset="0"/>
                <a:cs typeface="Lobster"/>
                <a:sym typeface="Lobster"/>
              </a:rPr>
              <a:t>Với đoạn văn có nhiều hơn 1 câu, câu nào là câu giới thiệu về con vật cần tả? Câu đầu tiên trong đoạn làm nhiệm vụ gì?</a:t>
            </a:r>
            <a:endParaRPr sz="1600" b="1" dirty="0">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id="{8AFF5603-A890-C67E-A819-C889F305BEED}"/>
              </a:ext>
            </a:extLst>
          </p:cNvPr>
          <p:cNvGrpSpPr/>
          <p:nvPr/>
        </p:nvGrpSpPr>
        <p:grpSpPr>
          <a:xfrm>
            <a:off x="3740022" y="142863"/>
            <a:ext cx="5604225" cy="914400"/>
            <a:chOff x="5670071" y="525636"/>
            <a:chExt cx="6324600" cy="914400"/>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5670071" y="613795"/>
              <a:ext cx="63246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Ví</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dụ</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pic>
        <p:nvPicPr>
          <p:cNvPr id="5" name="Google Shape;1057;p21">
            <a:extLst>
              <a:ext uri="{FF2B5EF4-FFF2-40B4-BE49-F238E27FC236}">
                <a16:creationId xmlns:a16="http://schemas.microsoft.com/office/drawing/2014/main" id="{8A579972-7EDE-CAB0-8D6B-4CBAFFDC701E}"/>
              </a:ext>
            </a:extLst>
          </p:cNvPr>
          <p:cNvPicPr preferRelativeResize="0"/>
          <p:nvPr/>
        </p:nvPicPr>
        <p:blipFill rotWithShape="1">
          <a:blip r:embed="rId3">
            <a:alphaModFix/>
          </a:blip>
          <a:srcRect/>
          <a:stretch/>
        </p:blipFill>
        <p:spPr>
          <a:xfrm rot="1722200">
            <a:off x="7617492" y="-290927"/>
            <a:ext cx="991029" cy="1340201"/>
          </a:xfrm>
          <a:prstGeom prst="rect">
            <a:avLst/>
          </a:prstGeom>
          <a:noFill/>
          <a:ln>
            <a:noFill/>
          </a:ln>
        </p:spPr>
      </p:pic>
      <p:pic>
        <p:nvPicPr>
          <p:cNvPr id="10" name="Picture 9">
            <a:extLst>
              <a:ext uri="{FF2B5EF4-FFF2-40B4-BE49-F238E27FC236}">
                <a16:creationId xmlns:a16="http://schemas.microsoft.com/office/drawing/2014/main" id="{74F13E25-F039-7A0B-A3B7-3AA77E78AF6C}"/>
              </a:ext>
            </a:extLst>
          </p:cNvPr>
          <p:cNvPicPr>
            <a:picLocks noChangeAspect="1"/>
          </p:cNvPicPr>
          <p:nvPr/>
        </p:nvPicPr>
        <p:blipFill>
          <a:blip r:embed="rId4"/>
          <a:stretch>
            <a:fillRect/>
          </a:stretch>
        </p:blipFill>
        <p:spPr>
          <a:xfrm>
            <a:off x="294832" y="2563442"/>
            <a:ext cx="6488740" cy="2222028"/>
          </a:xfrm>
          <a:prstGeom prst="rect">
            <a:avLst/>
          </a:prstGeom>
        </p:spPr>
      </p:pic>
      <p:cxnSp>
        <p:nvCxnSpPr>
          <p:cNvPr id="12" name="Straight Connector 11">
            <a:extLst>
              <a:ext uri="{FF2B5EF4-FFF2-40B4-BE49-F238E27FC236}">
                <a16:creationId xmlns:a16="http://schemas.microsoft.com/office/drawing/2014/main" id="{DB8B9B83-1702-1F06-73A3-9735C1A7940D}"/>
              </a:ext>
            </a:extLst>
          </p:cNvPr>
          <p:cNvCxnSpPr>
            <a:cxnSpLocks/>
          </p:cNvCxnSpPr>
          <p:nvPr/>
        </p:nvCxnSpPr>
        <p:spPr>
          <a:xfrm>
            <a:off x="3836914" y="1998920"/>
            <a:ext cx="0" cy="5645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Google Shape;1082;p23">
            <a:extLst>
              <a:ext uri="{FF2B5EF4-FFF2-40B4-BE49-F238E27FC236}">
                <a16:creationId xmlns:a16="http://schemas.microsoft.com/office/drawing/2014/main" id="{A903F0A9-17D9-3A03-AA63-731E7646BA5F}"/>
              </a:ext>
            </a:extLst>
          </p:cNvPr>
          <p:cNvSpPr/>
          <p:nvPr/>
        </p:nvSpPr>
        <p:spPr>
          <a:xfrm>
            <a:off x="2977116" y="1360968"/>
            <a:ext cx="1605517" cy="667402"/>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rgbClr val="002060"/>
                </a:solidFill>
                <a:latin typeface="Calibri"/>
                <a:ea typeface="Calibri"/>
                <a:cs typeface="Calibri"/>
                <a:sym typeface="Calibri"/>
              </a:rPr>
              <a:t>1 </a:t>
            </a:r>
            <a:r>
              <a:rPr lang="en-US" sz="3600" b="1" dirty="0" err="1">
                <a:solidFill>
                  <a:srgbClr val="002060"/>
                </a:solidFill>
                <a:latin typeface="Calibri"/>
                <a:ea typeface="Calibri"/>
                <a:cs typeface="Calibri"/>
                <a:sym typeface="Calibri"/>
              </a:rPr>
              <a:t>câu</a:t>
            </a:r>
            <a:endParaRPr sz="3600" b="1" dirty="0">
              <a:solidFill>
                <a:srgbClr val="002060"/>
              </a:solidFill>
              <a:latin typeface="Calibri"/>
              <a:ea typeface="Calibri"/>
              <a:cs typeface="Calibri"/>
              <a:sym typeface="Calibri"/>
            </a:endParaRPr>
          </a:p>
        </p:txBody>
      </p:sp>
      <p:cxnSp>
        <p:nvCxnSpPr>
          <p:cNvPr id="16" name="Straight Connector 15">
            <a:extLst>
              <a:ext uri="{FF2B5EF4-FFF2-40B4-BE49-F238E27FC236}">
                <a16:creationId xmlns:a16="http://schemas.microsoft.com/office/drawing/2014/main" id="{37326C71-AC27-6554-C453-876963AED4BE}"/>
              </a:ext>
            </a:extLst>
          </p:cNvPr>
          <p:cNvCxnSpPr>
            <a:cxnSpLocks/>
          </p:cNvCxnSpPr>
          <p:nvPr/>
        </p:nvCxnSpPr>
        <p:spPr>
          <a:xfrm flipH="1">
            <a:off x="6750236" y="2999376"/>
            <a:ext cx="6181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Google Shape;1082;p23">
            <a:extLst>
              <a:ext uri="{FF2B5EF4-FFF2-40B4-BE49-F238E27FC236}">
                <a16:creationId xmlns:a16="http://schemas.microsoft.com/office/drawing/2014/main" id="{53D18F47-9045-7EB3-710D-A73CF5F41AAF}"/>
              </a:ext>
            </a:extLst>
          </p:cNvPr>
          <p:cNvSpPr/>
          <p:nvPr/>
        </p:nvSpPr>
        <p:spPr>
          <a:xfrm>
            <a:off x="7378995" y="2243469"/>
            <a:ext cx="4136065" cy="1244009"/>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err="1">
                <a:solidFill>
                  <a:srgbClr val="002060"/>
                </a:solidFill>
                <a:latin typeface="Calibri"/>
                <a:ea typeface="Calibri"/>
                <a:cs typeface="Calibri"/>
                <a:sym typeface="Calibri"/>
              </a:rPr>
              <a:t>Giới</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thiệu</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trực</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tiếp</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về</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chú</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rùa</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Su</a:t>
            </a:r>
            <a:endParaRPr sz="3600" b="1" dirty="0">
              <a:solidFill>
                <a:srgbClr val="002060"/>
              </a:solidFill>
              <a:latin typeface="Calibri"/>
              <a:ea typeface="Calibri"/>
              <a:cs typeface="Calibri"/>
              <a:sym typeface="Calibri"/>
            </a:endParaRPr>
          </a:p>
        </p:txBody>
      </p:sp>
    </p:spTree>
    <p:extLst>
      <p:ext uri="{BB962C8B-B14F-4D97-AF65-F5344CB8AC3E}">
        <p14:creationId xmlns:p14="http://schemas.microsoft.com/office/powerpoint/2010/main" val="32390638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157</TotalTime>
  <Words>770</Words>
  <Application>Microsoft Office PowerPoint</Application>
  <PresentationFormat>Widescreen</PresentationFormat>
  <Paragraphs>78</Paragraphs>
  <Slides>21</Slides>
  <Notes>16</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9" baseType="lpstr">
      <vt:lpstr>Arial</vt:lpstr>
      <vt:lpstr>Calibri</vt:lpstr>
      <vt:lpstr>Calibri Light</vt:lpstr>
      <vt:lpstr>Cambria</vt:lpstr>
      <vt:lpstr>Times New Roman</vt:lpstr>
      <vt:lpstr>Wingdings</vt:lpstr>
      <vt:lpstr>Custom Design</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Pham Dung</cp:lastModifiedBy>
  <cp:revision>38</cp:revision>
  <dcterms:created xsi:type="dcterms:W3CDTF">2023-10-09T08:19:58Z</dcterms:created>
  <dcterms:modified xsi:type="dcterms:W3CDTF">2025-04-05T12:54:29Z</dcterms:modified>
  <cp:category>9Slide.vn</cp:category>
</cp:coreProperties>
</file>