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21"/>
  </p:notesMasterIdLst>
  <p:sldIdLst>
    <p:sldId id="257" r:id="rId2"/>
    <p:sldId id="258" r:id="rId3"/>
    <p:sldId id="260" r:id="rId4"/>
    <p:sldId id="261" r:id="rId5"/>
    <p:sldId id="263" r:id="rId6"/>
    <p:sldId id="266" r:id="rId7"/>
    <p:sldId id="288" r:id="rId8"/>
    <p:sldId id="289" r:id="rId9"/>
    <p:sldId id="290" r:id="rId10"/>
    <p:sldId id="291" r:id="rId11"/>
    <p:sldId id="267" r:id="rId12"/>
    <p:sldId id="292" r:id="rId13"/>
    <p:sldId id="293" r:id="rId14"/>
    <p:sldId id="294" r:id="rId15"/>
    <p:sldId id="295" r:id="rId16"/>
    <p:sldId id="281" r:id="rId17"/>
    <p:sldId id="375" r:id="rId18"/>
    <p:sldId id="376" r:id="rId19"/>
    <p:sldId id="2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51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F0673-9CE8-49C6-8A78-671C28D3200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F6B95-8B8B-4748-B765-9B4599BEA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07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4366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1716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4399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7957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7729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1951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8074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3133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850A-2EA1-7503-8FE6-67A97DAD6A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DB4D92-0EBE-5A8C-52BF-0EAF7DA60D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631CF-0963-7122-A5B4-DE6FF15B5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2ECDD-8715-4FA7-A6C4-37E8C9A535C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BC708-D519-C2B8-73A2-060523546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D8DB0-29E4-584C-3316-DA53725E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229C-75ED-48B6-BEB3-A4B260482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82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23D7F-544E-3AFA-8234-71727B3BA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A54ED4-75A3-A104-7267-E3E176EC4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41838-5052-C2D2-8578-D6CA69766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2ECDD-8715-4FA7-A6C4-37E8C9A535C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2E98E-E6D0-3E86-C1EE-68DF6B3A9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1A777-3ED6-6AC3-D4D4-7872BDF8B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229C-75ED-48B6-BEB3-A4B260482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26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05F070-FB8D-F5C4-07DB-096CC4461E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8AEAD9-160F-EDBD-4E44-B17711820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85F49-5033-998C-A146-29A55B416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2ECDD-8715-4FA7-A6C4-37E8C9A535C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3C799-6978-541C-BDCA-14174CE4E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90A06-BAF3-1D2E-0229-1CD7633B6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229C-75ED-48B6-BEB3-A4B260482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71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95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205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596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797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33663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954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29C2E-4D1E-4F59-91D1-95B83ABEEB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895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46A1F-9E99-4E72-9D09-5F6A6C41B36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030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6CB4A-242A-CC00-4296-2BB82782D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92B34-6309-6E37-17D1-9BCF98A82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F0781-94C3-6531-273B-A15DDB803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2ECDD-8715-4FA7-A6C4-37E8C9A535C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DF1E9-DBAA-B36D-2DCB-AE2B3A585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9534D-C9A6-F97D-CF8C-C1B4FCEBF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229C-75ED-48B6-BEB3-A4B260482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82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3F7B2-BB06-4C2C-A0BF-C3C4D1F4133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112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CB74B-88C8-6ABE-304E-B80661E85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0FBBB-8C07-18A4-8752-107C9CE5B5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D4A6B-B5CB-1846-15DF-6F3FC4D0A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2ECDD-8715-4FA7-A6C4-37E8C9A535C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8D238-EE83-758E-E3DA-3B9E6F780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41224-4EBF-1B83-7D2C-5FDB05172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229C-75ED-48B6-BEB3-A4B260482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17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0024A-B941-8998-1727-79B77E83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66924-7871-2F55-8ABB-25B63E6CA4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16421D-AEAB-820B-6FF5-A159B6FA93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07DC78-F60B-A8D4-C721-5482F5E45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2ECDD-8715-4FA7-A6C4-37E8C9A535C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DC8A-4F5D-C1D1-FBD1-8F2A90683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329CE-A499-E6D5-56FD-1DBE14915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229C-75ED-48B6-BEB3-A4B260482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0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37BBA-50ED-41D9-040C-9B98784D6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F9BFE-6AF5-7EF5-20EC-71A109EAC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C1D86-AD00-C195-75CA-70E01292A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860338-8B3C-9398-DCCB-55EF1A8184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4FBCAA-83E6-336D-0FEB-252383C185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174CA4-D919-4D32-6145-AA96119B9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2ECDD-8715-4FA7-A6C4-37E8C9A535C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C95E49-7CC0-E827-35EC-C3BF522BB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934A28-3CD1-EB20-7918-A5DE22663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229C-75ED-48B6-BEB3-A4B260482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5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F930B-EBDB-B974-6169-D28E0DA6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B43933-0D63-6345-4179-5AC9E3EDA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2ECDD-8715-4FA7-A6C4-37E8C9A535C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079DD-3DF5-D03E-C242-7744F8B7F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17A98-7677-23FC-2D95-DE9550AD6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229C-75ED-48B6-BEB3-A4B260482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51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37FA41-15B5-2B4A-23F4-B8191B3C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2ECDD-8715-4FA7-A6C4-37E8C9A535C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719AA0-0113-1884-EB71-5DFBFCCE8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0D80E-D3E2-F15C-410E-0AC9846DA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229C-75ED-48B6-BEB3-A4B260482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39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E00C3-CEEB-F7B3-9A60-6E696B69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F2098-6DE8-963E-FBB4-47DFF2955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CA1D92-ADE6-7C3D-437F-A15FD7FC00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B715A-76E9-8FCC-3D59-14C6C2188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2ECDD-8715-4FA7-A6C4-37E8C9A535C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2794B-841F-2B19-4975-B3A3E9A8F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4F459-54C7-190F-75CF-A3F32E8C1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229C-75ED-48B6-BEB3-A4B260482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99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8DA50-B640-CFB3-5CD7-3EFDBD274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F8EC1B-BC7F-BF22-1342-81F470B720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7FFFBC-BE31-0232-4988-DECF68B35C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599880-0E02-578E-3405-717B519D2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2ECDD-8715-4FA7-A6C4-37E8C9A535C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456B7-78F9-B694-46EB-10211CD43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8133B2-AE70-3C9E-1053-FFBDB569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229C-75ED-48B6-BEB3-A4B260482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50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5AF6784-FE9D-2DBF-68F3-A94CDCDC4C8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AA9C5C-477B-68EA-5EBB-3AB92D1CD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00BF5-F270-CEA5-327C-E5CF12E29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9F03D-C6C2-9460-0CFF-6541B5B0C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2ECDD-8715-4FA7-A6C4-37E8C9A535C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E1CF5-49F8-84E4-C907-09F0822E43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7EB4A-80E3-B8B6-9CB7-B2DF57082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F229C-75ED-48B6-BEB3-A4B2604822AB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B0FE18A-0EC3-7309-C29B-8B7DF181EDE1}"/>
              </a:ext>
            </a:extLst>
          </p:cNvPr>
          <p:cNvGrpSpPr/>
          <p:nvPr userDrawn="1"/>
        </p:nvGrpSpPr>
        <p:grpSpPr>
          <a:xfrm>
            <a:off x="-3319996" y="0"/>
            <a:ext cx="3842965" cy="2357824"/>
            <a:chOff x="5586065" y="1777554"/>
            <a:chExt cx="2882224" cy="176836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D30572F-4526-D156-8266-BAE62C51C2B8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60A049D3-A535-5BC8-A12E-C52B4E2249B1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160CF83-F703-404F-138B-B1214772F3DF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1228BF3-071E-2746-6F3B-1804EEDF9FA7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EC72CD5-96C4-68FF-165E-39CE965BB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673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41" r:id="rId13"/>
    <p:sldLayoutId id="2147483742" r:id="rId14"/>
    <p:sldLayoutId id="2147483743" r:id="rId15"/>
    <p:sldLayoutId id="2147483744" r:id="rId16"/>
    <p:sldLayoutId id="2147483701" r:id="rId17"/>
    <p:sldLayoutId id="2147483702" r:id="rId18"/>
    <p:sldLayoutId id="2147483703" r:id="rId19"/>
    <p:sldLayoutId id="2147483704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image" Target="../media/image34.png"/><Relationship Id="rId18" Type="http://schemas.openxmlformats.org/officeDocument/2006/relationships/image" Target="../media/image39.emf"/><Relationship Id="rId3" Type="http://schemas.openxmlformats.org/officeDocument/2006/relationships/tags" Target="../tags/tag3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tags" Target="../tags/tag2.xml"/><Relationship Id="rId16" Type="http://schemas.openxmlformats.org/officeDocument/2006/relationships/image" Target="../media/image37.png"/><Relationship Id="rId20" Type="http://schemas.microsoft.com/office/2007/relationships/hdphoto" Target="../media/hdphoto1.wdp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32.emf"/><Relationship Id="rId5" Type="http://schemas.openxmlformats.org/officeDocument/2006/relationships/tags" Target="../tags/tag5.xml"/><Relationship Id="rId15" Type="http://schemas.openxmlformats.org/officeDocument/2006/relationships/image" Target="../media/image36.png"/><Relationship Id="rId10" Type="http://schemas.openxmlformats.org/officeDocument/2006/relationships/image" Target="../media/image31.emf"/><Relationship Id="rId19" Type="http://schemas.openxmlformats.org/officeDocument/2006/relationships/image" Target="../media/image40.png"/><Relationship Id="rId4" Type="http://schemas.openxmlformats.org/officeDocument/2006/relationships/tags" Target="../tags/tag4.xml"/><Relationship Id="rId9" Type="http://schemas.openxmlformats.org/officeDocument/2006/relationships/image" Target="../media/image30.emf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NULL" TargetMode="Externa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7.gif"/><Relationship Id="rId4" Type="http://schemas.microsoft.com/office/2007/relationships/media" Target="../media/media2.mp3"/><Relationship Id="rId9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899" y="4512152"/>
            <a:ext cx="5302467" cy="2978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251" y="5233892"/>
            <a:ext cx="2200147" cy="1624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0" y="-517401"/>
            <a:ext cx="2497073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1"/>
          <p:cNvSpPr txBox="1"/>
          <p:nvPr/>
        </p:nvSpPr>
        <p:spPr>
          <a:xfrm>
            <a:off x="6092826" y="3095201"/>
            <a:ext cx="6350" cy="74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404388"/>
              </a:lnSpc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B825B6-E99B-2DEB-9739-93BB659CCD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0461" y="844584"/>
            <a:ext cx="5834378" cy="2139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F099E2-6470-2FB9-7E21-3A99ACCABB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7092" y="2538907"/>
            <a:ext cx="8401016" cy="17801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97E75C-9AAF-D1CD-A83B-F60C2698E113}"/>
              </a:ext>
            </a:extLst>
          </p:cNvPr>
          <p:cNvSpPr txBox="1"/>
          <p:nvPr/>
        </p:nvSpPr>
        <p:spPr>
          <a:xfrm>
            <a:off x="3986213" y="424889"/>
            <a:ext cx="776287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 sz="18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2286000" y="271012"/>
            <a:ext cx="8648699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lvl="0" defTabSz="609630">
              <a:buClr>
                <a:srgbClr val="000000"/>
              </a:buClr>
            </a:pP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2. Quan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và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ghi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chép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kết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quả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quan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77BDC6-E154-59B4-ED2F-28923CF48525}"/>
              </a:ext>
            </a:extLst>
          </p:cNvPr>
          <p:cNvSpPr txBox="1"/>
          <p:nvPr/>
        </p:nvSpPr>
        <p:spPr>
          <a:xfrm>
            <a:off x="762000" y="895350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C32C47-3EBE-FE24-DC92-25C647B4F536}"/>
              </a:ext>
            </a:extLst>
          </p:cNvPr>
          <p:cNvSpPr txBox="1"/>
          <p:nvPr/>
        </p:nvSpPr>
        <p:spPr>
          <a:xfrm>
            <a:off x="723900" y="1476375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D541837-88A0-5402-8ACD-AC7FCCB557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913389"/>
              </p:ext>
            </p:extLst>
          </p:nvPr>
        </p:nvGraphicFramePr>
        <p:xfrm>
          <a:off x="2724151" y="1581150"/>
          <a:ext cx="7038975" cy="230505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346325">
                  <a:extLst>
                    <a:ext uri="{9D8B030D-6E8A-4147-A177-3AD203B41FA5}">
                      <a16:colId xmlns:a16="http://schemas.microsoft.com/office/drawing/2014/main" val="633531922"/>
                    </a:ext>
                  </a:extLst>
                </a:gridCol>
                <a:gridCol w="2346325">
                  <a:extLst>
                    <a:ext uri="{9D8B030D-6E8A-4147-A177-3AD203B41FA5}">
                      <a16:colId xmlns:a16="http://schemas.microsoft.com/office/drawing/2014/main" val="459974232"/>
                    </a:ext>
                  </a:extLst>
                </a:gridCol>
                <a:gridCol w="2346325">
                  <a:extLst>
                    <a:ext uri="{9D8B030D-6E8A-4147-A177-3AD203B41FA5}">
                      <a16:colId xmlns:a16="http://schemas.microsoft.com/office/drawing/2014/main" val="519648245"/>
                    </a:ext>
                  </a:extLst>
                </a:gridCol>
              </a:tblGrid>
              <a:tr h="44382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bao quát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19544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 dáng, kích thước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 sắc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 lông (da)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377049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Bé nhỏ,...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Trắng muốt,...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Mềm mại,...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862836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FB3A5C5-5EFE-1821-A2E4-46DB88800C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622303"/>
              </p:ext>
            </p:extLst>
          </p:nvPr>
        </p:nvGraphicFramePr>
        <p:xfrm>
          <a:off x="2305050" y="4133850"/>
          <a:ext cx="8001000" cy="235138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00250">
                  <a:extLst>
                    <a:ext uri="{9D8B030D-6E8A-4147-A177-3AD203B41FA5}">
                      <a16:colId xmlns:a16="http://schemas.microsoft.com/office/drawing/2014/main" val="63353192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45997423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519648245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3935312813"/>
                    </a:ext>
                  </a:extLst>
                </a:gridCol>
              </a:tblGrid>
              <a:tr h="443826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của từng bộ phận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919544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Mũi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77049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xoe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,..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nhỏ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xíu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628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8239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1"/>
          <p:cNvSpPr/>
          <p:nvPr/>
        </p:nvSpPr>
        <p:spPr>
          <a:xfrm>
            <a:off x="487626" y="177800"/>
            <a:ext cx="11313583" cy="5333999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  <a:buSzPts val="1800"/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9" name="Google Shape;899;p11"/>
          <p:cNvGrpSpPr/>
          <p:nvPr/>
        </p:nvGrpSpPr>
        <p:grpSpPr>
          <a:xfrm>
            <a:off x="619413" y="1212850"/>
            <a:ext cx="11005127" cy="2463800"/>
            <a:chOff x="900544" y="2705100"/>
            <a:chExt cx="16507691" cy="3695701"/>
          </a:xfrm>
        </p:grpSpPr>
        <p:sp>
          <p:nvSpPr>
            <p:cNvPr id="900" name="Google Shape;900;p11"/>
            <p:cNvSpPr/>
            <p:nvPr/>
          </p:nvSpPr>
          <p:spPr>
            <a:xfrm>
              <a:off x="900544" y="2705100"/>
              <a:ext cx="16507691" cy="3695701"/>
            </a:xfrm>
            <a:prstGeom prst="roundRect">
              <a:avLst>
                <a:gd name="adj" fmla="val 16667"/>
              </a:avLst>
            </a:prstGeom>
            <a:solidFill>
              <a:srgbClr val="93CDDD">
                <a:alpha val="74901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11"/>
            <p:cNvSpPr/>
            <p:nvPr/>
          </p:nvSpPr>
          <p:spPr>
            <a:xfrm>
              <a:off x="921327" y="2826696"/>
              <a:ext cx="16191888" cy="30838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Lưu ý: Quan sát kĩ đặc điểm nổi bật của con vật khiến em thấy thú vị (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 sừng trâu cong vút, đuôi mèo dài, mỏ vẹt khoằm,...).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05" name="Google Shape;90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691" y="4353445"/>
            <a:ext cx="2516909" cy="247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3600" y="4164932"/>
            <a:ext cx="5454073" cy="3067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2286000" y="271012"/>
            <a:ext cx="8648699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2. Quan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chép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kết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77BDC6-E154-59B4-ED2F-28923CF48525}"/>
              </a:ext>
            </a:extLst>
          </p:cNvPr>
          <p:cNvSpPr txBox="1"/>
          <p:nvPr/>
        </p:nvSpPr>
        <p:spPr>
          <a:xfrm>
            <a:off x="771525" y="962025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thói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71FFEC9-DF25-5AAC-98E8-B65F083F6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633122"/>
              </p:ext>
            </p:extLst>
          </p:nvPr>
        </p:nvGraphicFramePr>
        <p:xfrm>
          <a:off x="1571625" y="1790700"/>
          <a:ext cx="8696324" cy="240873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825017">
                  <a:extLst>
                    <a:ext uri="{9D8B030D-6E8A-4147-A177-3AD203B41FA5}">
                      <a16:colId xmlns:a16="http://schemas.microsoft.com/office/drawing/2014/main" val="3263803861"/>
                    </a:ext>
                  </a:extLst>
                </a:gridCol>
                <a:gridCol w="1849251">
                  <a:extLst>
                    <a:ext uri="{9D8B030D-6E8A-4147-A177-3AD203B41FA5}">
                      <a16:colId xmlns:a16="http://schemas.microsoft.com/office/drawing/2014/main" val="3286106071"/>
                    </a:ext>
                  </a:extLst>
                </a:gridCol>
                <a:gridCol w="2378672">
                  <a:extLst>
                    <a:ext uri="{9D8B030D-6E8A-4147-A177-3AD203B41FA5}">
                      <a16:colId xmlns:a16="http://schemas.microsoft.com/office/drawing/2014/main" val="1810851344"/>
                    </a:ext>
                  </a:extLst>
                </a:gridCol>
                <a:gridCol w="2643384">
                  <a:extLst>
                    <a:ext uri="{9D8B030D-6E8A-4147-A177-3AD203B41FA5}">
                      <a16:colId xmlns:a16="http://schemas.microsoft.com/office/drawing/2014/main" val="2338744536"/>
                    </a:ext>
                  </a:extLst>
                </a:gridCol>
              </a:tblGrid>
              <a:tr h="10191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Nằm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Chạy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Trèo cây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 động khác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0094393"/>
                  </a:ext>
                </a:extLst>
              </a:tr>
              <a:tr h="1389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Cuộn tròn,...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Êm ru,...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Nhanh thoăn thoắt,...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.........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628877"/>
                  </a:ext>
                </a:extLst>
              </a:tr>
            </a:tbl>
          </a:graphicData>
        </a:graphic>
      </p:graphicFrame>
      <p:grpSp>
        <p:nvGrpSpPr>
          <p:cNvPr id="3" name="Google Shape;899;p11">
            <a:extLst>
              <a:ext uri="{FF2B5EF4-FFF2-40B4-BE49-F238E27FC236}">
                <a16:creationId xmlns:a16="http://schemas.microsoft.com/office/drawing/2014/main" id="{283F418D-1DE7-290A-9B08-90EB4C115780}"/>
              </a:ext>
            </a:extLst>
          </p:cNvPr>
          <p:cNvGrpSpPr/>
          <p:nvPr/>
        </p:nvGrpSpPr>
        <p:grpSpPr>
          <a:xfrm>
            <a:off x="657513" y="4429124"/>
            <a:ext cx="11005127" cy="1933575"/>
            <a:chOff x="900544" y="2705100"/>
            <a:chExt cx="16507691" cy="3695701"/>
          </a:xfrm>
        </p:grpSpPr>
        <p:sp>
          <p:nvSpPr>
            <p:cNvPr id="4" name="Google Shape;900;p11">
              <a:extLst>
                <a:ext uri="{FF2B5EF4-FFF2-40B4-BE49-F238E27FC236}">
                  <a16:creationId xmlns:a16="http://schemas.microsoft.com/office/drawing/2014/main" id="{1AEC81D8-AE29-2763-7193-E6C2649C1D64}"/>
                </a:ext>
              </a:extLst>
            </p:cNvPr>
            <p:cNvSpPr/>
            <p:nvPr/>
          </p:nvSpPr>
          <p:spPr>
            <a:xfrm>
              <a:off x="900544" y="2705100"/>
              <a:ext cx="16507691" cy="3695701"/>
            </a:xfrm>
            <a:prstGeom prst="roundRect">
              <a:avLst>
                <a:gd name="adj" fmla="val 16667"/>
              </a:avLst>
            </a:prstGeom>
            <a:solidFill>
              <a:srgbClr val="93CDDD">
                <a:alpha val="74901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901;p11">
              <a:extLst>
                <a:ext uri="{FF2B5EF4-FFF2-40B4-BE49-F238E27FC236}">
                  <a16:creationId xmlns:a16="http://schemas.microsoft.com/office/drawing/2014/main" id="{E0B4F36A-A936-D4C6-333F-A95680269411}"/>
                </a:ext>
              </a:extLst>
            </p:cNvPr>
            <p:cNvSpPr/>
            <p:nvPr/>
          </p:nvSpPr>
          <p:spPr>
            <a:xfrm>
              <a:off x="921327" y="2826697"/>
              <a:ext cx="16191888" cy="3505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Lưu ý: Quan sát kĩ hoạt động nổi bật của con vật khiến em thấy thú vị (</a:t>
              </a:r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 mèo chạy nhảy êm như ru, rùa đi rất chậm, ngựa chạy rất nhanh, tắc kè có thể đổi màu,...).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70041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016000" y="318637"/>
            <a:ext cx="2641600" cy="615527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3.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Sắp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xếp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ý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A6038C-4AA8-1055-D0C6-96166846BF42}"/>
              </a:ext>
            </a:extLst>
          </p:cNvPr>
          <p:cNvSpPr txBox="1"/>
          <p:nvPr/>
        </p:nvSpPr>
        <p:spPr>
          <a:xfrm>
            <a:off x="923924" y="1200150"/>
            <a:ext cx="7124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40D06-95CC-265D-BEAA-F035BAC51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528887"/>
            <a:ext cx="4904118" cy="1804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13A4C8-AA0C-F295-9412-A7498D42D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562" y="2519362"/>
            <a:ext cx="4443927" cy="1814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5389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015999" y="318637"/>
            <a:ext cx="4117975" cy="615527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4.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Trao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đổi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,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góp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ý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2" name="图片 12">
            <a:extLst>
              <a:ext uri="{FF2B5EF4-FFF2-40B4-BE49-F238E27FC236}">
                <a16:creationId xmlns:a16="http://schemas.microsoft.com/office/drawing/2014/main" id="{C9AECAE2-4730-569C-63BE-4CFF75BF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767"/>
            <a:ext cx="4872789" cy="3681190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81251AB6-C3E5-1B34-E5EF-37AF22CA8CED}"/>
              </a:ext>
            </a:extLst>
          </p:cNvPr>
          <p:cNvSpPr/>
          <p:nvPr/>
        </p:nvSpPr>
        <p:spPr>
          <a:xfrm>
            <a:off x="2676525" y="1339333"/>
            <a:ext cx="8949417" cy="13181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Ghi chép được các đặc điểm ngoại hình, hoạt động, thói quen của con vật.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0F2EBD7D-8C52-9B89-6A42-191EE866BE9D}"/>
              </a:ext>
            </a:extLst>
          </p:cNvPr>
          <p:cNvSpPr/>
          <p:nvPr/>
        </p:nvSpPr>
        <p:spPr>
          <a:xfrm>
            <a:off x="4337887" y="3206867"/>
            <a:ext cx="7196888" cy="1088908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Ghi chép được đặc điểm nổi bật của con vật.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640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"/>
          <p:cNvSpPr txBox="1"/>
          <p:nvPr/>
        </p:nvSpPr>
        <p:spPr>
          <a:xfrm>
            <a:off x="4425950" y="3609975"/>
            <a:ext cx="6056241" cy="17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74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Vận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dụng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Sigmar One"/>
              <a:cs typeface="Calibri" panose="020F0502020204030204" pitchFamily="34" charset="0"/>
              <a:sym typeface="Sigmar One"/>
            </a:endParaRPr>
          </a:p>
        </p:txBody>
      </p:sp>
    </p:spTree>
    <p:extLst>
      <p:ext uri="{BB962C8B-B14F-4D97-AF65-F5344CB8AC3E}">
        <p14:creationId xmlns:p14="http://schemas.microsoft.com/office/powerpoint/2010/main" val="42968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9055967" y="440590"/>
            <a:ext cx="2258558" cy="3192836"/>
          </a:xfrm>
          <a:prstGeom prst="rect">
            <a:avLst/>
          </a:prstGeom>
        </p:spPr>
      </p:pic>
      <p:pic>
        <p:nvPicPr>
          <p:cNvPr id="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 rot="20166082">
            <a:off x="2619733" y="172345"/>
            <a:ext cx="1563609" cy="23893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429209" y="779115"/>
            <a:ext cx="10630678" cy="591366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6" name="PA_5">
            <a:extLst>
              <a:ext uri="{FF2B5EF4-FFF2-40B4-BE49-F238E27FC236}">
                <a16:creationId xmlns:a16="http://schemas.microsoft.com/office/drawing/2014/main" id="{C51EFB2B-6B52-4514-B809-AE5171A0AA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lum contrast="20000"/>
          </a:blip>
          <a:stretch>
            <a:fillRect/>
          </a:stretch>
        </p:blipFill>
        <p:spPr>
          <a:xfrm>
            <a:off x="1705379" y="4746238"/>
            <a:ext cx="9630278" cy="1857253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lum contrast="20000"/>
          </a:blip>
          <a:stretch>
            <a:fillRect/>
          </a:stretch>
        </p:blipFill>
        <p:spPr>
          <a:xfrm>
            <a:off x="9757688" y="3787847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lum contrast="20000"/>
          </a:blip>
          <a:stretch>
            <a:fillRect/>
          </a:stretch>
        </p:blipFill>
        <p:spPr>
          <a:xfrm>
            <a:off x="8786657" y="5810242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959099" y="-196596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grpSp>
        <p:nvGrpSpPr>
          <p:cNvPr id="17" name="组合 5">
            <a:extLst>
              <a:ext uri="{FF2B5EF4-FFF2-40B4-BE49-F238E27FC236}">
                <a16:creationId xmlns:a16="http://schemas.microsoft.com/office/drawing/2014/main" id="{1FA02398-16E0-4799-B35B-8D432C91AAC7}"/>
              </a:ext>
            </a:extLst>
          </p:cNvPr>
          <p:cNvGrpSpPr/>
          <p:nvPr/>
        </p:nvGrpSpPr>
        <p:grpSpPr>
          <a:xfrm>
            <a:off x="1107750" y="336867"/>
            <a:ext cx="619450" cy="726240"/>
            <a:chOff x="2951064" y="3044493"/>
            <a:chExt cx="1293780" cy="1516822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5809A891-B9DE-4ABF-B0F2-2AF80F3EC4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/>
          </p:blipFill>
          <p:spPr>
            <a:xfrm>
              <a:off x="3681543" y="3633296"/>
              <a:ext cx="563301" cy="900264"/>
            </a:xfrm>
            <a:prstGeom prst="rect">
              <a:avLst/>
            </a:prstGeom>
          </p:spPr>
        </p:pic>
        <p:pic>
          <p:nvPicPr>
            <p:cNvPr id="19" name="图片 4">
              <a:extLst>
                <a:ext uri="{FF2B5EF4-FFF2-40B4-BE49-F238E27FC236}">
                  <a16:creationId xmlns:a16="http://schemas.microsoft.com/office/drawing/2014/main" id="{C7B63D9B-7CDD-47D0-84E4-07F4DAE1E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/>
          </p:blipFill>
          <p:spPr>
            <a:xfrm>
              <a:off x="2951064" y="3044493"/>
              <a:ext cx="949085" cy="1516822"/>
            </a:xfrm>
            <a:prstGeom prst="rect">
              <a:avLst/>
            </a:prstGeom>
          </p:spPr>
        </p:pic>
      </p:grpSp>
      <p:pic>
        <p:nvPicPr>
          <p:cNvPr id="27" name="图片 32">
            <a:extLst>
              <a:ext uri="{FF2B5EF4-FFF2-40B4-BE49-F238E27FC236}">
                <a16:creationId xmlns:a16="http://schemas.microsoft.com/office/drawing/2014/main" id="{E59DE620-DDE6-4F22-A2EA-529A214D839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28" name="图片 37">
            <a:extLst>
              <a:ext uri="{FF2B5EF4-FFF2-40B4-BE49-F238E27FC236}">
                <a16:creationId xmlns:a16="http://schemas.microsoft.com/office/drawing/2014/main" id="{DA9A471B-7D05-4F56-BDB0-C30C65DF645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2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7EE7291A-E614-40EB-903C-7A3978F870F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2B47E1-0B43-4A96-BA01-479FF239DFD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  <p:grpSp>
        <p:nvGrpSpPr>
          <p:cNvPr id="1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33847" y="1014838"/>
            <a:ext cx="2620085" cy="3221917"/>
            <a:chOff x="344182" y="1662106"/>
            <a:chExt cx="4020601" cy="4944130"/>
          </a:xfrm>
        </p:grpSpPr>
        <p:pic>
          <p:nvPicPr>
            <p:cNvPr id="9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矩形 11">
            <a:extLst>
              <a:ext uri="{FF2B5EF4-FFF2-40B4-BE49-F238E27FC236}">
                <a16:creationId xmlns:a16="http://schemas.microsoft.com/office/drawing/2014/main" id="{ABA92BD3-2C1A-466B-A165-C7159C9297FE}"/>
              </a:ext>
            </a:extLst>
          </p:cNvPr>
          <p:cNvSpPr/>
          <p:nvPr/>
        </p:nvSpPr>
        <p:spPr>
          <a:xfrm>
            <a:off x="2057400" y="2792751"/>
            <a:ext cx="71335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Thi</a:t>
            </a:r>
            <a:r>
              <a:rPr kumimoji="0" lang="en-US" altLang="zh-CN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kể</a:t>
            </a:r>
            <a:r>
              <a:rPr kumimoji="0" lang="en-US" altLang="zh-CN" sz="8000" b="1" i="0" u="none" strike="noStrike" kern="120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tên</a:t>
            </a:r>
            <a:r>
              <a:rPr kumimoji="0" lang="en-US" altLang="zh-CN" sz="8000" b="1" i="0" u="none" strike="noStrike" kern="120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các</a:t>
            </a:r>
            <a:r>
              <a:rPr kumimoji="0" lang="en-US" altLang="zh-CN" sz="8000" b="1" i="0" u="none" strike="noStrike" kern="120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con </a:t>
            </a:r>
            <a:r>
              <a:rPr kumimoji="0" lang="en-US" altLang="zh-CN" sz="8000" b="1" i="0" u="none" strike="noStrike" kern="120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vật</a:t>
            </a:r>
            <a:endParaRPr kumimoji="0" lang="en-US" altLang="zh-CN" sz="8000" b="1" i="0" u="none" strike="noStrike" kern="120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UVN Bai Sau Nang" panose="04030905020802020C03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759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32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DE1475-3F86-4716-88D2-E678E00D5CD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3638F0-DF5B-4BEF-9B83-622B7A4AB0C0}"/>
              </a:ext>
            </a:extLst>
          </p:cNvPr>
          <p:cNvSpPr/>
          <p:nvPr/>
        </p:nvSpPr>
        <p:spPr>
          <a:xfrm>
            <a:off x="993057" y="737416"/>
            <a:ext cx="10573027" cy="2434409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907BCB-0551-4D43-AEA1-F6ADF242BA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54" b="97919" l="10000" r="93485">
                        <a14:foregroundMark x1="42121" y1="6660" x2="63182" y2="4475"/>
                        <a14:foregroundMark x1="63182" y1="4475" x2="63788" y2="4266"/>
                        <a14:foregroundMark x1="50455" y1="31009" x2="67576" y2="33299"/>
                        <a14:foregroundMark x1="56061" y1="88450" x2="53788" y2="97294"/>
                        <a14:foregroundMark x1="68485" y1="97919" x2="56061" y2="97294"/>
                        <a14:foregroundMark x1="50000" y1="32986" x2="56818" y2="34547"/>
                        <a14:foregroundMark x1="43030" y1="4891" x2="40455" y2="10822"/>
                        <a14:foregroundMark x1="38788" y1="6348" x2="36515" y2="11655"/>
                        <a14:foregroundMark x1="90909" y1="26223" x2="93485" y2="35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17"/>
          <a:stretch/>
        </p:blipFill>
        <p:spPr>
          <a:xfrm>
            <a:off x="-298626" y="3539699"/>
            <a:ext cx="2330626" cy="3318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FB0DE4-82C8-1292-B6F8-DEA7DF12E114}"/>
              </a:ext>
            </a:extLst>
          </p:cNvPr>
          <p:cNvSpPr txBox="1"/>
          <p:nvPr/>
        </p:nvSpPr>
        <p:spPr>
          <a:xfrm>
            <a:off x="1343025" y="781050"/>
            <a:ext cx="9677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1515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23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8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8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6" name="Google Shape;118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" y="-1041400"/>
            <a:ext cx="12108313" cy="879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BCDE89-D07D-CD22-65BB-6011E8020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200" y="2705401"/>
            <a:ext cx="6059949" cy="184724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A66"/>
        </a:solidFill>
        <a:effectLst/>
      </p:bgPr>
    </p:bg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Google Shape;777;p2"/>
          <p:cNvPicPr preferRelativeResize="0"/>
          <p:nvPr/>
        </p:nvPicPr>
        <p:blipFill rotWithShape="1">
          <a:blip r:embed="rId3">
            <a:alphaModFix/>
          </a:blip>
          <a:srcRect t="2594" b="2595"/>
          <a:stretch/>
        </p:blipFill>
        <p:spPr>
          <a:xfrm>
            <a:off x="-721909" y="0"/>
            <a:ext cx="5344709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9" name="Google Shape;779;p2"/>
          <p:cNvGrpSpPr/>
          <p:nvPr/>
        </p:nvGrpSpPr>
        <p:grpSpPr>
          <a:xfrm>
            <a:off x="4085405" y="1372782"/>
            <a:ext cx="8034436" cy="1741894"/>
            <a:chOff x="6128108" y="2059172"/>
            <a:chExt cx="12051654" cy="3617728"/>
          </a:xfrm>
        </p:grpSpPr>
        <p:pic>
          <p:nvPicPr>
            <p:cNvPr id="780" name="Google Shape;780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28108" y="2059172"/>
              <a:ext cx="3008965" cy="3200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1" name="Google Shape;781;p2"/>
            <p:cNvSpPr txBox="1"/>
            <p:nvPr/>
          </p:nvSpPr>
          <p:spPr>
            <a:xfrm>
              <a:off x="9548065" y="2737433"/>
              <a:ext cx="8264492" cy="2045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Biết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quan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sát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tìm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ý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cho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bài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văn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miêu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tả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con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endParaRPr sz="32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  <p:grpSp>
          <p:nvGrpSpPr>
            <p:cNvPr id="782" name="Google Shape;782;p2"/>
            <p:cNvGrpSpPr/>
            <p:nvPr/>
          </p:nvGrpSpPr>
          <p:grpSpPr>
            <a:xfrm>
              <a:off x="8843392" y="2324100"/>
              <a:ext cx="9336370" cy="3352800"/>
              <a:chOff x="8843392" y="2324100"/>
              <a:chExt cx="9336370" cy="3352800"/>
            </a:xfrm>
          </p:grpSpPr>
          <p:sp>
            <p:nvSpPr>
              <p:cNvPr id="783" name="Google Shape;783;p2"/>
              <p:cNvSpPr/>
              <p:nvPr/>
            </p:nvSpPr>
            <p:spPr>
              <a:xfrm>
                <a:off x="8843392" y="2324100"/>
                <a:ext cx="9183970" cy="3200400"/>
              </a:xfrm>
              <a:prstGeom prst="roundRect">
                <a:avLst>
                  <a:gd name="adj" fmla="val 16667"/>
                </a:avLst>
              </a:prstGeom>
              <a:noFill/>
              <a:ln w="57150" cap="flat" cmpd="sng">
                <a:solidFill>
                  <a:srgbClr val="FFFF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</a:pPr>
                <a:endParaRPr sz="2800" ker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784;p2"/>
              <p:cNvSpPr/>
              <p:nvPr/>
            </p:nvSpPr>
            <p:spPr>
              <a:xfrm>
                <a:off x="8995792" y="2476500"/>
                <a:ext cx="9183970" cy="3200400"/>
              </a:xfrm>
              <a:prstGeom prst="roundRect">
                <a:avLst>
                  <a:gd name="adj" fmla="val 16667"/>
                </a:avLst>
              </a:prstGeom>
              <a:noFill/>
              <a:ln w="57150" cap="flat" cmpd="sng">
                <a:solidFill>
                  <a:schemeClr val="lt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</a:pPr>
                <a:endParaRPr sz="2800" ker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85" name="Google Shape;785;p2"/>
          <p:cNvGrpSpPr/>
          <p:nvPr/>
        </p:nvGrpSpPr>
        <p:grpSpPr>
          <a:xfrm>
            <a:off x="4236359" y="3780016"/>
            <a:ext cx="7792772" cy="2235200"/>
            <a:chOff x="6583138" y="6198661"/>
            <a:chExt cx="11689158" cy="3352800"/>
          </a:xfrm>
        </p:grpSpPr>
        <p:pic>
          <p:nvPicPr>
            <p:cNvPr id="786" name="Google Shape;786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583138" y="6678398"/>
              <a:ext cx="2098903" cy="2240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7" name="Google Shape;787;p2"/>
            <p:cNvSpPr txBox="1"/>
            <p:nvPr/>
          </p:nvSpPr>
          <p:spPr>
            <a:xfrm>
              <a:off x="9301164" y="6678398"/>
              <a:ext cx="8672511" cy="1938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biệt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loài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788" name="Google Shape;788;p2"/>
            <p:cNvGrpSpPr/>
            <p:nvPr/>
          </p:nvGrpSpPr>
          <p:grpSpPr>
            <a:xfrm>
              <a:off x="8935926" y="6198661"/>
              <a:ext cx="9336370" cy="3352800"/>
              <a:chOff x="8843392" y="2324100"/>
              <a:chExt cx="9336370" cy="3352800"/>
            </a:xfrm>
          </p:grpSpPr>
          <p:sp>
            <p:nvSpPr>
              <p:cNvPr id="789" name="Google Shape;789;p2"/>
              <p:cNvSpPr/>
              <p:nvPr/>
            </p:nvSpPr>
            <p:spPr>
              <a:xfrm>
                <a:off x="8843392" y="2324100"/>
                <a:ext cx="9183970" cy="3200400"/>
              </a:xfrm>
              <a:prstGeom prst="roundRect">
                <a:avLst>
                  <a:gd name="adj" fmla="val 16667"/>
                </a:avLst>
              </a:prstGeom>
              <a:noFill/>
              <a:ln w="57150" cap="flat" cmpd="sng">
                <a:solidFill>
                  <a:srgbClr val="FFFF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</a:pPr>
                <a:endParaRPr sz="2800" ker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2"/>
              <p:cNvSpPr/>
              <p:nvPr/>
            </p:nvSpPr>
            <p:spPr>
              <a:xfrm>
                <a:off x="8995792" y="2476500"/>
                <a:ext cx="9183970" cy="3200400"/>
              </a:xfrm>
              <a:prstGeom prst="roundRect">
                <a:avLst>
                  <a:gd name="adj" fmla="val 16667"/>
                </a:avLst>
              </a:prstGeom>
              <a:noFill/>
              <a:ln w="57150" cap="flat" cmpd="sng">
                <a:solidFill>
                  <a:schemeClr val="lt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</a:pPr>
                <a:endParaRPr sz="2800" ker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F0872C-8DC3-8BE9-38C4-095DF3E0E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1525" y="0"/>
            <a:ext cx="5182049" cy="16094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60A3B7-2E29-B954-12C5-99046A26C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123" y="3868985"/>
            <a:ext cx="6053853" cy="16155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oogle Shape;80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99846" y="-1828342"/>
            <a:ext cx="5911099" cy="63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50651" y="3615623"/>
            <a:ext cx="5911099" cy="63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10358" y="2510334"/>
            <a:ext cx="4866284" cy="4347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22784" y="159551"/>
            <a:ext cx="7071249" cy="235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43007" y="2879587"/>
            <a:ext cx="4038999" cy="3978413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5"/>
          <p:cNvSpPr txBox="1"/>
          <p:nvPr/>
        </p:nvSpPr>
        <p:spPr>
          <a:xfrm>
            <a:off x="3020499" y="365559"/>
            <a:ext cx="5735875" cy="166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40010"/>
              </a:lnSpc>
              <a:buClr>
                <a:srgbClr val="000000"/>
              </a:buClr>
            </a:pP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Bài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hát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nhắc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đến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những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con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vật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nào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endParaRPr sz="9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15" name="Google Shape;815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88580" y="4270767"/>
            <a:ext cx="1492953" cy="258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812;p5">
            <a:extLst>
              <a:ext uri="{FF2B5EF4-FFF2-40B4-BE49-F238E27FC236}">
                <a16:creationId xmlns:a16="http://schemas.microsoft.com/office/drawing/2014/main" id="{E3EF83A0-B3A3-F3DA-339B-545696BF24D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56454" y="2564820"/>
            <a:ext cx="7071249" cy="2355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14;p5">
            <a:extLst>
              <a:ext uri="{FF2B5EF4-FFF2-40B4-BE49-F238E27FC236}">
                <a16:creationId xmlns:a16="http://schemas.microsoft.com/office/drawing/2014/main" id="{F0D8BDC9-BBDD-2F94-6ECE-415A659E6FB1}"/>
              </a:ext>
            </a:extLst>
          </p:cNvPr>
          <p:cNvSpPr txBox="1"/>
          <p:nvPr/>
        </p:nvSpPr>
        <p:spPr>
          <a:xfrm>
            <a:off x="4054169" y="2770828"/>
            <a:ext cx="5735875" cy="166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40010"/>
              </a:lnSpc>
              <a:buClr>
                <a:srgbClr val="000000"/>
              </a:buClr>
            </a:pP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Mỗi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con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vật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có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những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đặc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điểm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gì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? </a:t>
            </a:r>
            <a:endParaRPr sz="9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4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"/>
          <p:cNvSpPr txBox="1"/>
          <p:nvPr/>
        </p:nvSpPr>
        <p:spPr>
          <a:xfrm>
            <a:off x="4425950" y="3609975"/>
            <a:ext cx="6056241" cy="17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74986"/>
              </a:lnSpc>
              <a:buClr>
                <a:srgbClr val="000000"/>
              </a:buClr>
            </a:pPr>
            <a:r>
              <a:rPr lang="en-US" sz="6600" b="1" kern="0" dirty="0" err="1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Hoạt</a:t>
            </a:r>
            <a:r>
              <a:rPr lang="en-US" sz="6600" b="1" kern="0" dirty="0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 </a:t>
            </a:r>
            <a:r>
              <a:rPr lang="en-US" sz="6600" b="1" kern="0" dirty="0" err="1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động</a:t>
            </a:r>
            <a:endParaRPr sz="6600" b="1" kern="0" dirty="0">
              <a:solidFill>
                <a:srgbClr val="00B050"/>
              </a:solidFill>
              <a:latin typeface="Calibri" panose="020F0502020204030204" pitchFamily="34" charset="0"/>
              <a:ea typeface="Sigmar One"/>
              <a:cs typeface="Calibri" panose="020F0502020204030204" pitchFamily="34" charset="0"/>
              <a:sym typeface="Sigmar One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  <a:buSzPts val="1800"/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016000" y="318637"/>
            <a:ext cx="2641600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1.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Chuẩn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bị</a:t>
            </a:r>
            <a:endParaRPr sz="3200" kern="0" dirty="0">
              <a:solidFill>
                <a:srgbClr val="0C0C0C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2" name="图片 12">
            <a:extLst>
              <a:ext uri="{FF2B5EF4-FFF2-40B4-BE49-F238E27FC236}">
                <a16:creationId xmlns:a16="http://schemas.microsoft.com/office/drawing/2014/main" id="{CB19949A-6D10-6E08-DFC9-B63C27F1E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767"/>
            <a:ext cx="4872789" cy="3681190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3430218" y="996433"/>
            <a:ext cx="8167149" cy="13181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có thể lựa chọn quan sát những con vật như thế nào?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478B06AC-D8E3-8AE3-6F3F-0C8F470E6E91}"/>
              </a:ext>
            </a:extLst>
          </p:cNvPr>
          <p:cNvSpPr/>
          <p:nvPr/>
        </p:nvSpPr>
        <p:spPr>
          <a:xfrm>
            <a:off x="4347412" y="2768717"/>
            <a:ext cx="7196888" cy="1088908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hình thức quan sát nào? 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9D77C512-719C-F248-D526-65124ED30A63}"/>
              </a:ext>
            </a:extLst>
          </p:cNvPr>
          <p:cNvSpPr/>
          <p:nvPr/>
        </p:nvSpPr>
        <p:spPr>
          <a:xfrm>
            <a:off x="5025189" y="4357304"/>
            <a:ext cx="6524156" cy="1414846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thể quan sát bằng những giác quan nào ? 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2801568" y="520183"/>
            <a:ext cx="6790107" cy="8990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Lựa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Google Shape;967;p16">
            <a:extLst>
              <a:ext uri="{FF2B5EF4-FFF2-40B4-BE49-F238E27FC236}">
                <a16:creationId xmlns:a16="http://schemas.microsoft.com/office/drawing/2014/main" id="{179A64FC-CCD0-7EC0-578A-EC69DA9A4748}"/>
              </a:ext>
            </a:extLst>
          </p:cNvPr>
          <p:cNvSpPr/>
          <p:nvPr/>
        </p:nvSpPr>
        <p:spPr>
          <a:xfrm rot="-1200343" flipH="1">
            <a:off x="4694258" y="1604316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oogle Shape;970;p16">
            <a:extLst>
              <a:ext uri="{FF2B5EF4-FFF2-40B4-BE49-F238E27FC236}">
                <a16:creationId xmlns:a16="http://schemas.microsoft.com/office/drawing/2014/main" id="{A3DB4AAC-B18E-AC09-DB76-9E7318365201}"/>
              </a:ext>
            </a:extLst>
          </p:cNvPr>
          <p:cNvGrpSpPr/>
          <p:nvPr/>
        </p:nvGrpSpPr>
        <p:grpSpPr>
          <a:xfrm>
            <a:off x="1647826" y="1881626"/>
            <a:ext cx="3188648" cy="1223523"/>
            <a:chOff x="6019800" y="2256123"/>
            <a:chExt cx="2819400" cy="1066800"/>
          </a:xfrm>
        </p:grpSpPr>
        <p:sp>
          <p:nvSpPr>
            <p:cNvPr id="10" name="Google Shape;971;p16">
              <a:extLst>
                <a:ext uri="{FF2B5EF4-FFF2-40B4-BE49-F238E27FC236}">
                  <a16:creationId xmlns:a16="http://schemas.microsoft.com/office/drawing/2014/main" id="{AC649CEC-C55B-7131-00F8-DC6EAC67A79C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972;p16">
              <a:extLst>
                <a:ext uri="{FF2B5EF4-FFF2-40B4-BE49-F238E27FC236}">
                  <a16:creationId xmlns:a16="http://schemas.microsoft.com/office/drawing/2014/main" id="{ED803C8A-0702-E233-3F5E-96C3AB183774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nuôi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trong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nhà</a:t>
              </a:r>
              <a:endParaRPr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" name="Google Shape;967;p16">
            <a:extLst>
              <a:ext uri="{FF2B5EF4-FFF2-40B4-BE49-F238E27FC236}">
                <a16:creationId xmlns:a16="http://schemas.microsoft.com/office/drawing/2014/main" id="{121FB392-AFFB-C40C-8F29-DE6379FE2955}"/>
              </a:ext>
            </a:extLst>
          </p:cNvPr>
          <p:cNvSpPr/>
          <p:nvPr/>
        </p:nvSpPr>
        <p:spPr>
          <a:xfrm rot="12463419" flipH="1">
            <a:off x="7789884" y="1680515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oogle Shape;970;p16">
            <a:extLst>
              <a:ext uri="{FF2B5EF4-FFF2-40B4-BE49-F238E27FC236}">
                <a16:creationId xmlns:a16="http://schemas.microsoft.com/office/drawing/2014/main" id="{A13181CC-C892-C739-9FC3-208339A61686}"/>
              </a:ext>
            </a:extLst>
          </p:cNvPr>
          <p:cNvGrpSpPr/>
          <p:nvPr/>
        </p:nvGrpSpPr>
        <p:grpSpPr>
          <a:xfrm>
            <a:off x="6972301" y="2024501"/>
            <a:ext cx="3188648" cy="1223523"/>
            <a:chOff x="6019800" y="2256123"/>
            <a:chExt cx="2819400" cy="1066800"/>
          </a:xfrm>
        </p:grpSpPr>
        <p:sp>
          <p:nvSpPr>
            <p:cNvPr id="14" name="Google Shape;971;p16">
              <a:extLst>
                <a:ext uri="{FF2B5EF4-FFF2-40B4-BE49-F238E27FC236}">
                  <a16:creationId xmlns:a16="http://schemas.microsoft.com/office/drawing/2014/main" id="{AB799DAF-3B07-528B-147D-096756AE67A0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972;p16">
              <a:extLst>
                <a:ext uri="{FF2B5EF4-FFF2-40B4-BE49-F238E27FC236}">
                  <a16:creationId xmlns:a16="http://schemas.microsoft.com/office/drawing/2014/main" id="{433C4F61-1995-122F-0D5A-A730744FAB9D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Động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vật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hoang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dã</a:t>
              </a:r>
              <a:endParaRPr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026" name="Picture 2" descr="Top 10 Bài văn thuyết minh về một con vật nuôi mà em thích hay nhất -  toplist.vn">
            <a:extLst>
              <a:ext uri="{FF2B5EF4-FFF2-40B4-BE49-F238E27FC236}">
                <a16:creationId xmlns:a16="http://schemas.microsoft.com/office/drawing/2014/main" id="{B4E90FBC-E50C-61E0-348B-8B1329A6E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4" y="3380141"/>
            <a:ext cx="3782019" cy="264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ần 70% quần thể động vật hoang dã bị suy giảm trong vòng chưa đầy một thế  kỷ">
            <a:extLst>
              <a:ext uri="{FF2B5EF4-FFF2-40B4-BE49-F238E27FC236}">
                <a16:creationId xmlns:a16="http://schemas.microsoft.com/office/drawing/2014/main" id="{E2763E68-F211-D1A0-FEF1-6EE67EB77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49" y="3638798"/>
            <a:ext cx="4462583" cy="233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0741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4314825" y="520183"/>
            <a:ext cx="5276850" cy="8990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Google Shape;967;p16">
            <a:extLst>
              <a:ext uri="{FF2B5EF4-FFF2-40B4-BE49-F238E27FC236}">
                <a16:creationId xmlns:a16="http://schemas.microsoft.com/office/drawing/2014/main" id="{179A64FC-CCD0-7EC0-578A-EC69DA9A4748}"/>
              </a:ext>
            </a:extLst>
          </p:cNvPr>
          <p:cNvSpPr/>
          <p:nvPr/>
        </p:nvSpPr>
        <p:spPr>
          <a:xfrm rot="-1200343" flipH="1">
            <a:off x="4694258" y="1604316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oogle Shape;970;p16">
            <a:extLst>
              <a:ext uri="{FF2B5EF4-FFF2-40B4-BE49-F238E27FC236}">
                <a16:creationId xmlns:a16="http://schemas.microsoft.com/office/drawing/2014/main" id="{A3DB4AAC-B18E-AC09-DB76-9E7318365201}"/>
              </a:ext>
            </a:extLst>
          </p:cNvPr>
          <p:cNvGrpSpPr/>
          <p:nvPr/>
        </p:nvGrpSpPr>
        <p:grpSpPr>
          <a:xfrm>
            <a:off x="1647826" y="1881626"/>
            <a:ext cx="3188648" cy="1223523"/>
            <a:chOff x="6019800" y="2256123"/>
            <a:chExt cx="2819400" cy="1066800"/>
          </a:xfrm>
        </p:grpSpPr>
        <p:sp>
          <p:nvSpPr>
            <p:cNvPr id="10" name="Google Shape;971;p16">
              <a:extLst>
                <a:ext uri="{FF2B5EF4-FFF2-40B4-BE49-F238E27FC236}">
                  <a16:creationId xmlns:a16="http://schemas.microsoft.com/office/drawing/2014/main" id="{AC649CEC-C55B-7131-00F8-DC6EAC67A79C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972;p16">
              <a:extLst>
                <a:ext uri="{FF2B5EF4-FFF2-40B4-BE49-F238E27FC236}">
                  <a16:creationId xmlns:a16="http://schemas.microsoft.com/office/drawing/2014/main" id="{ED803C8A-0702-E233-3F5E-96C3AB183774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Quan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sát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trực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tiếp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" name="Google Shape;967;p16">
            <a:extLst>
              <a:ext uri="{FF2B5EF4-FFF2-40B4-BE49-F238E27FC236}">
                <a16:creationId xmlns:a16="http://schemas.microsoft.com/office/drawing/2014/main" id="{121FB392-AFFB-C40C-8F29-DE6379FE2955}"/>
              </a:ext>
            </a:extLst>
          </p:cNvPr>
          <p:cNvSpPr/>
          <p:nvPr/>
        </p:nvSpPr>
        <p:spPr>
          <a:xfrm rot="12463419" flipH="1">
            <a:off x="7837509" y="1680515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oogle Shape;970;p16">
            <a:extLst>
              <a:ext uri="{FF2B5EF4-FFF2-40B4-BE49-F238E27FC236}">
                <a16:creationId xmlns:a16="http://schemas.microsoft.com/office/drawing/2014/main" id="{A13181CC-C892-C739-9FC3-208339A61686}"/>
              </a:ext>
            </a:extLst>
          </p:cNvPr>
          <p:cNvGrpSpPr/>
          <p:nvPr/>
        </p:nvGrpSpPr>
        <p:grpSpPr>
          <a:xfrm>
            <a:off x="6400800" y="2091176"/>
            <a:ext cx="4762500" cy="1223523"/>
            <a:chOff x="6019800" y="2256123"/>
            <a:chExt cx="2819400" cy="1066800"/>
          </a:xfrm>
        </p:grpSpPr>
        <p:sp>
          <p:nvSpPr>
            <p:cNvPr id="14" name="Google Shape;971;p16">
              <a:extLst>
                <a:ext uri="{FF2B5EF4-FFF2-40B4-BE49-F238E27FC236}">
                  <a16:creationId xmlns:a16="http://schemas.microsoft.com/office/drawing/2014/main" id="{AB799DAF-3B07-528B-147D-096756AE67A0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972;p16">
              <a:extLst>
                <a:ext uri="{FF2B5EF4-FFF2-40B4-BE49-F238E27FC236}">
                  <a16:creationId xmlns:a16="http://schemas.microsoft.com/office/drawing/2014/main" id="{433C4F61-1995-122F-0D5A-A730744FAB9D}"/>
                </a:ext>
              </a:extLst>
            </p:cNvPr>
            <p:cNvSpPr/>
            <p:nvPr/>
          </p:nvSpPr>
          <p:spPr>
            <a:xfrm>
              <a:off x="6104382" y="2384467"/>
              <a:ext cx="2734818" cy="938456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sát qua tivi, sách báo, tranh,…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050" name="Picture 2" descr="Bé cùng tìm hiểu dự án: &quot;Con thỏ&quot; của lớp mẫu giáo Bé 5">
            <a:extLst>
              <a:ext uri="{FF2B5EF4-FFF2-40B4-BE49-F238E27FC236}">
                <a16:creationId xmlns:a16="http://schemas.microsoft.com/office/drawing/2014/main" id="{3E7F8A85-2F43-00BC-23A2-EEB184389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3486149"/>
            <a:ext cx="265772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ột số điều nên lưu ý khi cho trẻ em xem tivi bố mẹ nên biết">
            <a:extLst>
              <a:ext uri="{FF2B5EF4-FFF2-40B4-BE49-F238E27FC236}">
                <a16:creationId xmlns:a16="http://schemas.microsoft.com/office/drawing/2014/main" id="{E26218E6-26CE-7BC7-713F-A2C547D15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3514725"/>
            <a:ext cx="3409949" cy="22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456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3390900" y="600075"/>
            <a:ext cx="5276850" cy="1247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oogle Shape;970;p16">
            <a:extLst>
              <a:ext uri="{FF2B5EF4-FFF2-40B4-BE49-F238E27FC236}">
                <a16:creationId xmlns:a16="http://schemas.microsoft.com/office/drawing/2014/main" id="{99535B1D-C710-4716-8D8C-71DA528E7E6C}"/>
              </a:ext>
            </a:extLst>
          </p:cNvPr>
          <p:cNvGrpSpPr/>
          <p:nvPr/>
        </p:nvGrpSpPr>
        <p:grpSpPr>
          <a:xfrm>
            <a:off x="1919910" y="2738877"/>
            <a:ext cx="2032965" cy="711200"/>
            <a:chOff x="6019800" y="2256123"/>
            <a:chExt cx="2819400" cy="1066800"/>
          </a:xfrm>
        </p:grpSpPr>
        <p:sp>
          <p:nvSpPr>
            <p:cNvPr id="9" name="Google Shape;971;p16">
              <a:extLst>
                <a:ext uri="{FF2B5EF4-FFF2-40B4-BE49-F238E27FC236}">
                  <a16:creationId xmlns:a16="http://schemas.microsoft.com/office/drawing/2014/main" id="{0C83A8D0-80CC-A1DB-8B72-6E188E7D976D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72;p16">
              <a:extLst>
                <a:ext uri="{FF2B5EF4-FFF2-40B4-BE49-F238E27FC236}">
                  <a16:creationId xmlns:a16="http://schemas.microsoft.com/office/drawing/2014/main" id="{DE3721A3-F6F3-D834-28E6-45E8044D31AF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Mắt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2478DFB-8D98-703D-9A5E-964768C76198}"/>
              </a:ext>
            </a:extLst>
          </p:cNvPr>
          <p:cNvCxnSpPr>
            <a:cxnSpLocks/>
          </p:cNvCxnSpPr>
          <p:nvPr/>
        </p:nvCxnSpPr>
        <p:spPr>
          <a:xfrm flipH="1">
            <a:off x="3324225" y="1885950"/>
            <a:ext cx="2486025" cy="8953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oogle Shape;970;p16">
            <a:extLst>
              <a:ext uri="{FF2B5EF4-FFF2-40B4-BE49-F238E27FC236}">
                <a16:creationId xmlns:a16="http://schemas.microsoft.com/office/drawing/2014/main" id="{2A1E77D6-EE3D-B4A4-9394-8CC9D7130238}"/>
              </a:ext>
            </a:extLst>
          </p:cNvPr>
          <p:cNvGrpSpPr/>
          <p:nvPr/>
        </p:nvGrpSpPr>
        <p:grpSpPr>
          <a:xfrm>
            <a:off x="4939335" y="2729352"/>
            <a:ext cx="1823415" cy="711200"/>
            <a:chOff x="6019800" y="2256123"/>
            <a:chExt cx="2819400" cy="1066800"/>
          </a:xfrm>
        </p:grpSpPr>
        <p:sp>
          <p:nvSpPr>
            <p:cNvPr id="29" name="Google Shape;971;p16">
              <a:extLst>
                <a:ext uri="{FF2B5EF4-FFF2-40B4-BE49-F238E27FC236}">
                  <a16:creationId xmlns:a16="http://schemas.microsoft.com/office/drawing/2014/main" id="{622AE5D6-1BAA-7197-A21D-8C811D6A3691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972;p16">
              <a:extLst>
                <a:ext uri="{FF2B5EF4-FFF2-40B4-BE49-F238E27FC236}">
                  <a16:creationId xmlns:a16="http://schemas.microsoft.com/office/drawing/2014/main" id="{DEBEA5A4-F578-F378-6201-9BBF84437D39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Mũi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D9367CC-261A-58B3-84A9-D6FA612B0062}"/>
              </a:ext>
            </a:extLst>
          </p:cNvPr>
          <p:cNvCxnSpPr>
            <a:cxnSpLocks/>
          </p:cNvCxnSpPr>
          <p:nvPr/>
        </p:nvCxnSpPr>
        <p:spPr>
          <a:xfrm flipH="1">
            <a:off x="5829300" y="1866900"/>
            <a:ext cx="190500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7" name="Google Shape;970;p16">
            <a:extLst>
              <a:ext uri="{FF2B5EF4-FFF2-40B4-BE49-F238E27FC236}">
                <a16:creationId xmlns:a16="http://schemas.microsoft.com/office/drawing/2014/main" id="{1506E480-1265-B3D1-85F2-A1D7A98EBFFE}"/>
              </a:ext>
            </a:extLst>
          </p:cNvPr>
          <p:cNvGrpSpPr/>
          <p:nvPr/>
        </p:nvGrpSpPr>
        <p:grpSpPr>
          <a:xfrm>
            <a:off x="7225335" y="2719827"/>
            <a:ext cx="1823415" cy="711200"/>
            <a:chOff x="6019800" y="2256123"/>
            <a:chExt cx="2819400" cy="1066800"/>
          </a:xfrm>
        </p:grpSpPr>
        <p:sp>
          <p:nvSpPr>
            <p:cNvPr id="2058" name="Google Shape;971;p16">
              <a:extLst>
                <a:ext uri="{FF2B5EF4-FFF2-40B4-BE49-F238E27FC236}">
                  <a16:creationId xmlns:a16="http://schemas.microsoft.com/office/drawing/2014/main" id="{2F351FDF-8335-8140-A533-544453B909F7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9" name="Google Shape;972;p16">
              <a:extLst>
                <a:ext uri="{FF2B5EF4-FFF2-40B4-BE49-F238E27FC236}">
                  <a16:creationId xmlns:a16="http://schemas.microsoft.com/office/drawing/2014/main" id="{7FA38546-062F-3F97-F53B-B2F16ED7418C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Tai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060" name="Straight Arrow Connector 2059">
            <a:extLst>
              <a:ext uri="{FF2B5EF4-FFF2-40B4-BE49-F238E27FC236}">
                <a16:creationId xmlns:a16="http://schemas.microsoft.com/office/drawing/2014/main" id="{418BCA6E-1E8D-59B4-CC46-CE21E76E2C41}"/>
              </a:ext>
            </a:extLst>
          </p:cNvPr>
          <p:cNvCxnSpPr>
            <a:cxnSpLocks/>
          </p:cNvCxnSpPr>
          <p:nvPr/>
        </p:nvCxnSpPr>
        <p:spPr>
          <a:xfrm>
            <a:off x="6543675" y="1857375"/>
            <a:ext cx="1571625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2" name="Google Shape;970;p16">
            <a:extLst>
              <a:ext uri="{FF2B5EF4-FFF2-40B4-BE49-F238E27FC236}">
                <a16:creationId xmlns:a16="http://schemas.microsoft.com/office/drawing/2014/main" id="{19266670-482B-AD5F-D70F-C068F9632CB5}"/>
              </a:ext>
            </a:extLst>
          </p:cNvPr>
          <p:cNvGrpSpPr/>
          <p:nvPr/>
        </p:nvGrpSpPr>
        <p:grpSpPr>
          <a:xfrm>
            <a:off x="9425610" y="2700777"/>
            <a:ext cx="1823415" cy="711200"/>
            <a:chOff x="6019800" y="2256123"/>
            <a:chExt cx="2819400" cy="1066800"/>
          </a:xfrm>
        </p:grpSpPr>
        <p:sp>
          <p:nvSpPr>
            <p:cNvPr id="2063" name="Google Shape;971;p16">
              <a:extLst>
                <a:ext uri="{FF2B5EF4-FFF2-40B4-BE49-F238E27FC236}">
                  <a16:creationId xmlns:a16="http://schemas.microsoft.com/office/drawing/2014/main" id="{5924DFDE-0589-CACA-450A-95A382597795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4" name="Google Shape;972;p16">
              <a:extLst>
                <a:ext uri="{FF2B5EF4-FFF2-40B4-BE49-F238E27FC236}">
                  <a16:creationId xmlns:a16="http://schemas.microsoft.com/office/drawing/2014/main" id="{CF698BA2-6A79-BFEE-C132-E03C49B0F415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Tay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065" name="Straight Arrow Connector 2064">
            <a:extLst>
              <a:ext uri="{FF2B5EF4-FFF2-40B4-BE49-F238E27FC236}">
                <a16:creationId xmlns:a16="http://schemas.microsoft.com/office/drawing/2014/main" id="{8F89890F-11D4-2C34-7BAC-8DF229B6503E}"/>
              </a:ext>
            </a:extLst>
          </p:cNvPr>
          <p:cNvCxnSpPr>
            <a:cxnSpLocks/>
          </p:cNvCxnSpPr>
          <p:nvPr/>
        </p:nvCxnSpPr>
        <p:spPr>
          <a:xfrm>
            <a:off x="7400925" y="1838325"/>
            <a:ext cx="2914650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5572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40</TotalTime>
  <Words>426</Words>
  <Application>Microsoft Office PowerPoint</Application>
  <PresentationFormat>Widescreen</PresentationFormat>
  <Paragraphs>62</Paragraphs>
  <Slides>19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A3.BoosterNextFYBlackRegular-San</vt:lpstr>
      <vt:lpstr>Arial</vt:lpstr>
      <vt:lpstr>Calibri</vt:lpstr>
      <vt:lpstr>Calibri Light</vt:lpstr>
      <vt:lpstr>Cambria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Pham Dung</cp:lastModifiedBy>
  <cp:revision>34</cp:revision>
  <dcterms:created xsi:type="dcterms:W3CDTF">2023-10-09T11:55:50Z</dcterms:created>
  <dcterms:modified xsi:type="dcterms:W3CDTF">2025-04-05T12:57:30Z</dcterms:modified>
  <cp:category>9Slide.vn</cp:category>
</cp:coreProperties>
</file>