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62" r:id="rId3"/>
    <p:sldId id="264" r:id="rId4"/>
    <p:sldId id="301" r:id="rId5"/>
    <p:sldId id="302" r:id="rId6"/>
    <p:sldId id="263" r:id="rId7"/>
    <p:sldId id="268" r:id="rId8"/>
    <p:sldId id="269" r:id="rId9"/>
    <p:sldId id="292" r:id="rId10"/>
    <p:sldId id="303" r:id="rId11"/>
    <p:sldId id="304" r:id="rId12"/>
    <p:sldId id="298" r:id="rId13"/>
    <p:sldId id="305"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24D6E-1811-404A-8B3E-20BFEF8BAB42}"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D6643-C47D-4E3A-850E-19826B8D113E}" type="slidenum">
              <a:rPr lang="en-US" smtClean="0"/>
              <a:t>‹#›</a:t>
            </a:fld>
            <a:endParaRPr lang="en-US"/>
          </a:p>
        </p:txBody>
      </p:sp>
    </p:spTree>
    <p:extLst>
      <p:ext uri="{BB962C8B-B14F-4D97-AF65-F5344CB8AC3E}">
        <p14:creationId xmlns:p14="http://schemas.microsoft.com/office/powerpoint/2010/main" val="225100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góp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trọng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triển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qua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nha</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C71D6643-C47D-4E3A-850E-19826B8D113E}" type="slidenum">
              <a:rPr lang="en-US" smtClean="0"/>
              <a:t>1</a:t>
            </a:fld>
            <a:endParaRPr lang="en-US"/>
          </a:p>
        </p:txBody>
      </p:sp>
    </p:spTree>
    <p:extLst>
      <p:ext uri="{BB962C8B-B14F-4D97-AF65-F5344CB8AC3E}">
        <p14:creationId xmlns:p14="http://schemas.microsoft.com/office/powerpoint/2010/main" val="10831075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7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223465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2FF3-8521-6462-A960-F25400D4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21106-22E7-06E3-775B-5CF30758F5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8B80-B6BB-E924-62BF-47517394E37D}"/>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5" name="Footer Placeholder 4">
            <a:extLst>
              <a:ext uri="{FF2B5EF4-FFF2-40B4-BE49-F238E27FC236}">
                <a16:creationId xmlns:a16="http://schemas.microsoft.com/office/drawing/2014/main" id="{4ABADC6F-C35C-2DB9-08CE-2DCCF94A0B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FDFEB1-DD2D-93CD-D894-3271BF560357}"/>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92180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F14-A696-F92C-480A-BF316FB409F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16073-A1AB-24B9-1404-04F1D2320E3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3E1-6E3F-B5CD-1430-A9004E974E7C}"/>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5" name="Footer Placeholder 4">
            <a:extLst>
              <a:ext uri="{FF2B5EF4-FFF2-40B4-BE49-F238E27FC236}">
                <a16:creationId xmlns:a16="http://schemas.microsoft.com/office/drawing/2014/main" id="{2E2480E5-2F8A-5AEC-D23B-A085D01D75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4B4B61-2C59-609B-1D16-51C4BE7275C9}"/>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34612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203066D-50F4-258C-0026-2C4C34FE5781}"/>
              </a:ext>
            </a:extLst>
          </p:cNvPr>
          <p:cNvSpPr/>
          <p:nvPr userDrawn="1"/>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C8CB54-1A29-4E77-9885-391D5DF4362E}"/>
              </a:ext>
            </a:extLst>
          </p:cNvPr>
          <p:cNvSpPr txBox="1"/>
          <p:nvPr userDrawn="1"/>
        </p:nvSpPr>
        <p:spPr>
          <a:xfrm>
            <a:off x="-46300" y="-23150"/>
            <a:ext cx="1041722" cy="369332"/>
          </a:xfrm>
          <a:prstGeom prst="rect">
            <a:avLst/>
          </a:prstGeom>
          <a:noFill/>
        </p:spPr>
        <p:txBody>
          <a:bodyPr wrap="square" rtlCol="0">
            <a:spAutoFit/>
          </a:bodyPr>
          <a:lstStyle/>
          <a:p>
            <a:r>
              <a:rPr lang="en-US" b="1">
                <a:solidFill>
                  <a:srgbClr val="B8F0F7"/>
                </a:solidFill>
                <a:latin typeface="UTM Avo" panose="02040603050506020204" pitchFamily="18" charset="0"/>
              </a:rPr>
              <a:t>KTUTS</a:t>
            </a:r>
          </a:p>
        </p:txBody>
      </p:sp>
    </p:spTree>
    <p:extLst>
      <p:ext uri="{BB962C8B-B14F-4D97-AF65-F5344CB8AC3E}">
        <p14:creationId xmlns:p14="http://schemas.microsoft.com/office/powerpoint/2010/main" val="70584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729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195F-B139-03AE-B927-A45CBAE547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882DD-4696-C8B8-8845-91D9BDFB64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61F72-C871-8F32-2BAE-660B00F2803B}"/>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5" name="Footer Placeholder 4">
            <a:extLst>
              <a:ext uri="{FF2B5EF4-FFF2-40B4-BE49-F238E27FC236}">
                <a16:creationId xmlns:a16="http://schemas.microsoft.com/office/drawing/2014/main" id="{8375EB36-70CC-FCE9-6617-C89C2EA2A7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D8152F-45CC-C9F5-D9A1-F6B153968588}"/>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407503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CE07-2B4B-20F3-626C-DDFF489575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F54F5E-5CC7-DB0C-99F3-FFFC58A6A7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51272-1049-7020-DBEE-D444666500E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CCA9B-180F-14D4-B31B-8537CF8B4B9F}"/>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6" name="Footer Placeholder 5">
            <a:extLst>
              <a:ext uri="{FF2B5EF4-FFF2-40B4-BE49-F238E27FC236}">
                <a16:creationId xmlns:a16="http://schemas.microsoft.com/office/drawing/2014/main" id="{2126065F-3E14-3366-8DF3-2EEF1E124E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D30116-6BB6-3D09-A8C9-112623B63100}"/>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54686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C6FC-71B2-035C-86DB-A84A81839EC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143DF3B-E696-4560-E6C2-25C449D7B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4975-E5AF-ADD7-9105-D0E73BDEEC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92F6B-3328-6E32-FCC0-0109F58C95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0EF6B-E450-3676-0896-D60A2C83CA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B6734-3903-495F-7C08-B8A43E30E515}"/>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8" name="Footer Placeholder 7">
            <a:extLst>
              <a:ext uri="{FF2B5EF4-FFF2-40B4-BE49-F238E27FC236}">
                <a16:creationId xmlns:a16="http://schemas.microsoft.com/office/drawing/2014/main" id="{4E21D0AB-4CEC-E917-6133-3CFC55169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D076B-81F6-2422-A1EA-BBE4DC396373}"/>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787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5F3-911B-C4C0-DE2D-2A26B9DD5E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9731A-7562-6111-D9FE-C648620B1F20}"/>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4" name="Footer Placeholder 3">
            <a:extLst>
              <a:ext uri="{FF2B5EF4-FFF2-40B4-BE49-F238E27FC236}">
                <a16:creationId xmlns:a16="http://schemas.microsoft.com/office/drawing/2014/main" id="{3A28A647-670B-B1D7-60FC-87B1B6C8A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125797-3688-63A3-C813-270EEDAACB96}"/>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1567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47323-ACC1-48C0-A868-4BD61EBE46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92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13A8-D4A7-84EE-48B9-BBEC9EE7DB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2F3C4-8FA4-6B3D-11EF-44DA75E944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15662-4E52-4AEF-A692-1AA1E76235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524F-49B5-E807-040F-879163CFE671}"/>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4/5/2025</a:t>
            </a:fld>
            <a:endParaRPr lang="en-US"/>
          </a:p>
        </p:txBody>
      </p:sp>
      <p:sp>
        <p:nvSpPr>
          <p:cNvPr id="6" name="Footer Placeholder 5">
            <a:extLst>
              <a:ext uri="{FF2B5EF4-FFF2-40B4-BE49-F238E27FC236}">
                <a16:creationId xmlns:a16="http://schemas.microsoft.com/office/drawing/2014/main" id="{A3A6F212-C088-3011-FC99-C48FB9630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289B8-00D3-9C5C-6BD7-509F4562046F}"/>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66353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10591F7-E924-FD45-1DAE-FE25CBC04E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47799" y="208765"/>
            <a:ext cx="1252390" cy="1252390"/>
          </a:xfrm>
          <a:prstGeom prst="rect">
            <a:avLst/>
          </a:prstGeom>
        </p:spPr>
      </p:pic>
    </p:spTree>
    <p:extLst>
      <p:ext uri="{BB962C8B-B14F-4D97-AF65-F5344CB8AC3E}">
        <p14:creationId xmlns:p14="http://schemas.microsoft.com/office/powerpoint/2010/main" val="169862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2705F-4FCC-8EDA-0E7D-2DFE0CA9A8C3}"/>
              </a:ext>
            </a:extLst>
          </p:cNvPr>
          <p:cNvPicPr>
            <a:picLocks noChangeAspect="1"/>
          </p:cNvPicPr>
          <p:nvPr/>
        </p:nvPicPr>
        <p:blipFill>
          <a:blip r:embed="rId3"/>
          <a:stretch>
            <a:fillRect/>
          </a:stretch>
        </p:blipFill>
        <p:spPr>
          <a:xfrm>
            <a:off x="-114300" y="2036445"/>
            <a:ext cx="12192000" cy="2956560"/>
          </a:xfrm>
          <a:prstGeom prst="rect">
            <a:avLst/>
          </a:prstGeom>
        </p:spPr>
      </p:pic>
      <p:pic>
        <p:nvPicPr>
          <p:cNvPr id="6" name="Picture 5">
            <a:extLst>
              <a:ext uri="{FF2B5EF4-FFF2-40B4-BE49-F238E27FC236}">
                <a16:creationId xmlns:a16="http://schemas.microsoft.com/office/drawing/2014/main" id="{4EC6D89F-3DD3-2605-1E42-98EF4DBC0148}"/>
              </a:ext>
            </a:extLst>
          </p:cNvPr>
          <p:cNvPicPr>
            <a:picLocks noChangeAspect="1"/>
          </p:cNvPicPr>
          <p:nvPr/>
        </p:nvPicPr>
        <p:blipFill>
          <a:blip r:embed="rId4"/>
          <a:stretch>
            <a:fillRect/>
          </a:stretch>
        </p:blipFill>
        <p:spPr>
          <a:xfrm>
            <a:off x="3987368" y="1098764"/>
            <a:ext cx="4102964" cy="926672"/>
          </a:xfrm>
          <a:prstGeom prst="rect">
            <a:avLst/>
          </a:prstGeom>
        </p:spPr>
      </p:pic>
      <p:sp>
        <p:nvSpPr>
          <p:cNvPr id="4" name="TextBox 3">
            <a:extLst>
              <a:ext uri="{FF2B5EF4-FFF2-40B4-BE49-F238E27FC236}">
                <a16:creationId xmlns:a16="http://schemas.microsoft.com/office/drawing/2014/main" id="{23F1FFB7-279A-1B11-F43D-1E6BC6CC703B}"/>
              </a:ext>
            </a:extLst>
          </p:cNvPr>
          <p:cNvSpPr txBox="1"/>
          <p:nvPr/>
        </p:nvSpPr>
        <p:spPr>
          <a:xfrm>
            <a:off x="2686665" y="276603"/>
            <a:ext cx="681867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b="1"/>
          </a:p>
        </p:txBody>
      </p:sp>
    </p:spTree>
    <p:extLst>
      <p:ext uri="{BB962C8B-B14F-4D97-AF65-F5344CB8AC3E}">
        <p14:creationId xmlns:p14="http://schemas.microsoft.com/office/powerpoint/2010/main" val="5132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A4970-2EBD-4749-E5C8-364CBC18C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39900" y="1158240"/>
            <a:ext cx="9944099" cy="1568712"/>
          </a:xfrm>
          <a:prstGeom prst="rect">
            <a:avLst/>
          </a:prstGeom>
        </p:spPr>
      </p:pic>
      <p:sp>
        <p:nvSpPr>
          <p:cNvPr id="3" name="TextBox 2">
            <a:extLst>
              <a:ext uri="{FF2B5EF4-FFF2-40B4-BE49-F238E27FC236}">
                <a16:creationId xmlns:a16="http://schemas.microsoft.com/office/drawing/2014/main" id="{102B4CF2-E336-7A4A-38DD-F5FEDAEA1DD6}"/>
              </a:ext>
            </a:extLst>
          </p:cNvPr>
          <p:cNvSpPr txBox="1"/>
          <p:nvPr/>
        </p:nvSpPr>
        <p:spPr>
          <a:xfrm>
            <a:off x="2013234" y="1518790"/>
            <a:ext cx="9429466" cy="707886"/>
          </a:xfrm>
          <a:prstGeom prst="rect">
            <a:avLst/>
          </a:prstGeom>
          <a:noFill/>
        </p:spPr>
        <p:txBody>
          <a:bodyPr wrap="square" rtlCol="0">
            <a:spAutoFit/>
          </a:bodyPr>
          <a:lstStyle/>
          <a:p>
            <a:pPr lvl="0" algn="ctr"/>
            <a:r>
              <a:rPr lang="vi-VN" sz="4000" dirty="0">
                <a:solidFill>
                  <a:srgbClr val="C00000"/>
                </a:solidFill>
                <a:latin typeface="iCiel Nabila" pitchFamily="2" charset="0"/>
                <a:cs typeface="Pattaya" panose="00000500000000000000" pitchFamily="2" charset="-34"/>
              </a:rPr>
              <a:t>b. Nêu những việc làm để bảo vệ động vật.</a:t>
            </a:r>
            <a:endParaRPr kumimoji="0" lang="vi-VN" sz="4000" b="0" i="0" u="none" strike="noStrike" kern="1200" cap="none" spc="0" normalizeH="0" baseline="0" noProof="0" dirty="0">
              <a:ln>
                <a:noFill/>
              </a:ln>
              <a:solidFill>
                <a:srgbClr val="C00000"/>
              </a:solidFill>
              <a:effectLst/>
              <a:uLnTx/>
              <a:uFillTx/>
              <a:latin typeface="iCiel Nabila" pitchFamily="2" charset="0"/>
              <a:ea typeface="+mn-ea"/>
              <a:cs typeface="Pattaya" panose="00000500000000000000" pitchFamily="2" charset="-34"/>
            </a:endParaRPr>
          </a:p>
        </p:txBody>
      </p:sp>
      <p:pic>
        <p:nvPicPr>
          <p:cNvPr id="4" name="Picture 3">
            <a:extLst>
              <a:ext uri="{FF2B5EF4-FFF2-40B4-BE49-F238E27FC236}">
                <a16:creationId xmlns:a16="http://schemas.microsoft.com/office/drawing/2014/main" id="{1BE4B76B-59E8-6F1F-1819-E2208B74C2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508854" y="2856492"/>
            <a:ext cx="5603738" cy="4001508"/>
          </a:xfrm>
          <a:prstGeom prst="rect">
            <a:avLst/>
          </a:prstGeom>
        </p:spPr>
      </p:pic>
      <p:sp>
        <p:nvSpPr>
          <p:cNvPr id="10" name="Rectangle 9">
            <a:extLst>
              <a:ext uri="{FF2B5EF4-FFF2-40B4-BE49-F238E27FC236}">
                <a16:creationId xmlns:a16="http://schemas.microsoft.com/office/drawing/2014/main" id="{019DDF4D-5FDC-CE76-87D2-D1612381E1CA}"/>
              </a:ext>
            </a:extLst>
          </p:cNvPr>
          <p:cNvSpPr/>
          <p:nvPr/>
        </p:nvSpPr>
        <p:spPr>
          <a:xfrm>
            <a:off x="2966720" y="3068320"/>
            <a:ext cx="8696960" cy="3545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Có ý thức bảo vệ và chăm sóc động vật</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Không buôn bán, giết hại trái phép</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Bảo vệ môi trường của động vật</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Cấm săn bắn bừa bãi bảo vệ động vật quý hiếm</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855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A4970-2EBD-4749-E5C8-364CBC18C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39900" y="1158240"/>
            <a:ext cx="9944099" cy="1568712"/>
          </a:xfrm>
          <a:prstGeom prst="rect">
            <a:avLst/>
          </a:prstGeom>
        </p:spPr>
      </p:pic>
      <p:sp>
        <p:nvSpPr>
          <p:cNvPr id="3" name="TextBox 2">
            <a:extLst>
              <a:ext uri="{FF2B5EF4-FFF2-40B4-BE49-F238E27FC236}">
                <a16:creationId xmlns:a16="http://schemas.microsoft.com/office/drawing/2014/main" id="{102B4CF2-E336-7A4A-38DD-F5FEDAEA1DD6}"/>
              </a:ext>
            </a:extLst>
          </p:cNvPr>
          <p:cNvSpPr txBox="1"/>
          <p:nvPr/>
        </p:nvSpPr>
        <p:spPr>
          <a:xfrm>
            <a:off x="1911634" y="1569590"/>
            <a:ext cx="9721566" cy="707886"/>
          </a:xfrm>
          <a:prstGeom prst="rect">
            <a:avLst/>
          </a:prstGeom>
          <a:noFill/>
        </p:spPr>
        <p:txBody>
          <a:bodyPr wrap="square" rtlCol="0">
            <a:spAutoFit/>
          </a:bodyPr>
          <a:lstStyle/>
          <a:p>
            <a:pPr lvl="0" algn="ctr"/>
            <a:r>
              <a:rPr lang="vi-VN" sz="4000" dirty="0">
                <a:solidFill>
                  <a:srgbClr val="C00000"/>
                </a:solidFill>
                <a:latin typeface="iCiel Nabila" pitchFamily="2" charset="0"/>
                <a:cs typeface="Pattaya" panose="00000500000000000000" pitchFamily="2" charset="-34"/>
              </a:rPr>
              <a:t>c. Nêu việc em có thể làm để bảo vệ động vật.</a:t>
            </a:r>
            <a:endParaRPr kumimoji="0" lang="vi-VN" sz="4000" b="0" i="0" u="none" strike="noStrike" kern="1200" cap="none" spc="0" normalizeH="0" baseline="0" noProof="0" dirty="0">
              <a:ln>
                <a:noFill/>
              </a:ln>
              <a:solidFill>
                <a:srgbClr val="C00000"/>
              </a:solidFill>
              <a:effectLst/>
              <a:uLnTx/>
              <a:uFillTx/>
              <a:latin typeface="iCiel Nabila" pitchFamily="2" charset="0"/>
              <a:ea typeface="+mn-ea"/>
              <a:cs typeface="Pattaya" panose="00000500000000000000" pitchFamily="2" charset="-34"/>
            </a:endParaRPr>
          </a:p>
        </p:txBody>
      </p:sp>
      <p:pic>
        <p:nvPicPr>
          <p:cNvPr id="4" name="Picture 3">
            <a:extLst>
              <a:ext uri="{FF2B5EF4-FFF2-40B4-BE49-F238E27FC236}">
                <a16:creationId xmlns:a16="http://schemas.microsoft.com/office/drawing/2014/main" id="{1BE4B76B-59E8-6F1F-1819-E2208B74C2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508854" y="2856492"/>
            <a:ext cx="5603738" cy="4001508"/>
          </a:xfrm>
          <a:prstGeom prst="rect">
            <a:avLst/>
          </a:prstGeom>
        </p:spPr>
      </p:pic>
      <p:sp>
        <p:nvSpPr>
          <p:cNvPr id="10" name="Rectangle 9">
            <a:extLst>
              <a:ext uri="{FF2B5EF4-FFF2-40B4-BE49-F238E27FC236}">
                <a16:creationId xmlns:a16="http://schemas.microsoft.com/office/drawing/2014/main" id="{019DDF4D-5FDC-CE76-87D2-D1612381E1CA}"/>
              </a:ext>
            </a:extLst>
          </p:cNvPr>
          <p:cNvSpPr/>
          <p:nvPr/>
        </p:nvSpPr>
        <p:spPr>
          <a:xfrm>
            <a:off x="2966720" y="3068320"/>
            <a:ext cx="8696960" cy="337312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Tuyên truyền về nguy cơ tuyệt chủng của các loài quý hiếm</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Bảo vệ môi trường góp phần bảo vệ môi trường sống của các loài động vật</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1643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721359"/>
            <a:ext cx="8031560" cy="5648959"/>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5" name="TextBox 4">
            <a:extLst>
              <a:ext uri="{FF2B5EF4-FFF2-40B4-BE49-F238E27FC236}">
                <a16:creationId xmlns:a16="http://schemas.microsoft.com/office/drawing/2014/main" id="{E392822E-F1E4-2B1C-6B23-3E38401DB8CC}"/>
              </a:ext>
            </a:extLst>
          </p:cNvPr>
          <p:cNvSpPr txBox="1"/>
          <p:nvPr/>
        </p:nvSpPr>
        <p:spPr>
          <a:xfrm>
            <a:off x="4277360" y="1241416"/>
            <a:ext cx="7089268" cy="1107996"/>
          </a:xfrm>
          <a:prstGeom prst="rect">
            <a:avLst/>
          </a:prstGeom>
          <a:noFill/>
        </p:spPr>
        <p:txBody>
          <a:bodyPr wrap="square">
            <a:spAutoFit/>
          </a:bodyPr>
          <a:lstStyle/>
          <a:p>
            <a:pPr marL="0" marR="24130" lvl="0" indent="0" algn="just"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6600" b="0" i="0" u="none" strike="noStrike" kern="1200" cap="none" spc="0" normalizeH="0" baseline="0" noProof="0" dirty="0" err="1">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Trao</a:t>
            </a: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góp</a:t>
            </a: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ý</a:t>
            </a:r>
            <a:endParaRPr kumimoji="0" lang="vi-VN"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B105BD-EB05-26A4-2879-C45BEAC3EEA0}"/>
              </a:ext>
            </a:extLst>
          </p:cNvPr>
          <p:cNvSpPr txBox="1"/>
          <p:nvPr/>
        </p:nvSpPr>
        <p:spPr>
          <a:xfrm>
            <a:off x="4236720" y="2917816"/>
            <a:ext cx="7396480" cy="2123658"/>
          </a:xfrm>
          <a:prstGeom prst="rect">
            <a:avLst/>
          </a:prstGeom>
          <a:noFill/>
        </p:spPr>
        <p:txBody>
          <a:bodyPr wrap="square">
            <a:spAutoFit/>
          </a:bodyPr>
          <a:lstStyle/>
          <a:p>
            <a:pPr marL="0" marR="24130" lvl="0" indent="0" algn="just" defTabSz="914400" rtl="0" eaLnBrk="1" fontAlgn="auto" latinLnBrk="0" hangingPunct="1">
              <a:lnSpc>
                <a:spcPct val="100000"/>
              </a:lnSpc>
              <a:spcBef>
                <a:spcPts val="0"/>
              </a:spcBef>
              <a:spcAft>
                <a:spcPts val="0"/>
              </a:spcAft>
              <a:buClrTx/>
              <a:buSzTx/>
              <a:buFontTx/>
              <a:buNone/>
              <a:tabLst/>
              <a:defRPr/>
            </a:pPr>
            <a:r>
              <a:rPr lang="en-US" sz="4400" b="0" i="0" dirty="0" err="1">
                <a:solidFill>
                  <a:srgbClr val="002060"/>
                </a:solidFill>
                <a:effectLst/>
                <a:latin typeface="Cambria" panose="02040503050406030204" pitchFamily="18" charset="0"/>
                <a:ea typeface="Cambria" panose="02040503050406030204" pitchFamily="18" charset="0"/>
              </a:rPr>
              <a:t>Ghi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lại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điều</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em</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thích</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trong</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bài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nói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của</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bạn</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hoặc</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điều</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em</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muốn</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bổ</a:t>
            </a:r>
            <a:r>
              <a:rPr lang="en-US" sz="4400" b="0" i="0" dirty="0">
                <a:solidFill>
                  <a:srgbClr val="002060"/>
                </a:solidFill>
                <a:effectLst/>
                <a:latin typeface="Cambria" panose="02040503050406030204" pitchFamily="18" charset="0"/>
                <a:ea typeface="Cambria" panose="02040503050406030204" pitchFamily="18" charset="0"/>
              </a:rPr>
              <a:t> sung.</a:t>
            </a:r>
            <a:endParaRPr kumimoji="0" lang="vi-VN" sz="4400" b="0" i="0" u="none" strike="noStrike" kern="1200" cap="none" spc="0" normalizeH="0" baseline="0" noProof="0" dirty="0">
              <a:ln w="19050">
                <a:solidFill>
                  <a:prstClr val="black"/>
                </a:solidFill>
              </a:ln>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8734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grpSp>
        <p:nvGrpSpPr>
          <p:cNvPr id="2" name="Group 1">
            <a:extLst>
              <a:ext uri="{FF2B5EF4-FFF2-40B4-BE49-F238E27FC236}">
                <a16:creationId xmlns:a16="http://schemas.microsoft.com/office/drawing/2014/main" id="{7381F685-CEC0-9739-48DD-17F2BB9EB52C}"/>
              </a:ext>
            </a:extLst>
          </p:cNvPr>
          <p:cNvGrpSpPr/>
          <p:nvPr/>
        </p:nvGrpSpPr>
        <p:grpSpPr>
          <a:xfrm>
            <a:off x="2694940" y="1673861"/>
            <a:ext cx="8704579" cy="2065019"/>
            <a:chOff x="348721" y="5224546"/>
            <a:chExt cx="9587760" cy="1494688"/>
          </a:xfrm>
        </p:grpSpPr>
        <p:grpSp>
          <p:nvGrpSpPr>
            <p:cNvPr id="3" name="Group 2">
              <a:extLst>
                <a:ext uri="{FF2B5EF4-FFF2-40B4-BE49-F238E27FC236}">
                  <a16:creationId xmlns:a16="http://schemas.microsoft.com/office/drawing/2014/main" id="{54569051-4E35-346D-B64D-315BF91AEF82}"/>
                </a:ext>
              </a:extLst>
            </p:cNvPr>
            <p:cNvGrpSpPr/>
            <p:nvPr/>
          </p:nvGrpSpPr>
          <p:grpSpPr>
            <a:xfrm>
              <a:off x="348721" y="5224546"/>
              <a:ext cx="9587760" cy="1494688"/>
              <a:chOff x="1744894" y="750013"/>
              <a:chExt cx="8702212" cy="1078787"/>
            </a:xfrm>
          </p:grpSpPr>
          <p:sp>
            <p:nvSpPr>
              <p:cNvPr id="5" name="Rectangle: Rounded Corners 4">
                <a:extLst>
                  <a:ext uri="{FF2B5EF4-FFF2-40B4-BE49-F238E27FC236}">
                    <a16:creationId xmlns:a16="http://schemas.microsoft.com/office/drawing/2014/main" id="{FC42FE42-C875-F719-3BF0-52909ADB75C5}"/>
                  </a:ext>
                </a:extLst>
              </p:cNvPr>
              <p:cNvSpPr/>
              <p:nvPr/>
            </p:nvSpPr>
            <p:spPr>
              <a:xfrm>
                <a:off x="1744894" y="750013"/>
                <a:ext cx="8702212" cy="1078787"/>
              </a:xfrm>
              <a:prstGeom prst="roundRect">
                <a:avLst>
                  <a:gd name="adj" fmla="val 32857"/>
                </a:avLst>
              </a:prstGeom>
              <a:solidFill>
                <a:srgbClr val="FF7979"/>
              </a:solidFill>
              <a:ln w="1905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FD2D974-7D0E-DF2E-B97D-E7E8320CB312}"/>
                  </a:ext>
                </a:extLst>
              </p:cNvPr>
              <p:cNvSpPr/>
              <p:nvPr/>
            </p:nvSpPr>
            <p:spPr>
              <a:xfrm>
                <a:off x="1830176" y="793321"/>
                <a:ext cx="8537553" cy="980358"/>
              </a:xfrm>
              <a:prstGeom prst="roundRect">
                <a:avLst>
                  <a:gd name="adj" fmla="val 32857"/>
                </a:avLst>
              </a:prstGeom>
              <a:solidFill>
                <a:srgbClr val="FF7979"/>
              </a:solid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6E4AC33-6517-9CE8-7D5A-51D3ADBB9965}"/>
                </a:ext>
              </a:extLst>
            </p:cNvPr>
            <p:cNvSpPr txBox="1"/>
            <p:nvPr/>
          </p:nvSpPr>
          <p:spPr>
            <a:xfrm>
              <a:off x="877991" y="5392380"/>
              <a:ext cx="8529218" cy="1142651"/>
            </a:xfrm>
            <a:prstGeom prst="rect">
              <a:avLst/>
            </a:prstGeom>
            <a:noFill/>
          </p:spPr>
          <p:txBody>
            <a:bodyPr wrap="square">
              <a:prstTxWarp prst="textPlain">
                <a:avLst/>
              </a:prstTxWarp>
              <a:spAutoFit/>
            </a:bodyPr>
            <a:lstStyle/>
            <a:p>
              <a:pPr algn="ctr"/>
              <a:r>
                <a:rPr lang="vi-VN" sz="3600" b="1" i="0" dirty="0">
                  <a:ln w="12700">
                    <a:solidFill>
                      <a:schemeClr val="bg1"/>
                    </a:solidFill>
                  </a:ln>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Trao đổi với người thân về hoạt động bảo vệ động vật.</a:t>
              </a:r>
            </a:p>
          </p:txBody>
        </p:sp>
      </p:grpSp>
      <p:grpSp>
        <p:nvGrpSpPr>
          <p:cNvPr id="10" name="Group 9">
            <a:extLst>
              <a:ext uri="{FF2B5EF4-FFF2-40B4-BE49-F238E27FC236}">
                <a16:creationId xmlns:a16="http://schemas.microsoft.com/office/drawing/2014/main" id="{8344F4FF-77FA-1EBC-F87C-1827B10737CE}"/>
              </a:ext>
            </a:extLst>
          </p:cNvPr>
          <p:cNvGrpSpPr/>
          <p:nvPr/>
        </p:nvGrpSpPr>
        <p:grpSpPr>
          <a:xfrm>
            <a:off x="3294380" y="4305301"/>
            <a:ext cx="8704579" cy="2065019"/>
            <a:chOff x="348721" y="5224546"/>
            <a:chExt cx="9587760" cy="1494688"/>
          </a:xfrm>
        </p:grpSpPr>
        <p:grpSp>
          <p:nvGrpSpPr>
            <p:cNvPr id="11" name="Group 10">
              <a:extLst>
                <a:ext uri="{FF2B5EF4-FFF2-40B4-BE49-F238E27FC236}">
                  <a16:creationId xmlns:a16="http://schemas.microsoft.com/office/drawing/2014/main" id="{C51E91E8-236B-AD80-FACA-FC856FC04219}"/>
                </a:ext>
              </a:extLst>
            </p:cNvPr>
            <p:cNvGrpSpPr/>
            <p:nvPr/>
          </p:nvGrpSpPr>
          <p:grpSpPr>
            <a:xfrm>
              <a:off x="348721" y="5224546"/>
              <a:ext cx="9587760" cy="1494688"/>
              <a:chOff x="1744894" y="750013"/>
              <a:chExt cx="8702212" cy="1078787"/>
            </a:xfrm>
          </p:grpSpPr>
          <p:sp>
            <p:nvSpPr>
              <p:cNvPr id="13" name="Rectangle: Rounded Corners 12">
                <a:extLst>
                  <a:ext uri="{FF2B5EF4-FFF2-40B4-BE49-F238E27FC236}">
                    <a16:creationId xmlns:a16="http://schemas.microsoft.com/office/drawing/2014/main" id="{9B124CAB-234C-A947-B40B-9BDFC8E1FDC0}"/>
                  </a:ext>
                </a:extLst>
              </p:cNvPr>
              <p:cNvSpPr/>
              <p:nvPr/>
            </p:nvSpPr>
            <p:spPr>
              <a:xfrm>
                <a:off x="1744894" y="750013"/>
                <a:ext cx="8702212" cy="1078787"/>
              </a:xfrm>
              <a:prstGeom prst="roundRect">
                <a:avLst>
                  <a:gd name="adj" fmla="val 32857"/>
                </a:avLst>
              </a:prstGeom>
              <a:solidFill>
                <a:srgbClr val="FF7979"/>
              </a:solidFill>
              <a:ln w="1905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76AF5F24-09F2-E6BD-773E-B7EE75586A4D}"/>
                  </a:ext>
                </a:extLst>
              </p:cNvPr>
              <p:cNvSpPr/>
              <p:nvPr/>
            </p:nvSpPr>
            <p:spPr>
              <a:xfrm>
                <a:off x="1830176" y="793321"/>
                <a:ext cx="8537553" cy="980358"/>
              </a:xfrm>
              <a:prstGeom prst="roundRect">
                <a:avLst>
                  <a:gd name="adj" fmla="val 32857"/>
                </a:avLst>
              </a:prstGeom>
              <a:solidFill>
                <a:srgbClr val="FF7979"/>
              </a:solid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FCD9737B-8742-4BF8-2D81-C05A974E65C8}"/>
                </a:ext>
              </a:extLst>
            </p:cNvPr>
            <p:cNvSpPr txBox="1"/>
            <p:nvPr/>
          </p:nvSpPr>
          <p:spPr>
            <a:xfrm>
              <a:off x="877991" y="5392380"/>
              <a:ext cx="8529218" cy="1142651"/>
            </a:xfrm>
            <a:prstGeom prst="rect">
              <a:avLst/>
            </a:prstGeom>
            <a:noFill/>
          </p:spPr>
          <p:txBody>
            <a:bodyPr wrap="square">
              <a:prstTxWarp prst="textPlain">
                <a:avLst/>
              </a:prstTxWarp>
              <a:spAutoFit/>
            </a:bodyPr>
            <a:lstStyle/>
            <a:p>
              <a:pPr algn="ctr"/>
              <a:r>
                <a:rPr lang="vi-VN" sz="3600" b="1" i="0" dirty="0">
                  <a:ln w="12700">
                    <a:solidFill>
                      <a:schemeClr val="bg1"/>
                    </a:solidFill>
                  </a:ln>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Tìm đọc sách báo viết về những công trình kiến trúc nổi tiếng trên thế giới.</a:t>
              </a:r>
            </a:p>
          </p:txBody>
        </p:sp>
      </p:grpSp>
      <p:pic>
        <p:nvPicPr>
          <p:cNvPr id="16" name="Picture 15">
            <a:extLst>
              <a:ext uri="{FF2B5EF4-FFF2-40B4-BE49-F238E27FC236}">
                <a16:creationId xmlns:a16="http://schemas.microsoft.com/office/drawing/2014/main" id="{216A7D22-F2F7-6437-1FF2-B7358996232F}"/>
              </a:ext>
            </a:extLst>
          </p:cNvPr>
          <p:cNvPicPr>
            <a:picLocks noChangeAspect="1"/>
          </p:cNvPicPr>
          <p:nvPr/>
        </p:nvPicPr>
        <p:blipFill>
          <a:blip r:embed="rId4"/>
          <a:stretch>
            <a:fillRect/>
          </a:stretch>
        </p:blipFill>
        <p:spPr>
          <a:xfrm>
            <a:off x="5274806" y="0"/>
            <a:ext cx="6133108" cy="1591194"/>
          </a:xfrm>
          <a:prstGeom prst="rect">
            <a:avLst/>
          </a:prstGeom>
        </p:spPr>
      </p:pic>
    </p:spTree>
    <p:extLst>
      <p:ext uri="{BB962C8B-B14F-4D97-AF65-F5344CB8AC3E}">
        <p14:creationId xmlns:p14="http://schemas.microsoft.com/office/powerpoint/2010/main" val="12179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7075751-F2E5-0221-88B4-6B97E44CDFF1}"/>
              </a:ext>
            </a:extLst>
          </p:cNvPr>
          <p:cNvSpPr/>
          <p:nvPr/>
        </p:nvSpPr>
        <p:spPr>
          <a:xfrm>
            <a:off x="2881435" y="1064666"/>
            <a:ext cx="5729165" cy="3785942"/>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36BBC65-15FB-45EE-9796-111E37AB4F1F}"/>
              </a:ext>
            </a:extLst>
          </p:cNvPr>
          <p:cNvSpPr/>
          <p:nvPr/>
        </p:nvSpPr>
        <p:spPr>
          <a:xfrm>
            <a:off x="6563364" y="1996490"/>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6371D82-20FD-A0CF-0CB4-5B98734A15C6}"/>
              </a:ext>
            </a:extLst>
          </p:cNvPr>
          <p:cNvSpPr/>
          <p:nvPr/>
        </p:nvSpPr>
        <p:spPr>
          <a:xfrm>
            <a:off x="6563363" y="2928314"/>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CB4608A-C0EE-9483-BABC-50E1FE89BE82}"/>
              </a:ext>
            </a:extLst>
          </p:cNvPr>
          <p:cNvSpPr/>
          <p:nvPr/>
        </p:nvSpPr>
        <p:spPr>
          <a:xfrm>
            <a:off x="3516829" y="1172385"/>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8FBB50B-CBEB-B7C6-5F13-6B09D4099DF4}"/>
              </a:ext>
            </a:extLst>
          </p:cNvPr>
          <p:cNvSpPr/>
          <p:nvPr/>
        </p:nvSpPr>
        <p:spPr>
          <a:xfrm>
            <a:off x="3167207" y="3594100"/>
            <a:ext cx="1861993" cy="1256507"/>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C75742A-2289-F8AA-29C0-8285645E66CE}"/>
              </a:ext>
            </a:extLst>
          </p:cNvPr>
          <p:cNvPicPr>
            <a:picLocks noChangeAspect="1"/>
          </p:cNvPicPr>
          <p:nvPr/>
        </p:nvPicPr>
        <p:blipFill>
          <a:blip r:embed="rId2"/>
          <a:stretch>
            <a:fillRect/>
          </a:stretch>
        </p:blipFill>
        <p:spPr>
          <a:xfrm>
            <a:off x="688379" y="1622497"/>
            <a:ext cx="10815241" cy="2670279"/>
          </a:xfrm>
          <a:prstGeom prst="rect">
            <a:avLst/>
          </a:prstGeom>
        </p:spPr>
      </p:pic>
    </p:spTree>
    <p:extLst>
      <p:ext uri="{BB962C8B-B14F-4D97-AF65-F5344CB8AC3E}">
        <p14:creationId xmlns:p14="http://schemas.microsoft.com/office/powerpoint/2010/main" val="16787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BD53D3A-1C8F-2E56-0253-3A2E44EE4BEE}"/>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A44C9AB-0CA5-E591-20B0-225C0332998B}"/>
              </a:ext>
            </a:extLst>
          </p:cNvPr>
          <p:cNvSpPr/>
          <p:nvPr/>
        </p:nvSpPr>
        <p:spPr>
          <a:xfrm>
            <a:off x="2590800" y="742369"/>
            <a:ext cx="8143160" cy="2041472"/>
          </a:xfrm>
          <a:prstGeom prst="rect">
            <a:avLst/>
          </a:prstGeom>
          <a:noFill/>
        </p:spPr>
        <p:txBody>
          <a:bodyPr wrap="none" lIns="182880" tIns="91440" rIns="182880" bIns="9144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1. </a:t>
            </a:r>
            <a:r>
              <a:rPr kumimoji="0" lang="en-US" sz="5400" b="1" i="0" u="none" strike="noStrike" kern="1200" cap="none" spc="0" normalizeH="0" baseline="0" noProof="0" dirty="0" err="1">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Chuẩn</a:t>
            </a:r>
            <a:r>
              <a:rPr kumimoji="0" lang="en-US" sz="5400" b="1" i="0" u="none" strike="noStrike" kern="1200" cap="none" spc="0" normalizeH="0" noProof="0" dirty="0">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 </a:t>
            </a:r>
            <a:r>
              <a:rPr kumimoji="0" lang="en-US" sz="5400" b="1" i="0" u="none" strike="noStrike" kern="1200" cap="none" spc="0" normalizeH="0" noProof="0" dirty="0" err="1">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bị</a:t>
            </a:r>
            <a:endParaRPr kumimoji="0" lang="en-US" sz="5400" b="1" i="0" u="none" strike="noStrike" kern="1200" cap="none" spc="0" normalizeH="0" baseline="0" noProof="0" dirty="0">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101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29581" y="267791"/>
            <a:ext cx="8501575" cy="3944433"/>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3931425" y="962734"/>
            <a:ext cx="7097885" cy="2308324"/>
          </a:xfrm>
          <a:prstGeom prst="rect">
            <a:avLst/>
          </a:prstGeom>
          <a:noFill/>
        </p:spPr>
        <p:txBody>
          <a:bodyPr wrap="square" rtlCol="0">
            <a:spAutoFit/>
          </a:bodyPr>
          <a:lstStyle/>
          <a:p>
            <a:pPr lvl="0" algn="ctr"/>
            <a:r>
              <a:rPr lang="vi-VN" sz="4800" b="1" dirty="0">
                <a:solidFill>
                  <a:srgbClr val="C00000"/>
                </a:solidFill>
                <a:latin typeface="iCiel Nabila" pitchFamily="2" charset="0"/>
                <a:cs typeface="Pattaya" panose="00000500000000000000" pitchFamily="2" charset="-34"/>
              </a:rPr>
              <a:t>Yêu cầu: </a:t>
            </a:r>
            <a:r>
              <a:rPr lang="vi-VN" sz="4800" dirty="0">
                <a:solidFill>
                  <a:srgbClr val="C00000"/>
                </a:solidFill>
                <a:latin typeface="iCiel Nabila" pitchFamily="2" charset="0"/>
                <a:cs typeface="Pattaya" panose="00000500000000000000" pitchFamily="2" charset="-34"/>
              </a:rPr>
              <a:t>Trình bày ý kiến của em về hoạt động bảo vệ động vật.</a:t>
            </a:r>
            <a:endParaRPr kumimoji="0" lang="vi-VN" sz="4800" b="0" i="0" u="none" strike="noStrike" kern="1200" cap="none" spc="0" normalizeH="0" baseline="0" noProof="0" dirty="0">
              <a:ln>
                <a:noFill/>
              </a:ln>
              <a:solidFill>
                <a:srgbClr val="C00000"/>
              </a:solidFill>
              <a:effectLst/>
              <a:uLnTx/>
              <a:uFillTx/>
              <a:latin typeface="iCiel Nabila" pitchFamily="2" charset="0"/>
              <a:cs typeface="Pattaya" panose="00000500000000000000" pitchFamily="2" charset="-34"/>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spTree>
    <p:extLst>
      <p:ext uri="{BB962C8B-B14F-4D97-AF65-F5344CB8AC3E}">
        <p14:creationId xmlns:p14="http://schemas.microsoft.com/office/powerpoint/2010/main" val="29921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Vector world animal day flat design illustration">
            <a:extLst>
              <a:ext uri="{FF2B5EF4-FFF2-40B4-BE49-F238E27FC236}">
                <a16:creationId xmlns:a16="http://schemas.microsoft.com/office/drawing/2014/main" id="{BAA65BEE-11E9-807F-0FB1-18E4B7E3CDC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2624082"/>
            <a:ext cx="4572068" cy="457206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ounded Rectangle 6">
            <a:extLst>
              <a:ext uri="{FF2B5EF4-FFF2-40B4-BE49-F238E27FC236}">
                <a16:creationId xmlns:a16="http://schemas.microsoft.com/office/drawing/2014/main" id="{C9CDD640-D859-4F65-ABA4-F3611393914C}"/>
              </a:ext>
            </a:extLst>
          </p:cNvPr>
          <p:cNvSpPr/>
          <p:nvPr/>
        </p:nvSpPr>
        <p:spPr>
          <a:xfrm>
            <a:off x="386080" y="530186"/>
            <a:ext cx="11419840" cy="90237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406400" y="560666"/>
            <a:ext cx="11267440" cy="646331"/>
          </a:xfrm>
          <a:prstGeom prst="rect">
            <a:avLst/>
          </a:prstGeom>
          <a:noFill/>
        </p:spPr>
        <p:txBody>
          <a:bodyPr wrap="square" rtlCol="0">
            <a:spAutoFit/>
          </a:bodyPr>
          <a:lstStyle/>
          <a:p>
            <a:pPr lvl="0" algn="ctr"/>
            <a:r>
              <a:rPr lang="vi-VN" altLang="en-US" sz="3600" b="1" dirty="0">
                <a:solidFill>
                  <a:prstClr val="white"/>
                </a:solidFill>
                <a:latin typeface="Cambria" panose="02040503050406030204" pitchFamily="18" charset="0"/>
                <a:ea typeface="Cambria" panose="02040503050406030204" pitchFamily="18" charset="0"/>
                <a:cs typeface="Arial" panose="020B0604020202020204" pitchFamily="34" charset="0"/>
              </a:rPr>
              <a:t>- Sưu tầm tư liệu về những việc làm bảo vệ động vật.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2">
            <a:extLst>
              <a:ext uri="{FF2B5EF4-FFF2-40B4-BE49-F238E27FC236}">
                <a16:creationId xmlns:a16="http://schemas.microsoft.com/office/drawing/2014/main" id="{90DFF488-E578-8B4A-CF5A-BC8D190D4ADF}"/>
              </a:ext>
            </a:extLst>
          </p:cNvPr>
          <p:cNvSpPr/>
          <p:nvPr/>
        </p:nvSpPr>
        <p:spPr>
          <a:xfrm>
            <a:off x="3489380" y="1859280"/>
            <a:ext cx="8194620" cy="4216400"/>
          </a:xfrm>
          <a:custGeom>
            <a:avLst/>
            <a:gdLst>
              <a:gd name="connsiteX0" fmla="*/ 0 w 4267217"/>
              <a:gd name="connsiteY0" fmla="*/ 0 h 4471632"/>
              <a:gd name="connsiteX1" fmla="*/ 4267217 w 4267217"/>
              <a:gd name="connsiteY1" fmla="*/ 0 h 4471632"/>
              <a:gd name="connsiteX2" fmla="*/ 4267217 w 4267217"/>
              <a:gd name="connsiteY2" fmla="*/ 4471632 h 4471632"/>
              <a:gd name="connsiteX3" fmla="*/ 0 w 4267217"/>
              <a:gd name="connsiteY3" fmla="*/ 4471632 h 4471632"/>
              <a:gd name="connsiteX4" fmla="*/ 0 w 4267217"/>
              <a:gd name="connsiteY4" fmla="*/ 0 h 4471632"/>
              <a:gd name="connsiteX0" fmla="*/ 0 w 4267217"/>
              <a:gd name="connsiteY0" fmla="*/ 108 h 4471740"/>
              <a:gd name="connsiteX1" fmla="*/ 1627926 w 4267217"/>
              <a:gd name="connsiteY1" fmla="*/ 311835 h 4471740"/>
              <a:gd name="connsiteX2" fmla="*/ 4267217 w 4267217"/>
              <a:gd name="connsiteY2" fmla="*/ 108 h 4471740"/>
              <a:gd name="connsiteX3" fmla="*/ 4267217 w 4267217"/>
              <a:gd name="connsiteY3" fmla="*/ 4471740 h 4471740"/>
              <a:gd name="connsiteX4" fmla="*/ 0 w 4267217"/>
              <a:gd name="connsiteY4" fmla="*/ 4471740 h 4471740"/>
              <a:gd name="connsiteX5" fmla="*/ 0 w 4267217"/>
              <a:gd name="connsiteY5" fmla="*/ 108 h 4471740"/>
              <a:gd name="connsiteX0" fmla="*/ 0 w 4267217"/>
              <a:gd name="connsiteY0" fmla="*/ 20913 h 4492545"/>
              <a:gd name="connsiteX1" fmla="*/ 1627926 w 4267217"/>
              <a:gd name="connsiteY1" fmla="*/ 332640 h 4492545"/>
              <a:gd name="connsiteX2" fmla="*/ 4267217 w 4267217"/>
              <a:gd name="connsiteY2" fmla="*/ 20913 h 4492545"/>
              <a:gd name="connsiteX3" fmla="*/ 4267217 w 4267217"/>
              <a:gd name="connsiteY3" fmla="*/ 4492545 h 4492545"/>
              <a:gd name="connsiteX4" fmla="*/ 0 w 4267217"/>
              <a:gd name="connsiteY4" fmla="*/ 4492545 h 4492545"/>
              <a:gd name="connsiteX5" fmla="*/ 0 w 4267217"/>
              <a:gd name="connsiteY5" fmla="*/ 20913 h 4492545"/>
              <a:gd name="connsiteX0" fmla="*/ 0 w 4267217"/>
              <a:gd name="connsiteY0" fmla="*/ 20913 h 4492545"/>
              <a:gd name="connsiteX1" fmla="*/ 1627926 w 4267217"/>
              <a:gd name="connsiteY1" fmla="*/ 332640 h 4492545"/>
              <a:gd name="connsiteX2" fmla="*/ 4267217 w 4267217"/>
              <a:gd name="connsiteY2" fmla="*/ 20913 h 4492545"/>
              <a:gd name="connsiteX3" fmla="*/ 4267217 w 4267217"/>
              <a:gd name="connsiteY3" fmla="*/ 4492545 h 4492545"/>
              <a:gd name="connsiteX4" fmla="*/ 0 w 4267217"/>
              <a:gd name="connsiteY4" fmla="*/ 4492545 h 4492545"/>
              <a:gd name="connsiteX5" fmla="*/ 0 w 4267217"/>
              <a:gd name="connsiteY5" fmla="*/ 20913 h 4492545"/>
              <a:gd name="connsiteX0" fmla="*/ 0 w 4267217"/>
              <a:gd name="connsiteY0" fmla="*/ 20913 h 4492545"/>
              <a:gd name="connsiteX1" fmla="*/ 1627926 w 4267217"/>
              <a:gd name="connsiteY1" fmla="*/ 332640 h 4492545"/>
              <a:gd name="connsiteX2" fmla="*/ 4267217 w 4267217"/>
              <a:gd name="connsiteY2" fmla="*/ 20913 h 4492545"/>
              <a:gd name="connsiteX3" fmla="*/ 4267217 w 4267217"/>
              <a:gd name="connsiteY3" fmla="*/ 4492545 h 4492545"/>
              <a:gd name="connsiteX4" fmla="*/ 0 w 4267217"/>
              <a:gd name="connsiteY4" fmla="*/ 4492545 h 4492545"/>
              <a:gd name="connsiteX5" fmla="*/ 0 w 4267217"/>
              <a:gd name="connsiteY5" fmla="*/ 20913 h 4492545"/>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0 w 4267217"/>
              <a:gd name="connsiteY4" fmla="*/ 4502078 h 4502078"/>
              <a:gd name="connsiteX5" fmla="*/ 0 w 4267217"/>
              <a:gd name="connsiteY5" fmla="*/ 30446 h 4502078"/>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3248908 w 4267217"/>
              <a:gd name="connsiteY4" fmla="*/ 4269938 h 4502078"/>
              <a:gd name="connsiteX5" fmla="*/ 0 w 4267217"/>
              <a:gd name="connsiteY5" fmla="*/ 4502078 h 4502078"/>
              <a:gd name="connsiteX6" fmla="*/ 0 w 4267217"/>
              <a:gd name="connsiteY6" fmla="*/ 30446 h 4502078"/>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3248908 w 4267217"/>
              <a:gd name="connsiteY4" fmla="*/ 4269938 h 4502078"/>
              <a:gd name="connsiteX5" fmla="*/ 0 w 4267217"/>
              <a:gd name="connsiteY5" fmla="*/ 4502078 h 4502078"/>
              <a:gd name="connsiteX6" fmla="*/ 0 w 4267217"/>
              <a:gd name="connsiteY6" fmla="*/ 30446 h 4502078"/>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3248908 w 4267217"/>
              <a:gd name="connsiteY4" fmla="*/ 4269938 h 4502078"/>
              <a:gd name="connsiteX5" fmla="*/ 0 w 4267217"/>
              <a:gd name="connsiteY5" fmla="*/ 4502078 h 4502078"/>
              <a:gd name="connsiteX6" fmla="*/ 0 w 4267217"/>
              <a:gd name="connsiteY6" fmla="*/ 30446 h 4502078"/>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0 w 4267217"/>
              <a:gd name="connsiteY6" fmla="*/ 30446 h 4503023"/>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0 w 4267217"/>
              <a:gd name="connsiteY6" fmla="*/ 30446 h 4503023"/>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0 w 4267217"/>
              <a:gd name="connsiteY6" fmla="*/ 30446 h 4503023"/>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90072 w 4267217"/>
              <a:gd name="connsiteY6" fmla="*/ 1443610 h 4503023"/>
              <a:gd name="connsiteX7" fmla="*/ 0 w 4267217"/>
              <a:gd name="connsiteY7" fmla="*/ 30446 h 4503023"/>
              <a:gd name="connsiteX0" fmla="*/ 17358 w 4284575"/>
              <a:gd name="connsiteY0" fmla="*/ 30446 h 4503023"/>
              <a:gd name="connsiteX1" fmla="*/ 1624502 w 4284575"/>
              <a:gd name="connsiteY1" fmla="*/ 217482 h 4503023"/>
              <a:gd name="connsiteX2" fmla="*/ 4284575 w 4284575"/>
              <a:gd name="connsiteY2" fmla="*/ 30446 h 4503023"/>
              <a:gd name="connsiteX3" fmla="*/ 4284575 w 4284575"/>
              <a:gd name="connsiteY3" fmla="*/ 4502078 h 4503023"/>
              <a:gd name="connsiteX4" fmla="*/ 3266266 w 4284575"/>
              <a:gd name="connsiteY4" fmla="*/ 4269938 h 4503023"/>
              <a:gd name="connsiteX5" fmla="*/ 17358 w 4284575"/>
              <a:gd name="connsiteY5" fmla="*/ 4502078 h 4503023"/>
              <a:gd name="connsiteX6" fmla="*/ 107430 w 4284575"/>
              <a:gd name="connsiteY6" fmla="*/ 1443610 h 4503023"/>
              <a:gd name="connsiteX7" fmla="*/ 17358 w 4284575"/>
              <a:gd name="connsiteY7" fmla="*/ 30446 h 4503023"/>
              <a:gd name="connsiteX0" fmla="*/ 17358 w 4284575"/>
              <a:gd name="connsiteY0" fmla="*/ 30446 h 4503023"/>
              <a:gd name="connsiteX1" fmla="*/ 1624502 w 4284575"/>
              <a:gd name="connsiteY1" fmla="*/ 217482 h 4503023"/>
              <a:gd name="connsiteX2" fmla="*/ 4284575 w 4284575"/>
              <a:gd name="connsiteY2" fmla="*/ 30446 h 4503023"/>
              <a:gd name="connsiteX3" fmla="*/ 4284575 w 4284575"/>
              <a:gd name="connsiteY3" fmla="*/ 4502078 h 4503023"/>
              <a:gd name="connsiteX4" fmla="*/ 3266266 w 4284575"/>
              <a:gd name="connsiteY4" fmla="*/ 4269938 h 4503023"/>
              <a:gd name="connsiteX5" fmla="*/ 17358 w 4284575"/>
              <a:gd name="connsiteY5" fmla="*/ 4502078 h 4503023"/>
              <a:gd name="connsiteX6" fmla="*/ 107430 w 4284575"/>
              <a:gd name="connsiteY6" fmla="*/ 1443610 h 4503023"/>
              <a:gd name="connsiteX7" fmla="*/ 17358 w 4284575"/>
              <a:gd name="connsiteY7" fmla="*/ 30446 h 4503023"/>
              <a:gd name="connsiteX0" fmla="*/ 17358 w 4284575"/>
              <a:gd name="connsiteY0" fmla="*/ 30446 h 4503023"/>
              <a:gd name="connsiteX1" fmla="*/ 1624502 w 4284575"/>
              <a:gd name="connsiteY1" fmla="*/ 217482 h 4503023"/>
              <a:gd name="connsiteX2" fmla="*/ 4284575 w 4284575"/>
              <a:gd name="connsiteY2" fmla="*/ 30446 h 4503023"/>
              <a:gd name="connsiteX3" fmla="*/ 4284575 w 4284575"/>
              <a:gd name="connsiteY3" fmla="*/ 4502078 h 4503023"/>
              <a:gd name="connsiteX4" fmla="*/ 3266266 w 4284575"/>
              <a:gd name="connsiteY4" fmla="*/ 4269938 h 4503023"/>
              <a:gd name="connsiteX5" fmla="*/ 17358 w 4284575"/>
              <a:gd name="connsiteY5" fmla="*/ 4502078 h 4503023"/>
              <a:gd name="connsiteX6" fmla="*/ 107430 w 4284575"/>
              <a:gd name="connsiteY6" fmla="*/ 1443610 h 4503023"/>
              <a:gd name="connsiteX7" fmla="*/ 17358 w 4284575"/>
              <a:gd name="connsiteY7" fmla="*/ 30446 h 4503023"/>
              <a:gd name="connsiteX0" fmla="*/ 54519 w 4321736"/>
              <a:gd name="connsiteY0" fmla="*/ 30446 h 4503023"/>
              <a:gd name="connsiteX1" fmla="*/ 1661663 w 4321736"/>
              <a:gd name="connsiteY1" fmla="*/ 217482 h 4503023"/>
              <a:gd name="connsiteX2" fmla="*/ 4321736 w 4321736"/>
              <a:gd name="connsiteY2" fmla="*/ 30446 h 4503023"/>
              <a:gd name="connsiteX3" fmla="*/ 4321736 w 4321736"/>
              <a:gd name="connsiteY3" fmla="*/ 4502078 h 4503023"/>
              <a:gd name="connsiteX4" fmla="*/ 3303427 w 4321736"/>
              <a:gd name="connsiteY4" fmla="*/ 4269938 h 4503023"/>
              <a:gd name="connsiteX5" fmla="*/ 54519 w 4321736"/>
              <a:gd name="connsiteY5" fmla="*/ 4502078 h 4503023"/>
              <a:gd name="connsiteX6" fmla="*/ 82245 w 4321736"/>
              <a:gd name="connsiteY6" fmla="*/ 1817682 h 4503023"/>
              <a:gd name="connsiteX7" fmla="*/ 54519 w 4321736"/>
              <a:gd name="connsiteY7" fmla="*/ 30446 h 4503023"/>
              <a:gd name="connsiteX0" fmla="*/ 18344 w 4285561"/>
              <a:gd name="connsiteY0" fmla="*/ 30446 h 4503023"/>
              <a:gd name="connsiteX1" fmla="*/ 1625488 w 4285561"/>
              <a:gd name="connsiteY1" fmla="*/ 217482 h 4503023"/>
              <a:gd name="connsiteX2" fmla="*/ 4285561 w 4285561"/>
              <a:gd name="connsiteY2" fmla="*/ 30446 h 4503023"/>
              <a:gd name="connsiteX3" fmla="*/ 4285561 w 4285561"/>
              <a:gd name="connsiteY3" fmla="*/ 4502078 h 4503023"/>
              <a:gd name="connsiteX4" fmla="*/ 3267252 w 4285561"/>
              <a:gd name="connsiteY4" fmla="*/ 4269938 h 4503023"/>
              <a:gd name="connsiteX5" fmla="*/ 18344 w 4285561"/>
              <a:gd name="connsiteY5" fmla="*/ 4502078 h 4503023"/>
              <a:gd name="connsiteX6" fmla="*/ 46070 w 4285561"/>
              <a:gd name="connsiteY6" fmla="*/ 1817682 h 4503023"/>
              <a:gd name="connsiteX7" fmla="*/ 18344 w 4285561"/>
              <a:gd name="connsiteY7" fmla="*/ 30446 h 4503023"/>
              <a:gd name="connsiteX0" fmla="*/ 18344 w 4285561"/>
              <a:gd name="connsiteY0" fmla="*/ 30446 h 4503023"/>
              <a:gd name="connsiteX1" fmla="*/ 1625488 w 4285561"/>
              <a:gd name="connsiteY1" fmla="*/ 217482 h 4503023"/>
              <a:gd name="connsiteX2" fmla="*/ 4285561 w 4285561"/>
              <a:gd name="connsiteY2" fmla="*/ 30446 h 4503023"/>
              <a:gd name="connsiteX3" fmla="*/ 4160870 w 4285561"/>
              <a:gd name="connsiteY3" fmla="*/ 2004719 h 4503023"/>
              <a:gd name="connsiteX4" fmla="*/ 4285561 w 4285561"/>
              <a:gd name="connsiteY4" fmla="*/ 4502078 h 4503023"/>
              <a:gd name="connsiteX5" fmla="*/ 3267252 w 4285561"/>
              <a:gd name="connsiteY5" fmla="*/ 4269938 h 4503023"/>
              <a:gd name="connsiteX6" fmla="*/ 18344 w 4285561"/>
              <a:gd name="connsiteY6" fmla="*/ 4502078 h 4503023"/>
              <a:gd name="connsiteX7" fmla="*/ 46070 w 4285561"/>
              <a:gd name="connsiteY7" fmla="*/ 1817682 h 4503023"/>
              <a:gd name="connsiteX8" fmla="*/ 18344 w 4285561"/>
              <a:gd name="connsiteY8" fmla="*/ 30446 h 450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5561" h="4503023">
                <a:moveTo>
                  <a:pt x="18344" y="30446"/>
                </a:moveTo>
                <a:cubicBezTo>
                  <a:pt x="484786" y="-80390"/>
                  <a:pt x="826537" y="224409"/>
                  <a:pt x="1625488" y="217482"/>
                </a:cubicBezTo>
                <a:cubicBezTo>
                  <a:pt x="2505252" y="113573"/>
                  <a:pt x="3260324" y="-73463"/>
                  <a:pt x="4285561" y="30446"/>
                </a:cubicBezTo>
                <a:cubicBezTo>
                  <a:pt x="4278634" y="660828"/>
                  <a:pt x="4167797" y="1374337"/>
                  <a:pt x="4160870" y="2004719"/>
                </a:cubicBezTo>
                <a:lnTo>
                  <a:pt x="4285561" y="4502078"/>
                </a:lnTo>
                <a:cubicBezTo>
                  <a:pt x="3696743" y="4521680"/>
                  <a:pt x="3959978" y="4229554"/>
                  <a:pt x="3267252" y="4269938"/>
                </a:cubicBezTo>
                <a:cubicBezTo>
                  <a:pt x="2184283" y="4347318"/>
                  <a:pt x="1662422" y="4507825"/>
                  <a:pt x="18344" y="4502078"/>
                </a:cubicBezTo>
                <a:cubicBezTo>
                  <a:pt x="20659" y="3454880"/>
                  <a:pt x="-39372" y="3259735"/>
                  <a:pt x="46070" y="1817682"/>
                </a:cubicBezTo>
                <a:cubicBezTo>
                  <a:pt x="182300" y="889426"/>
                  <a:pt x="48368" y="501501"/>
                  <a:pt x="18344" y="30446"/>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0CAFD869-42D6-AE9F-DC77-C7FAE497D1E5}"/>
              </a:ext>
            </a:extLst>
          </p:cNvPr>
          <p:cNvSpPr txBox="1"/>
          <p:nvPr/>
        </p:nvSpPr>
        <p:spPr>
          <a:xfrm>
            <a:off x="3934834" y="2073824"/>
            <a:ext cx="7393566" cy="3970318"/>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Có ý thức bảo vệ và chăm sóc động vật</a:t>
            </a:r>
          </a:p>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Không buôn bán, giết hại trái phép</a:t>
            </a:r>
          </a:p>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Bảo vệ môi trường của động vật</a:t>
            </a:r>
          </a:p>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Cấm săn bắn bừa bãi bảo vệ động vật quý hiếm</a:t>
            </a:r>
          </a:p>
        </p:txBody>
      </p:sp>
    </p:spTree>
    <p:extLst>
      <p:ext uri="{BB962C8B-B14F-4D97-AF65-F5344CB8AC3E}">
        <p14:creationId xmlns:p14="http://schemas.microsoft.com/office/powerpoint/2010/main" val="14737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386080" y="345440"/>
            <a:ext cx="11419840" cy="1178560"/>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386080" y="347306"/>
            <a:ext cx="11267440" cy="1200329"/>
          </a:xfrm>
          <a:prstGeom prst="rect">
            <a:avLst/>
          </a:prstGeom>
          <a:noFill/>
        </p:spPr>
        <p:txBody>
          <a:bodyPr wrap="square" rtlCol="0">
            <a:spAutoFit/>
          </a:bodyPr>
          <a:lstStyle/>
          <a:p>
            <a:pPr lvl="0" algn="ctr"/>
            <a:r>
              <a:rPr lang="vi-VN" altLang="en-US" sz="3600" b="1" dirty="0">
                <a:solidFill>
                  <a:prstClr val="white"/>
                </a:solidFill>
                <a:latin typeface="Cambria" panose="02040503050406030204" pitchFamily="18" charset="0"/>
                <a:ea typeface="Cambria" panose="02040503050406030204" pitchFamily="18" charset="0"/>
                <a:cs typeface="Arial" panose="020B0604020202020204" pitchFamily="34" charset="0"/>
              </a:rPr>
              <a:t>- Lựa chọn các phương tiện hỗ trợ: sách báo, máy tính, video, tranh ảnh,...</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8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FC31703-0E5D-7FF7-7F09-FC07BC66586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3FAE744-7FA5-359F-E7ED-BCFCA9608D24}"/>
              </a:ext>
            </a:extLst>
          </p:cNvPr>
          <p:cNvPicPr>
            <a:picLocks noChangeAspect="1"/>
          </p:cNvPicPr>
          <p:nvPr/>
        </p:nvPicPr>
        <p:blipFill>
          <a:blip r:embed="rId2"/>
          <a:stretch>
            <a:fillRect/>
          </a:stretch>
        </p:blipFill>
        <p:spPr>
          <a:xfrm>
            <a:off x="579120" y="1102995"/>
            <a:ext cx="6096000" cy="4286250"/>
          </a:xfrm>
          <a:prstGeom prst="rect">
            <a:avLst/>
          </a:prstGeom>
        </p:spPr>
      </p:pic>
      <p:pic>
        <p:nvPicPr>
          <p:cNvPr id="3" name="Picture 2">
            <a:extLst>
              <a:ext uri="{FF2B5EF4-FFF2-40B4-BE49-F238E27FC236}">
                <a16:creationId xmlns:a16="http://schemas.microsoft.com/office/drawing/2014/main" id="{0776D297-FC79-61B2-CC74-8552A0EBAED5}"/>
              </a:ext>
            </a:extLst>
          </p:cNvPr>
          <p:cNvPicPr>
            <a:picLocks noChangeAspect="1"/>
          </p:cNvPicPr>
          <p:nvPr/>
        </p:nvPicPr>
        <p:blipFill>
          <a:blip r:embed="rId3"/>
          <a:stretch>
            <a:fillRect/>
          </a:stretch>
        </p:blipFill>
        <p:spPr>
          <a:xfrm>
            <a:off x="6837680" y="1270000"/>
            <a:ext cx="4836160" cy="4013200"/>
          </a:xfrm>
          <a:prstGeom prst="rect">
            <a:avLst/>
          </a:prstGeom>
        </p:spPr>
      </p:pic>
    </p:spTree>
    <p:extLst>
      <p:ext uri="{BB962C8B-B14F-4D97-AF65-F5344CB8AC3E}">
        <p14:creationId xmlns:p14="http://schemas.microsoft.com/office/powerpoint/2010/main" val="27426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CDEDCA2-1736-9802-77C6-79FC7AF3B2A0}"/>
              </a:ext>
            </a:extLst>
          </p:cNvPr>
          <p:cNvSpPr/>
          <p:nvPr/>
        </p:nvSpPr>
        <p:spPr>
          <a:xfrm>
            <a:off x="3556000" y="386769"/>
            <a:ext cx="5176440" cy="1716352"/>
          </a:xfrm>
          <a:prstGeom prst="rect">
            <a:avLst/>
          </a:prstGeom>
          <a:noFill/>
        </p:spPr>
        <p:txBody>
          <a:bodyPr wrap="none" lIns="182880" tIns="91440" rIns="182880" bIns="9144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76200">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2. </a:t>
            </a:r>
            <a:r>
              <a:rPr lang="en-US" sz="6000" b="1" dirty="0">
                <a:ln w="76200">
                  <a:solidFill>
                    <a:srgbClr val="E7E6E6">
                      <a:lumMod val="10000"/>
                    </a:srgbClr>
                  </a:solidFill>
                  <a:prstDash val="solid"/>
                </a:ln>
                <a:solidFill>
                  <a:srgbClr val="FFC000"/>
                </a:solidFill>
                <a:effectLst>
                  <a:outerShdw blurRad="38100" dist="38100" dir="2700000" algn="tl">
                    <a:srgbClr val="000000">
                      <a:alpha val="43137"/>
                    </a:srgbClr>
                  </a:outerShdw>
                </a:effectLst>
              </a:rPr>
              <a:t>N</a:t>
            </a:r>
            <a:r>
              <a:rPr kumimoji="0" lang="en-US" sz="6000" b="1" i="0" u="none" strike="noStrike" kern="1200" cap="none" spc="0" normalizeH="0" baseline="0" noProof="0" dirty="0" err="1">
                <a:ln w="76200">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ói</a:t>
            </a:r>
            <a:endParaRPr kumimoji="0" lang="en-US" sz="6000" b="1" i="0" u="none" strike="noStrike" kern="1200" cap="none" spc="0" normalizeH="0" baseline="0" noProof="0" dirty="0">
              <a:ln w="76200">
                <a:solidFill>
                  <a:srgbClr val="E7E6E6">
                    <a:lumMod val="10000"/>
                  </a:srgbClr>
                </a:solidFill>
                <a:prstDash val="solid"/>
              </a:ln>
              <a:solidFill>
                <a:srgbClr val="FFC0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4787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组合 19">
            <a:extLst>
              <a:ext uri="{FF2B5EF4-FFF2-40B4-BE49-F238E27FC236}">
                <a16:creationId xmlns:a16="http://schemas.microsoft.com/office/drawing/2014/main" id="{64B8C097-EA44-0EF0-64FA-BDB223E96982}"/>
              </a:ext>
            </a:extLst>
          </p:cNvPr>
          <p:cNvGrpSpPr/>
          <p:nvPr/>
        </p:nvGrpSpPr>
        <p:grpSpPr>
          <a:xfrm flipV="1">
            <a:off x="822960" y="176062"/>
            <a:ext cx="10746740" cy="1866098"/>
            <a:chOff x="692006" y="116442"/>
            <a:chExt cx="11176173" cy="2919244"/>
          </a:xfrm>
        </p:grpSpPr>
        <p:sp>
          <p:nvSpPr>
            <p:cNvPr id="11" name="矩形 16">
              <a:extLst>
                <a:ext uri="{FF2B5EF4-FFF2-40B4-BE49-F238E27FC236}">
                  <a16:creationId xmlns:a16="http://schemas.microsoft.com/office/drawing/2014/main" id="{4E01637D-0532-807A-D41E-D9E5D76CA69B}"/>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mbria" panose="02040503050406030204" pitchFamily="18" charset="0"/>
                <a:ea typeface="字魂59号-创粗黑"/>
                <a:cs typeface="Arial" panose="020B0604020202020204" pitchFamily="34" charset="0"/>
              </a:endParaRPr>
            </a:p>
          </p:txBody>
        </p:sp>
        <p:sp>
          <p:nvSpPr>
            <p:cNvPr id="12" name="矩形 16">
              <a:extLst>
                <a:ext uri="{FF2B5EF4-FFF2-40B4-BE49-F238E27FC236}">
                  <a16:creationId xmlns:a16="http://schemas.microsoft.com/office/drawing/2014/main" id="{4463D061-C52B-B3D7-DDCF-0ED13283007E}"/>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mbria" panose="02040503050406030204" pitchFamily="18" charset="0"/>
                <a:ea typeface="字魂59号-创粗黑"/>
                <a:cs typeface="Arial" panose="020B0604020202020204" pitchFamily="34" charset="0"/>
              </a:endParaRPr>
            </a:p>
          </p:txBody>
        </p:sp>
      </p:grpSp>
      <p:sp>
        <p:nvSpPr>
          <p:cNvPr id="13" name="TextBox 12">
            <a:extLst>
              <a:ext uri="{FF2B5EF4-FFF2-40B4-BE49-F238E27FC236}">
                <a16:creationId xmlns:a16="http://schemas.microsoft.com/office/drawing/2014/main" id="{25EC6C75-92BD-E222-BA7F-B3BBFDC4C3EC}"/>
              </a:ext>
            </a:extLst>
          </p:cNvPr>
          <p:cNvSpPr txBox="1"/>
          <p:nvPr/>
        </p:nvSpPr>
        <p:spPr>
          <a:xfrm>
            <a:off x="965201" y="394884"/>
            <a:ext cx="10350500" cy="1323439"/>
          </a:xfrm>
          <a:prstGeom prst="rect">
            <a:avLst/>
          </a:prstGeom>
          <a:noFill/>
        </p:spPr>
        <p:txBody>
          <a:bodyPr wrap="square">
            <a:spAutoFit/>
          </a:bodyPr>
          <a:lstStyle/>
          <a:p>
            <a:pPr marL="0" marR="24130" lvl="0" indent="0" algn="ctr" defTabSz="914400" rtl="0" eaLnBrk="1" fontAlgn="auto" latinLnBrk="0" hangingPunct="1">
              <a:lnSpc>
                <a:spcPct val="100000"/>
              </a:lnSpc>
              <a:spcBef>
                <a:spcPts val="0"/>
              </a:spcBef>
              <a:spcAft>
                <a:spcPts val="0"/>
              </a:spcAft>
              <a:buClrTx/>
              <a:buSzTx/>
              <a:buFontTx/>
              <a:buNone/>
              <a:tabLst/>
              <a:defRPr/>
            </a:pP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Đọc</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yêu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cầu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 b, c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sau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đó</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thảo</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luận</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với</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bạn</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và</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hoàn</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thành</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những</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yêu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cầu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đó</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endParaRPr kumimoji="0" lang="vi-VN" sz="4000" b="1" i="0" u="none" strike="noStrike" kern="1200" cap="none" spc="0" normalizeH="0" baseline="0" noProof="0" dirty="0">
              <a:ln w="19050">
                <a:solidFill>
                  <a:prstClr val="black"/>
                </a:solidFill>
              </a:ln>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B907DF4A-2F82-56FE-D212-D8468C862418}"/>
              </a:ext>
            </a:extLst>
          </p:cNvPr>
          <p:cNvGrpSpPr/>
          <p:nvPr/>
        </p:nvGrpSpPr>
        <p:grpSpPr>
          <a:xfrm>
            <a:off x="1849120" y="2052320"/>
            <a:ext cx="8910320" cy="1026160"/>
            <a:chOff x="1849120" y="2052320"/>
            <a:chExt cx="8910320" cy="1422400"/>
          </a:xfrm>
        </p:grpSpPr>
        <p:cxnSp>
          <p:nvCxnSpPr>
            <p:cNvPr id="15" name="Straight Connector 14">
              <a:extLst>
                <a:ext uri="{FF2B5EF4-FFF2-40B4-BE49-F238E27FC236}">
                  <a16:creationId xmlns:a16="http://schemas.microsoft.com/office/drawing/2014/main" id="{633A316F-77BB-82BF-9B96-238FF557AE8E}"/>
                </a:ext>
              </a:extLst>
            </p:cNvPr>
            <p:cNvCxnSpPr>
              <a:cxnSpLocks/>
            </p:cNvCxnSpPr>
            <p:nvPr/>
          </p:nvCxnSpPr>
          <p:spPr>
            <a:xfrm>
              <a:off x="6156960" y="2052320"/>
              <a:ext cx="0" cy="139423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8E3570-874C-7DEC-3459-068FA3A92499}"/>
                </a:ext>
              </a:extLst>
            </p:cNvPr>
            <p:cNvCxnSpPr>
              <a:cxnSpLocks/>
            </p:cNvCxnSpPr>
            <p:nvPr/>
          </p:nvCxnSpPr>
          <p:spPr>
            <a:xfrm flipH="1">
              <a:off x="1859280" y="3048000"/>
              <a:ext cx="89001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745F8C-883D-0FF4-F262-83B4249D278E}"/>
                </a:ext>
              </a:extLst>
            </p:cNvPr>
            <p:cNvCxnSpPr>
              <a:cxnSpLocks/>
            </p:cNvCxnSpPr>
            <p:nvPr/>
          </p:nvCxnSpPr>
          <p:spPr>
            <a:xfrm flipV="1">
              <a:off x="1849120" y="3027680"/>
              <a:ext cx="0" cy="4470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E6CA85-0F45-A157-DB1C-5D1B66F99680}"/>
                </a:ext>
              </a:extLst>
            </p:cNvPr>
            <p:cNvCxnSpPr>
              <a:cxnSpLocks/>
            </p:cNvCxnSpPr>
            <p:nvPr/>
          </p:nvCxnSpPr>
          <p:spPr>
            <a:xfrm flipV="1">
              <a:off x="10759440" y="3017520"/>
              <a:ext cx="0" cy="4470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7C2D99C2-B80B-BFAC-C245-B53A8429976D}"/>
              </a:ext>
            </a:extLst>
          </p:cNvPr>
          <p:cNvSpPr/>
          <p:nvPr/>
        </p:nvSpPr>
        <p:spPr>
          <a:xfrm>
            <a:off x="508000" y="3058160"/>
            <a:ext cx="3058160" cy="24180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Giải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lí</a:t>
            </a:r>
            <a:r>
              <a:rPr lang="en-US" sz="3600" dirty="0">
                <a:latin typeface="Cambria" panose="02040503050406030204" pitchFamily="18" charset="0"/>
                <a:ea typeface="Cambria" panose="02040503050406030204" pitchFamily="18" charset="0"/>
              </a:rPr>
              <a:t> do </a:t>
            </a:r>
            <a:r>
              <a:rPr lang="en-US" sz="3600" dirty="0" err="1">
                <a:latin typeface="Cambria" panose="02040503050406030204" pitchFamily="18" charset="0"/>
                <a:ea typeface="Cambria" panose="02040503050406030204" pitchFamily="18" charset="0"/>
              </a:rPr>
              <a:t>cần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phải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a:t>
            </a:r>
          </a:p>
        </p:txBody>
      </p:sp>
      <p:sp>
        <p:nvSpPr>
          <p:cNvPr id="27" name="Rectangle 26">
            <a:extLst>
              <a:ext uri="{FF2B5EF4-FFF2-40B4-BE49-F238E27FC236}">
                <a16:creationId xmlns:a16="http://schemas.microsoft.com/office/drawing/2014/main" id="{0A804337-6943-7A49-072B-A3860E12D4B6}"/>
              </a:ext>
            </a:extLst>
          </p:cNvPr>
          <p:cNvSpPr/>
          <p:nvPr/>
        </p:nvSpPr>
        <p:spPr>
          <a:xfrm>
            <a:off x="4704080" y="3068320"/>
            <a:ext cx="3058160" cy="24180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a:t>
            </a:r>
          </a:p>
        </p:txBody>
      </p:sp>
      <p:sp>
        <p:nvSpPr>
          <p:cNvPr id="28" name="Rectangle 27">
            <a:extLst>
              <a:ext uri="{FF2B5EF4-FFF2-40B4-BE49-F238E27FC236}">
                <a16:creationId xmlns:a16="http://schemas.microsoft.com/office/drawing/2014/main" id="{A3058168-2A00-A199-EE7C-E15C4DA3A6E4}"/>
              </a:ext>
            </a:extLst>
          </p:cNvPr>
          <p:cNvSpPr/>
          <p:nvPr/>
        </p:nvSpPr>
        <p:spPr>
          <a:xfrm>
            <a:off x="8646160" y="3088640"/>
            <a:ext cx="3058160" cy="24180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397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A4970-2EBD-4749-E5C8-364CBC18C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39900" y="1158240"/>
            <a:ext cx="9944099" cy="1568712"/>
          </a:xfrm>
          <a:prstGeom prst="rect">
            <a:avLst/>
          </a:prstGeom>
        </p:spPr>
      </p:pic>
      <p:sp>
        <p:nvSpPr>
          <p:cNvPr id="3" name="TextBox 2">
            <a:extLst>
              <a:ext uri="{FF2B5EF4-FFF2-40B4-BE49-F238E27FC236}">
                <a16:creationId xmlns:a16="http://schemas.microsoft.com/office/drawing/2014/main" id="{102B4CF2-E336-7A4A-38DD-F5FEDAEA1DD6}"/>
              </a:ext>
            </a:extLst>
          </p:cNvPr>
          <p:cNvSpPr txBox="1"/>
          <p:nvPr/>
        </p:nvSpPr>
        <p:spPr>
          <a:xfrm>
            <a:off x="2013234" y="1518790"/>
            <a:ext cx="9429466" cy="707886"/>
          </a:xfrm>
          <a:prstGeom prst="rect">
            <a:avLst/>
          </a:prstGeom>
          <a:noFill/>
        </p:spPr>
        <p:txBody>
          <a:bodyPr wrap="square" rtlCol="0">
            <a:spAutoFit/>
          </a:bodyPr>
          <a:lstStyle/>
          <a:p>
            <a:pPr lvl="0" algn="ctr"/>
            <a:r>
              <a:rPr lang="vi-VN" sz="4000" dirty="0">
                <a:solidFill>
                  <a:srgbClr val="C00000"/>
                </a:solidFill>
                <a:latin typeface="iCiel Nabila" pitchFamily="2" charset="0"/>
                <a:cs typeface="Pattaya" panose="00000500000000000000" pitchFamily="2" charset="-34"/>
              </a:rPr>
              <a:t>a. Giải thích lí do cần phải bảo vệ động vật.</a:t>
            </a:r>
            <a:endParaRPr kumimoji="0" lang="vi-VN" sz="4000" b="0" i="0" u="none" strike="noStrike" kern="1200" cap="none" spc="0" normalizeH="0" baseline="0" noProof="0" dirty="0">
              <a:ln>
                <a:noFill/>
              </a:ln>
              <a:solidFill>
                <a:srgbClr val="C00000"/>
              </a:solidFill>
              <a:effectLst/>
              <a:uLnTx/>
              <a:uFillTx/>
              <a:latin typeface="iCiel Nabila" pitchFamily="2" charset="0"/>
              <a:ea typeface="+mn-ea"/>
              <a:cs typeface="Pattaya" panose="00000500000000000000" pitchFamily="2" charset="-34"/>
            </a:endParaRPr>
          </a:p>
        </p:txBody>
      </p:sp>
      <p:pic>
        <p:nvPicPr>
          <p:cNvPr id="4" name="Picture 3">
            <a:extLst>
              <a:ext uri="{FF2B5EF4-FFF2-40B4-BE49-F238E27FC236}">
                <a16:creationId xmlns:a16="http://schemas.microsoft.com/office/drawing/2014/main" id="{1BE4B76B-59E8-6F1F-1819-E2208B74C2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508854" y="2856492"/>
            <a:ext cx="5603738" cy="4001508"/>
          </a:xfrm>
          <a:prstGeom prst="rect">
            <a:avLst/>
          </a:prstGeom>
        </p:spPr>
      </p:pic>
      <p:sp>
        <p:nvSpPr>
          <p:cNvPr id="10" name="Rectangle 9">
            <a:extLst>
              <a:ext uri="{FF2B5EF4-FFF2-40B4-BE49-F238E27FC236}">
                <a16:creationId xmlns:a16="http://schemas.microsoft.com/office/drawing/2014/main" id="{019DDF4D-5FDC-CE76-87D2-D1612381E1CA}"/>
              </a:ext>
            </a:extLst>
          </p:cNvPr>
          <p:cNvSpPr/>
          <p:nvPr/>
        </p:nvSpPr>
        <p:spPr>
          <a:xfrm>
            <a:off x="3464560" y="3403600"/>
            <a:ext cx="7772400" cy="2529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latin typeface="Cambria" panose="02040503050406030204" pitchFamily="18" charset="0"/>
                <a:ea typeface="Cambria" panose="02040503050406030204" pitchFamily="18" charset="0"/>
              </a:rPr>
              <a:t>Chúng ta phải bảo vệ động vật vì động vật đem lại nhiều lợi ích cho cuộc sống con người, tạo nên sự phong phú cho sự sống trên Trái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805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439</Words>
  <Application>Microsoft Office PowerPoint</Application>
  <PresentationFormat>Widescreen</PresentationFormat>
  <Paragraphs>32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iCiel Nabila</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17</cp:revision>
  <dcterms:created xsi:type="dcterms:W3CDTF">2024-01-11T04:28:03Z</dcterms:created>
  <dcterms:modified xsi:type="dcterms:W3CDTF">2025-04-05T14:05:18Z</dcterms:modified>
</cp:coreProperties>
</file>