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20"/>
  </p:notesMasterIdLst>
  <p:sldIdLst>
    <p:sldId id="257" r:id="rId3"/>
    <p:sldId id="258" r:id="rId4"/>
    <p:sldId id="259" r:id="rId5"/>
    <p:sldId id="262" r:id="rId6"/>
    <p:sldId id="260" r:id="rId7"/>
    <p:sldId id="263" r:id="rId8"/>
    <p:sldId id="264" r:id="rId9"/>
    <p:sldId id="275" r:id="rId10"/>
    <p:sldId id="266" r:id="rId11"/>
    <p:sldId id="267" r:id="rId12"/>
    <p:sldId id="270" r:id="rId13"/>
    <p:sldId id="261" r:id="rId14"/>
    <p:sldId id="276" r:id="rId15"/>
    <p:sldId id="277" r:id="rId16"/>
    <p:sldId id="273" r:id="rId17"/>
    <p:sldId id="274" r:id="rId18"/>
    <p:sldId id="3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976" autoAdjust="0"/>
  </p:normalViewPr>
  <p:slideViewPr>
    <p:cSldViewPr snapToGrid="0">
      <p:cViewPr varScale="1">
        <p:scale>
          <a:sx n="64" d="100"/>
          <a:sy n="64" d="100"/>
        </p:scale>
        <p:origin x="1613"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0433B-BC3F-4E66-BEEC-263558B7E6F3}"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30CBC-2F92-4FD2-82B3-0B444B035590}" type="slidenum">
              <a:rPr lang="en-US" smtClean="0"/>
              <a:t>‹#›</a:t>
            </a:fld>
            <a:endParaRPr lang="en-US"/>
          </a:p>
        </p:txBody>
      </p:sp>
    </p:spTree>
    <p:extLst>
      <p:ext uri="{BB962C8B-B14F-4D97-AF65-F5344CB8AC3E}">
        <p14:creationId xmlns:p14="http://schemas.microsoft.com/office/powerpoint/2010/main" val="146420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7780385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1776ED-4586-4722-C00C-F5B747F098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01FC7D-CC13-A64A-9A46-6E6585684B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89AF45-B8BD-E2B9-6ED6-42DBBBE96E9C}"/>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A81E8566-FB54-5FF5-1955-6ABE5C343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5F2F3CD-489F-58CB-E5BE-E429D3E3EBCE}"/>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4A73AA31-B12E-C961-FD90-6451800EA0C4}"/>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8" name="图片 6" descr="白板">
            <a:extLst>
              <a:ext uri="{FF2B5EF4-FFF2-40B4-BE49-F238E27FC236}">
                <a16:creationId xmlns:a16="http://schemas.microsoft.com/office/drawing/2014/main" id="{37268FAC-0F02-382D-09F4-BEC271AF86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9" name="图片 7" descr="3">
            <a:extLst>
              <a:ext uri="{FF2B5EF4-FFF2-40B4-BE49-F238E27FC236}">
                <a16:creationId xmlns:a16="http://schemas.microsoft.com/office/drawing/2014/main" id="{D4822E20-07A3-0D9A-9229-A4775819876D}"/>
              </a:ext>
            </a:extLst>
          </p:cNvPr>
          <p:cNvPicPr>
            <a:picLocks noChangeAspect="1"/>
          </p:cNvPicPr>
          <p:nvPr userDrawn="1"/>
        </p:nvPicPr>
        <p:blipFill>
          <a:blip r:embed="rId5"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0" name="图片 9" descr="千库网_儿童节卡通植物装饰清新边框_元素编号12228134">
            <a:extLst>
              <a:ext uri="{FF2B5EF4-FFF2-40B4-BE49-F238E27FC236}">
                <a16:creationId xmlns:a16="http://schemas.microsoft.com/office/drawing/2014/main" id="{84DB0335-5532-5E35-C8A3-9E09638813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1" name="图片 12" descr="千库网_开学季笔返校学生背书包_元素编号12897046">
            <a:extLst>
              <a:ext uri="{FF2B5EF4-FFF2-40B4-BE49-F238E27FC236}">
                <a16:creationId xmlns:a16="http://schemas.microsoft.com/office/drawing/2014/main" id="{F0E99FD2-57DD-98F4-4189-8D668722E7ED}"/>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spTree>
    <p:extLst>
      <p:ext uri="{BB962C8B-B14F-4D97-AF65-F5344CB8AC3E}">
        <p14:creationId xmlns:p14="http://schemas.microsoft.com/office/powerpoint/2010/main" val="1044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8376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28450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1638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255389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237299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1">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90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4802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0300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94086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5" name="椭圆 10">
            <a:extLst>
              <a:ext uri="{FF2B5EF4-FFF2-40B4-BE49-F238E27FC236}">
                <a16:creationId xmlns:a16="http://schemas.microsoft.com/office/drawing/2014/main" id="{1805C542-9409-CF04-F179-566AD178B048}"/>
              </a:ext>
            </a:extLst>
          </p:cNvPr>
          <p:cNvSpPr/>
          <p:nvPr userDrawn="1"/>
        </p:nvSpPr>
        <p:spPr>
          <a:xfrm>
            <a:off x="9965690" y="2372995"/>
            <a:ext cx="2110740" cy="2110740"/>
          </a:xfrm>
          <a:prstGeom prst="ellipse">
            <a:avLst/>
          </a:prstGeom>
          <a:solidFill>
            <a:srgbClr val="25A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4" name="Picture 19">
            <a:extLst>
              <a:ext uri="{FF2B5EF4-FFF2-40B4-BE49-F238E27FC236}">
                <a16:creationId xmlns:a16="http://schemas.microsoft.com/office/drawing/2014/main" id="{AF6792AD-A30F-9346-42F3-39CBD7236198}"/>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0C4E5CA1-09FD-8C17-5435-9A86B090ED78}"/>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9497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trips(down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spTree>
    <p:extLst>
      <p:ext uri="{BB962C8B-B14F-4D97-AF65-F5344CB8AC3E}">
        <p14:creationId xmlns:p14="http://schemas.microsoft.com/office/powerpoint/2010/main" val="6680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92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137160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11" name="Picture 19">
            <a:extLst>
              <a:ext uri="{FF2B5EF4-FFF2-40B4-BE49-F238E27FC236}">
                <a16:creationId xmlns:a16="http://schemas.microsoft.com/office/drawing/2014/main" id="{410117A8-1D13-2D8F-182C-80DD523BA730}"/>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7572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64462-84AF-D74C-C4B7-AF15439E7A4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3BF703-51E3-4CF7-9878-D52455C7615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626B38-4F5C-3F70-E004-C9E7311D5F9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226B6A3-CDFA-D8A2-15A5-24F898C8D3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69677E-D563-1371-1C1A-1129905BF998}"/>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4F6651-E9F0-D1A7-3D18-5BB864C66665}"/>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8" name="Chỗ dành sẵn cho Chân trang 7">
            <a:extLst>
              <a:ext uri="{FF2B5EF4-FFF2-40B4-BE49-F238E27FC236}">
                <a16:creationId xmlns:a16="http://schemas.microsoft.com/office/drawing/2014/main" id="{BA64ED3C-8A4E-6560-423D-83C9F488C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79DA1B2-A115-4550-4544-FD85190DF3D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18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0BFD4-E497-6CBB-442A-E45716BF7DB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38DA86A-4F31-4EEA-D486-DBB45B455664}"/>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4" name="Chỗ dành sẵn cho Chân trang 3">
            <a:extLst>
              <a:ext uri="{FF2B5EF4-FFF2-40B4-BE49-F238E27FC236}">
                <a16:creationId xmlns:a16="http://schemas.microsoft.com/office/drawing/2014/main" id="{FF6F6082-F586-1118-CA39-BB28B217E9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D78D55E3-25E5-D6C8-C06B-C2B162E9EE2C}"/>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868736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117C16-616E-CCD2-10CF-EEFEA5E0639E}"/>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3" name="Chỗ dành sẵn cho Chân trang 2">
            <a:extLst>
              <a:ext uri="{FF2B5EF4-FFF2-40B4-BE49-F238E27FC236}">
                <a16:creationId xmlns:a16="http://schemas.microsoft.com/office/drawing/2014/main" id="{B092980D-0F08-0087-6FE5-EDC9B9FE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4E138CE-85D7-393D-9417-411750EBDD8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483352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3FBD0-CF6F-4320-5621-7140A4E7B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03BFFD-1781-ABB9-F1F7-8AC02BD853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B589BFE-0295-E30F-1197-5BD070163D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4BF0B8-47C4-5930-1EE0-F8B131C7AF3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6" name="Chỗ dành sẵn cho Chân trang 5">
            <a:extLst>
              <a:ext uri="{FF2B5EF4-FFF2-40B4-BE49-F238E27FC236}">
                <a16:creationId xmlns:a16="http://schemas.microsoft.com/office/drawing/2014/main" id="{2450DE0D-E9C2-44E7-E3C7-EEE47E6D63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245C29F-F5D5-6B5A-8FA7-A4BEBF4CC302}"/>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60148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63C94-CEFB-1853-F954-589B45F87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54A6CA5-8E78-123F-EE95-264762623C7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B58CAA7-6C2C-73BA-EB28-C55BA3FDB6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4541E-0C2E-204D-A7CF-A29E6E1B4A7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6" name="Chỗ dành sẵn cho Chân trang 5">
            <a:extLst>
              <a:ext uri="{FF2B5EF4-FFF2-40B4-BE49-F238E27FC236}">
                <a16:creationId xmlns:a16="http://schemas.microsoft.com/office/drawing/2014/main" id="{95FA5B79-99AF-FFBF-F814-6E7E6BC6D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BFA0E2-73AC-E2CD-24AA-11B2C113A0A9}"/>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17919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CE9860-1DE9-FA8A-280E-3688308BA1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9F80B4-8FFB-2644-9ADA-BCC61ABA47F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2B0F27-08C4-9A1D-8729-462A5CF2CE5B}"/>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1B9C12D5-B173-5E91-F6B7-055CC1C39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72A51CE-3BA6-125F-BF23-F82408319D1A}"/>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223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6243AE5-8AE7-FC75-7529-54EC73AEB13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A18228-094E-046D-BFFC-2C2D9CE50D2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BBC306-C91D-99C7-27CB-02EEC91DF16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478DEE6A-287F-A8F2-9AA1-27DC5BEC38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84422EB-9B72-9302-FC19-D7F820973B8B}"/>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019398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365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8182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2903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0286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7233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7902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84291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4/7/2025</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78202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0EAFD11-CF30-C405-7F5C-1E5B468628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 name="Group 2">
            <a:extLst>
              <a:ext uri="{FF2B5EF4-FFF2-40B4-BE49-F238E27FC236}">
                <a16:creationId xmlns:a16="http://schemas.microsoft.com/office/drawing/2014/main" id="{91E62200-ADC3-9459-9E59-F63D8F2F8E72}"/>
              </a:ext>
            </a:extLst>
          </p:cNvPr>
          <p:cNvGrpSpPr/>
          <p:nvPr userDrawn="1"/>
        </p:nvGrpSpPr>
        <p:grpSpPr>
          <a:xfrm>
            <a:off x="-3900842" y="-150445"/>
            <a:ext cx="4326051" cy="2928084"/>
            <a:chOff x="6278216" y="1917262"/>
            <a:chExt cx="4339742" cy="2928084"/>
          </a:xfrm>
        </p:grpSpPr>
        <p:pic>
          <p:nvPicPr>
            <p:cNvPr id="4" name="Picture 3">
              <a:extLst>
                <a:ext uri="{FF2B5EF4-FFF2-40B4-BE49-F238E27FC236}">
                  <a16:creationId xmlns:a16="http://schemas.microsoft.com/office/drawing/2014/main" id="{4D144BC8-4B5B-A517-8099-D2CF335F10C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7946988" y="2216636"/>
              <a:ext cx="2313051" cy="1985355"/>
            </a:xfrm>
            <a:prstGeom prst="rect">
              <a:avLst/>
            </a:prstGeom>
          </p:spPr>
        </p:pic>
        <p:sp>
          <p:nvSpPr>
            <p:cNvPr id="5" name="Freeform: Shape 4">
              <a:extLst>
                <a:ext uri="{FF2B5EF4-FFF2-40B4-BE49-F238E27FC236}">
                  <a16:creationId xmlns:a16="http://schemas.microsoft.com/office/drawing/2014/main" id="{306151D3-1C71-20EF-0B2C-3FFF6512AC18}"/>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12">
              <a:extLst>
                <a:ext uri="{FF2B5EF4-FFF2-40B4-BE49-F238E27FC236}">
                  <a16:creationId xmlns:a16="http://schemas.microsoft.com/office/drawing/2014/main" id="{3CC6A471-F267-79D5-DD57-88278EE8AE02}"/>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13">
              <a:extLst>
                <a:ext uri="{FF2B5EF4-FFF2-40B4-BE49-F238E27FC236}">
                  <a16:creationId xmlns:a16="http://schemas.microsoft.com/office/drawing/2014/main" id="{2C27B468-A715-7316-769B-2F01312B242E}"/>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3132463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D17D0D3-C932-7331-2FF1-551970C32B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grpSp>
        <p:nvGrpSpPr>
          <p:cNvPr id="3" name="Group 2">
            <a:extLst>
              <a:ext uri="{FF2B5EF4-FFF2-40B4-BE49-F238E27FC236}">
                <a16:creationId xmlns:a16="http://schemas.microsoft.com/office/drawing/2014/main" id="{23D0DC66-6B62-A534-EF9A-10A982FC11B4}"/>
              </a:ext>
            </a:extLst>
          </p:cNvPr>
          <p:cNvGrpSpPr/>
          <p:nvPr userDrawn="1"/>
        </p:nvGrpSpPr>
        <p:grpSpPr>
          <a:xfrm>
            <a:off x="-3900842" y="-150445"/>
            <a:ext cx="4326051" cy="2928084"/>
            <a:chOff x="6278216" y="1917262"/>
            <a:chExt cx="4339742" cy="2928084"/>
          </a:xfrm>
        </p:grpSpPr>
        <p:pic>
          <p:nvPicPr>
            <p:cNvPr id="4" name="Picture 3">
              <a:extLst>
                <a:ext uri="{FF2B5EF4-FFF2-40B4-BE49-F238E27FC236}">
                  <a16:creationId xmlns:a16="http://schemas.microsoft.com/office/drawing/2014/main" id="{AD4364E2-8879-64F6-38B1-818D541D9BE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46988" y="2216636"/>
              <a:ext cx="2313051" cy="1985355"/>
            </a:xfrm>
            <a:prstGeom prst="rect">
              <a:avLst/>
            </a:prstGeom>
          </p:spPr>
        </p:pic>
        <p:sp>
          <p:nvSpPr>
            <p:cNvPr id="13" name="Freeform: Shape 12">
              <a:extLst>
                <a:ext uri="{FF2B5EF4-FFF2-40B4-BE49-F238E27FC236}">
                  <a16:creationId xmlns:a16="http://schemas.microsoft.com/office/drawing/2014/main" id="{07C45823-BCE1-2C8E-2AB2-D5737B038E65}"/>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12">
              <a:extLst>
                <a:ext uri="{FF2B5EF4-FFF2-40B4-BE49-F238E27FC236}">
                  <a16:creationId xmlns:a16="http://schemas.microsoft.com/office/drawing/2014/main" id="{902D51EE-35CE-72E8-010E-4831B8A077D7}"/>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22" name="TextBox 13">
              <a:extLst>
                <a:ext uri="{FF2B5EF4-FFF2-40B4-BE49-F238E27FC236}">
                  <a16:creationId xmlns:a16="http://schemas.microsoft.com/office/drawing/2014/main" id="{8A953B96-4F9B-273D-E199-7C753E3FA329}"/>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2103761119"/>
      </p:ext>
    </p:extLst>
  </p:cSld>
  <p:clrMap bg1="lt1" tx1="dk1" bg2="dk2" tx2="lt2" accent1="accent1" accent2="accent2" accent3="accent3" accent4="accent4" accent5="accent5" accent6="accent6" hlink="hlink" folHlink="folHlink"/>
  <p:sldLayoutIdLst>
    <p:sldLayoutId id="214748368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9B50A8-6B83-055C-BF67-7DDCAF9E9A40}"/>
              </a:ext>
            </a:extLst>
          </p:cNvPr>
          <p:cNvPicPr>
            <a:picLocks noChangeAspect="1"/>
          </p:cNvPicPr>
          <p:nvPr/>
        </p:nvPicPr>
        <p:blipFill>
          <a:blip r:embed="rId2"/>
          <a:stretch>
            <a:fillRect/>
          </a:stretch>
        </p:blipFill>
        <p:spPr>
          <a:xfrm>
            <a:off x="1937394" y="2589167"/>
            <a:ext cx="8583912" cy="2517866"/>
          </a:xfrm>
          <a:prstGeom prst="rect">
            <a:avLst/>
          </a:prstGeom>
        </p:spPr>
      </p:pic>
      <p:pic>
        <p:nvPicPr>
          <p:cNvPr id="7" name="Picture 6">
            <a:extLst>
              <a:ext uri="{FF2B5EF4-FFF2-40B4-BE49-F238E27FC236}">
                <a16:creationId xmlns:a16="http://schemas.microsoft.com/office/drawing/2014/main" id="{7A0ABCD0-1C63-DA0F-9F20-B2136F15D1BD}"/>
              </a:ext>
            </a:extLst>
          </p:cNvPr>
          <p:cNvPicPr>
            <a:picLocks noChangeAspect="1"/>
          </p:cNvPicPr>
          <p:nvPr/>
        </p:nvPicPr>
        <p:blipFill>
          <a:blip r:embed="rId3"/>
          <a:stretch>
            <a:fillRect/>
          </a:stretch>
        </p:blipFill>
        <p:spPr>
          <a:xfrm>
            <a:off x="4886325" y="1464589"/>
            <a:ext cx="2221281" cy="1038635"/>
          </a:xfrm>
          <a:prstGeom prst="rect">
            <a:avLst/>
          </a:prstGeom>
        </p:spPr>
      </p:pic>
      <p:sp>
        <p:nvSpPr>
          <p:cNvPr id="2" name="TextBox 1">
            <a:extLst>
              <a:ext uri="{FF2B5EF4-FFF2-40B4-BE49-F238E27FC236}">
                <a16:creationId xmlns:a16="http://schemas.microsoft.com/office/drawing/2014/main" id="{263EA9EB-DDDB-6520-ABB7-0A1B7C70E9D3}"/>
              </a:ext>
            </a:extLst>
          </p:cNvPr>
          <p:cNvSpPr txBox="1"/>
          <p:nvPr/>
        </p:nvSpPr>
        <p:spPr>
          <a:xfrm>
            <a:off x="2518099" y="257429"/>
            <a:ext cx="742250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extLst>
      <p:ext uri="{BB962C8B-B14F-4D97-AF65-F5344CB8AC3E}">
        <p14:creationId xmlns:p14="http://schemas.microsoft.com/office/powerpoint/2010/main" val="3641160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327563" y="491734"/>
            <a:ext cx="9222392" cy="1191816"/>
          </a:xfrm>
          <a:prstGeom prst="roundRect">
            <a:avLst/>
          </a:prstGeom>
          <a:noFill/>
          <a:ln w="19050">
            <a:solidFill>
              <a:srgbClr val="FCC963"/>
            </a:solidFill>
            <a:prstDash val="sysDash"/>
          </a:ln>
        </p:spPr>
        <p:txBody>
          <a:bodyPr wrap="square" rtlCol="0">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Thời gian để lọc được 500 ml nước của các chai lọc nước là:</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Hình ảnh 14">
            <a:extLst>
              <a:ext uri="{FF2B5EF4-FFF2-40B4-BE49-F238E27FC236}">
                <a16:creationId xmlns:a16="http://schemas.microsoft.com/office/drawing/2014/main" id="{43A849E3-4D88-53F0-08AF-5FCEE884BFBA}"/>
              </a:ext>
            </a:extLst>
          </p:cNvPr>
          <p:cNvPicPr>
            <a:picLocks noChangeAspect="1"/>
          </p:cNvPicPr>
          <p:nvPr/>
        </p:nvPicPr>
        <p:blipFill>
          <a:blip r:embed="rId2"/>
          <a:stretch>
            <a:fillRect/>
          </a:stretch>
        </p:blipFill>
        <p:spPr>
          <a:xfrm>
            <a:off x="1166320" y="484807"/>
            <a:ext cx="1030313" cy="1286367"/>
          </a:xfrm>
          <a:prstGeom prst="rect">
            <a:avLst/>
          </a:prstGeom>
        </p:spPr>
      </p:pic>
      <p:sp>
        <p:nvSpPr>
          <p:cNvPr id="2" name="TextBox 1">
            <a:extLst>
              <a:ext uri="{FF2B5EF4-FFF2-40B4-BE49-F238E27FC236}">
                <a16:creationId xmlns:a16="http://schemas.microsoft.com/office/drawing/2014/main" id="{73E0F6A9-E562-3444-1162-60F3AF663B4A}"/>
              </a:ext>
            </a:extLst>
          </p:cNvPr>
          <p:cNvSpPr txBox="1"/>
          <p:nvPr/>
        </p:nvSpPr>
        <p:spPr>
          <a:xfrm>
            <a:off x="1047750" y="1885950"/>
            <a:ext cx="10706100"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Chai A: 250 giây</a:t>
            </a:r>
          </a:p>
          <a:p>
            <a:pPr algn="just"/>
            <a:r>
              <a:rPr lang="vi-VN" sz="3200" b="0" i="0" dirty="0">
                <a:solidFill>
                  <a:srgbClr val="000000"/>
                </a:solidFill>
                <a:effectLst/>
                <a:latin typeface="Cambria" panose="02040503050406030204" pitchFamily="18" charset="0"/>
                <a:ea typeface="Cambria" panose="02040503050406030204" pitchFamily="18" charset="0"/>
              </a:rPr>
              <a:t>Chai B: 4 phút</a:t>
            </a:r>
          </a:p>
          <a:p>
            <a:pPr algn="just"/>
            <a:r>
              <a:rPr lang="vi-VN" sz="3200" b="0" i="0" dirty="0">
                <a:solidFill>
                  <a:srgbClr val="000000"/>
                </a:solidFill>
                <a:effectLst/>
                <a:latin typeface="Cambria" panose="02040503050406030204" pitchFamily="18" charset="0"/>
                <a:ea typeface="Cambria" panose="02040503050406030204" pitchFamily="18" charset="0"/>
              </a:rPr>
              <a:t>Chai C: 3 phút 50 giây</a:t>
            </a:r>
          </a:p>
          <a:p>
            <a:pPr algn="just"/>
            <a:r>
              <a:rPr lang="vi-VN" sz="3200" b="0" i="0" dirty="0">
                <a:solidFill>
                  <a:srgbClr val="000000"/>
                </a:solidFill>
                <a:effectLst/>
                <a:latin typeface="Cambria" panose="02040503050406030204" pitchFamily="18" charset="0"/>
                <a:ea typeface="Cambria" panose="02040503050406030204" pitchFamily="18" charset="0"/>
              </a:rPr>
              <a:t>Hỏi trong ba chai đó, chai nào cần ít thời gian nhất để lọc được 500 ml nước?</a:t>
            </a:r>
          </a:p>
        </p:txBody>
      </p:sp>
      <p:sp>
        <p:nvSpPr>
          <p:cNvPr id="4" name="TextBox 3">
            <a:extLst>
              <a:ext uri="{FF2B5EF4-FFF2-40B4-BE49-F238E27FC236}">
                <a16:creationId xmlns:a16="http://schemas.microsoft.com/office/drawing/2014/main" id="{CEB982B8-A3A7-E6B2-F06C-A6B638BAFD08}"/>
              </a:ext>
            </a:extLst>
          </p:cNvPr>
          <p:cNvSpPr txBox="1"/>
          <p:nvPr/>
        </p:nvSpPr>
        <p:spPr>
          <a:xfrm>
            <a:off x="1438275" y="4467225"/>
            <a:ext cx="9982200" cy="2062103"/>
          </a:xfrm>
          <a:prstGeom prst="rect">
            <a:avLst/>
          </a:prstGeom>
          <a:noFill/>
        </p:spPr>
        <p:txBody>
          <a:bodyPr wrap="square" rtlCol="0">
            <a:spAutoFit/>
          </a:bodyPr>
          <a:lstStyle/>
          <a:p>
            <a:pPr algn="ctr"/>
            <a:r>
              <a:rPr lang="en-US" sz="3200" b="1" i="0" u="sng" dirty="0" err="1">
                <a:solidFill>
                  <a:srgbClr val="FF0000"/>
                </a:solidFill>
                <a:effectLst/>
                <a:latin typeface="Cambria" panose="02040503050406030204" pitchFamily="18" charset="0"/>
                <a:ea typeface="Cambria" panose="02040503050406030204" pitchFamily="18" charset="0"/>
              </a:rPr>
              <a:t>Bài</a:t>
            </a:r>
            <a:r>
              <a:rPr lang="vi-VN" sz="3200" b="1" i="0" u="sng" dirty="0">
                <a:solidFill>
                  <a:srgbClr val="FF0000"/>
                </a:solidFill>
                <a:effectLst/>
                <a:latin typeface="Cambria" panose="02040503050406030204" pitchFamily="18" charset="0"/>
                <a:ea typeface="Cambria" panose="02040503050406030204" pitchFamily="18" charset="0"/>
              </a:rPr>
              <a:t> giải:</a:t>
            </a:r>
          </a:p>
          <a:p>
            <a:pPr algn="ctr"/>
            <a:r>
              <a:rPr lang="vi-VN" sz="3200" i="0" dirty="0">
                <a:solidFill>
                  <a:srgbClr val="FF0000"/>
                </a:solidFill>
                <a:effectLst/>
                <a:latin typeface="Cambria" panose="02040503050406030204" pitchFamily="18" charset="0"/>
                <a:ea typeface="Cambria" panose="02040503050406030204" pitchFamily="18" charset="0"/>
              </a:rPr>
              <a:t>Đổi: 4 phút = 240 giây; 3 phút 50 giây = 230 giây</a:t>
            </a:r>
          </a:p>
          <a:p>
            <a:pPr algn="ctr"/>
            <a:r>
              <a:rPr lang="vi-VN" sz="3200" i="0" dirty="0">
                <a:solidFill>
                  <a:srgbClr val="FF0000"/>
                </a:solidFill>
                <a:effectLst/>
                <a:latin typeface="Cambria" panose="02040503050406030204" pitchFamily="18" charset="0"/>
                <a:ea typeface="Cambria" panose="02040503050406030204" pitchFamily="18" charset="0"/>
              </a:rPr>
              <a:t>Ta có 230 &lt; 240 &lt; 250</a:t>
            </a:r>
          </a:p>
          <a:p>
            <a:pPr algn="ctr"/>
            <a:r>
              <a:rPr lang="vi-VN" sz="3200" i="0" dirty="0">
                <a:solidFill>
                  <a:srgbClr val="FF0000"/>
                </a:solidFill>
                <a:effectLst/>
                <a:latin typeface="Cambria" panose="02040503050406030204" pitchFamily="18" charset="0"/>
                <a:ea typeface="Cambria" panose="02040503050406030204" pitchFamily="18" charset="0"/>
              </a:rPr>
              <a:t>Vậy chai C cần ít thời gian nhất để lọc được 500 ml nước.</a:t>
            </a:r>
          </a:p>
        </p:txBody>
      </p:sp>
    </p:spTree>
    <p:extLst>
      <p:ext uri="{BB962C8B-B14F-4D97-AF65-F5344CB8AC3E}">
        <p14:creationId xmlns:p14="http://schemas.microsoft.com/office/powerpoint/2010/main" val="3696300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81D993ED-C808-7454-E45B-7C265D9FA084}"/>
              </a:ext>
            </a:extLst>
          </p:cNvPr>
          <p:cNvSpPr txBox="1"/>
          <p:nvPr/>
        </p:nvSpPr>
        <p:spPr>
          <a:xfrm>
            <a:off x="1400175" y="532948"/>
            <a:ext cx="10210800" cy="2308324"/>
          </a:xfrm>
          <a:prstGeom prst="rect">
            <a:avLst/>
          </a:prstGeom>
          <a:noFill/>
          <a:ln w="19050">
            <a:solidFill>
              <a:srgbClr val="C5DCED"/>
            </a:solidFill>
            <a:prstDash val="dash"/>
          </a:ln>
        </p:spPr>
        <p:txBody>
          <a:bodyPr wrap="square">
            <a:spAutoFit/>
          </a:bodyPr>
          <a:lstStyle/>
          <a:p>
            <a:pPr lvl="0" algn="just">
              <a:defRPr/>
            </a:pPr>
            <a:r>
              <a:rPr lang="vi-VN" sz="2400" b="1" dirty="0">
                <a:solidFill>
                  <a:srgbClr val="000000"/>
                </a:solidFill>
                <a:latin typeface="Cambria" panose="02040503050406030204" pitchFamily="18" charset="0"/>
                <a:ea typeface="Cambria" panose="02040503050406030204" pitchFamily="18" charset="0"/>
              </a:rPr>
              <a:t>Về nhà, em hãy thử làm một chai lọc nước tương tự như hình ở bài 2. Lưu ý đục lỗ ở nắp chai trước khi đổ lần lượt cát mịn, cát hạt to, than hoạt tính và sỏi. Trong đó cứ 3 thìa cát mịn thì đổ 3 thìa hạt cát to, 1 thìa than hoạt tính, 1 thìa sỏi. Nếu không có than hoạt tính em có thể chỉ cần dùng cát mịn, cát hạt to và sỏi. Sau khi hoàn thành, em thử lọc 100 ml nước xem hết bao nhiêu giây nhé!</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Hình ảnh 12">
            <a:extLst>
              <a:ext uri="{FF2B5EF4-FFF2-40B4-BE49-F238E27FC236}">
                <a16:creationId xmlns:a16="http://schemas.microsoft.com/office/drawing/2014/main" id="{39DD55EA-B77E-E973-4483-F1F240CEEC01}"/>
              </a:ext>
            </a:extLst>
          </p:cNvPr>
          <p:cNvPicPr>
            <a:picLocks noChangeAspect="1"/>
          </p:cNvPicPr>
          <p:nvPr/>
        </p:nvPicPr>
        <p:blipFill>
          <a:blip r:embed="rId2"/>
          <a:stretch>
            <a:fillRect/>
          </a:stretch>
        </p:blipFill>
        <p:spPr>
          <a:xfrm>
            <a:off x="355948" y="428173"/>
            <a:ext cx="1030313" cy="1286367"/>
          </a:xfrm>
          <a:prstGeom prst="rect">
            <a:avLst/>
          </a:prstGeom>
        </p:spPr>
      </p:pic>
      <p:pic>
        <p:nvPicPr>
          <p:cNvPr id="2" name="Picture 1">
            <a:extLst>
              <a:ext uri="{FF2B5EF4-FFF2-40B4-BE49-F238E27FC236}">
                <a16:creationId xmlns:a16="http://schemas.microsoft.com/office/drawing/2014/main" id="{63D20A0E-5892-2243-2A3A-1AC3F4CFD2A4}"/>
              </a:ext>
            </a:extLst>
          </p:cNvPr>
          <p:cNvPicPr>
            <a:picLocks noChangeAspect="1"/>
          </p:cNvPicPr>
          <p:nvPr/>
        </p:nvPicPr>
        <p:blipFill>
          <a:blip r:embed="rId3"/>
          <a:stretch>
            <a:fillRect/>
          </a:stretch>
        </p:blipFill>
        <p:spPr>
          <a:xfrm>
            <a:off x="4019549" y="3462337"/>
            <a:ext cx="3400425" cy="2785217"/>
          </a:xfrm>
          <a:prstGeom prst="rect">
            <a:avLst/>
          </a:prstGeom>
        </p:spPr>
      </p:pic>
    </p:spTree>
    <p:extLst>
      <p:ext uri="{BB962C8B-B14F-4D97-AF65-F5344CB8AC3E}">
        <p14:creationId xmlns:p14="http://schemas.microsoft.com/office/powerpoint/2010/main" val="738963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64558C9-F8D7-8464-2D00-25D2E1B1FBC0}"/>
              </a:ext>
            </a:extLst>
          </p:cNvPr>
          <p:cNvPicPr>
            <a:picLocks noChangeAspect="1"/>
          </p:cNvPicPr>
          <p:nvPr/>
        </p:nvPicPr>
        <p:blipFill>
          <a:blip r:embed="rId2"/>
          <a:stretch>
            <a:fillRect/>
          </a:stretch>
        </p:blipFill>
        <p:spPr>
          <a:xfrm>
            <a:off x="2520386" y="1877433"/>
            <a:ext cx="7151228" cy="3103133"/>
          </a:xfrm>
          <a:prstGeom prst="rect">
            <a:avLst/>
          </a:prstGeom>
        </p:spPr>
      </p:pic>
    </p:spTree>
    <p:extLst>
      <p:ext uri="{BB962C8B-B14F-4D97-AF65-F5344CB8AC3E}">
        <p14:creationId xmlns:p14="http://schemas.microsoft.com/office/powerpoint/2010/main" val="2695393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ce1ed7f935192fceca30dfb2bcebe602">
            <a:extLst>
              <a:ext uri="{FF2B5EF4-FFF2-40B4-BE49-F238E27FC236}">
                <a16:creationId xmlns:a16="http://schemas.microsoft.com/office/drawing/2014/main" id="{295F76D3-3567-EB15-0194-C31A08176F50}"/>
              </a:ext>
            </a:extLst>
          </p:cNvPr>
          <p:cNvPicPr>
            <a:picLocks noChangeAspect="1"/>
          </p:cNvPicPr>
          <p:nvPr/>
        </p:nvPicPr>
        <p:blipFill>
          <a:blip r:embed="rId2">
            <a:duotone>
              <a:schemeClr val="accent2">
                <a:shade val="45000"/>
                <a:satMod val="135000"/>
              </a:schemeClr>
              <a:prstClr val="white"/>
            </a:duotone>
          </a:blip>
          <a:srcRect l="11188" t="20367" r="10619" b="19944"/>
          <a:stretch>
            <a:fillRect/>
          </a:stretch>
        </p:blipFill>
        <p:spPr>
          <a:xfrm>
            <a:off x="443964" y="21573"/>
            <a:ext cx="9139225" cy="4580820"/>
          </a:xfrm>
          <a:prstGeom prst="rect">
            <a:avLst/>
          </a:prstGeom>
        </p:spPr>
      </p:pic>
      <p:pic>
        <p:nvPicPr>
          <p:cNvPr id="5" name="图片 2">
            <a:extLst>
              <a:ext uri="{FF2B5EF4-FFF2-40B4-BE49-F238E27FC236}">
                <a16:creationId xmlns:a16="http://schemas.microsoft.com/office/drawing/2014/main" id="{3D2DB456-DB69-1BD7-C557-AB7429E831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84780" y="2929942"/>
            <a:ext cx="4935322" cy="3854918"/>
          </a:xfrm>
          <a:prstGeom prst="rect">
            <a:avLst/>
          </a:prstGeom>
        </p:spPr>
      </p:pic>
      <p:sp>
        <p:nvSpPr>
          <p:cNvPr id="7" name="TextBox 6">
            <a:extLst>
              <a:ext uri="{FF2B5EF4-FFF2-40B4-BE49-F238E27FC236}">
                <a16:creationId xmlns:a16="http://schemas.microsoft.com/office/drawing/2014/main" id="{EB76962A-779E-D7C4-B606-E7C3E5361151}"/>
              </a:ext>
            </a:extLst>
          </p:cNvPr>
          <p:cNvSpPr txBox="1"/>
          <p:nvPr/>
        </p:nvSpPr>
        <p:spPr>
          <a:xfrm>
            <a:off x="1857375" y="1047750"/>
            <a:ext cx="6534150" cy="2554545"/>
          </a:xfrm>
          <a:prstGeom prst="rect">
            <a:avLst/>
          </a:prstGeom>
          <a:noFill/>
        </p:spPr>
        <p:txBody>
          <a:bodyPr wrap="square" rtlCol="0">
            <a:spAutoFit/>
          </a:bodyPr>
          <a:lstStyle/>
          <a:p>
            <a:pPr algn="ctr"/>
            <a:r>
              <a:rPr lang="en-US" sz="8000" dirty="0" err="1">
                <a:solidFill>
                  <a:srgbClr val="FF0000"/>
                </a:solidFill>
                <a:latin typeface="Cambria" panose="02040503050406030204" pitchFamily="18" charset="0"/>
                <a:ea typeface="Cambria" panose="02040503050406030204" pitchFamily="18" charset="0"/>
              </a:rPr>
              <a:t>Trò</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chơi</a:t>
            </a:r>
            <a:r>
              <a:rPr lang="en-US" sz="8000" dirty="0">
                <a:solidFill>
                  <a:srgbClr val="FF0000"/>
                </a:solidFill>
                <a:latin typeface="Cambria" panose="02040503050406030204" pitchFamily="18" charset="0"/>
                <a:ea typeface="Cambria" panose="02040503050406030204" pitchFamily="18" charset="0"/>
              </a:rPr>
              <a:t>:</a:t>
            </a:r>
          </a:p>
          <a:p>
            <a:pPr algn="ctr"/>
            <a:r>
              <a:rPr lang="en-US" sz="8000" dirty="0">
                <a:solidFill>
                  <a:srgbClr val="FF0000"/>
                </a:solidFill>
                <a:latin typeface="Cambria" panose="02040503050406030204" pitchFamily="18" charset="0"/>
                <a:ea typeface="Cambria" panose="02040503050406030204" pitchFamily="18" charset="0"/>
              </a:rPr>
              <a:t> Ai </a:t>
            </a:r>
            <a:r>
              <a:rPr lang="en-US" sz="8000" dirty="0" err="1">
                <a:solidFill>
                  <a:srgbClr val="FF0000"/>
                </a:solidFill>
                <a:latin typeface="Cambria" panose="02040503050406030204" pitchFamily="18" charset="0"/>
                <a:ea typeface="Cambria" panose="02040503050406030204" pitchFamily="18" charset="0"/>
              </a:rPr>
              <a:t>nhanh</a:t>
            </a:r>
            <a:r>
              <a:rPr lang="en-US" sz="8000" dirty="0">
                <a:solidFill>
                  <a:srgbClr val="FF0000"/>
                </a:solidFill>
                <a:latin typeface="Cambria" panose="02040503050406030204" pitchFamily="18" charset="0"/>
                <a:ea typeface="Cambria" panose="02040503050406030204" pitchFamily="18" charset="0"/>
              </a:rPr>
              <a:t> </a:t>
            </a:r>
            <a:r>
              <a:rPr lang="en-US" sz="8000" dirty="0" err="1">
                <a:solidFill>
                  <a:srgbClr val="FF0000"/>
                </a:solidFill>
                <a:latin typeface="Cambria" panose="02040503050406030204" pitchFamily="18" charset="0"/>
                <a:ea typeface="Cambria" panose="02040503050406030204" pitchFamily="18" charset="0"/>
              </a:rPr>
              <a:t>hơn</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4765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C215664-2AA5-2F92-7718-7AA8505CF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2081719"/>
            <a:ext cx="11798710" cy="11653736"/>
          </a:xfrm>
          <a:prstGeom prst="rect">
            <a:avLst/>
          </a:prstGeom>
        </p:spPr>
      </p:pic>
      <p:pic>
        <p:nvPicPr>
          <p:cNvPr id="6" name="Picture 5">
            <a:extLst>
              <a:ext uri="{FF2B5EF4-FFF2-40B4-BE49-F238E27FC236}">
                <a16:creationId xmlns:a16="http://schemas.microsoft.com/office/drawing/2014/main" id="{B1DF61F2-EC29-49A4-3A95-B24EFB9C8944}"/>
              </a:ext>
            </a:extLst>
          </p:cNvPr>
          <p:cNvPicPr>
            <a:picLocks noChangeAspect="1"/>
          </p:cNvPicPr>
          <p:nvPr/>
        </p:nvPicPr>
        <p:blipFill>
          <a:blip r:embed="rId3"/>
          <a:stretch>
            <a:fillRect/>
          </a:stretch>
        </p:blipFill>
        <p:spPr>
          <a:xfrm>
            <a:off x="3812489" y="654884"/>
            <a:ext cx="4090771" cy="1261981"/>
          </a:xfrm>
          <a:prstGeom prst="rect">
            <a:avLst/>
          </a:prstGeom>
        </p:spPr>
      </p:pic>
      <p:sp>
        <p:nvSpPr>
          <p:cNvPr id="7" name="TextBox 6">
            <a:extLst>
              <a:ext uri="{FF2B5EF4-FFF2-40B4-BE49-F238E27FC236}">
                <a16:creationId xmlns:a16="http://schemas.microsoft.com/office/drawing/2014/main" id="{EF7DDFCE-82EE-BEC0-1582-B79DE7441262}"/>
              </a:ext>
            </a:extLst>
          </p:cNvPr>
          <p:cNvSpPr txBox="1"/>
          <p:nvPr/>
        </p:nvSpPr>
        <p:spPr>
          <a:xfrm>
            <a:off x="3133725" y="3048000"/>
            <a:ext cx="7019925" cy="2677656"/>
          </a:xfrm>
          <a:prstGeom prst="rect">
            <a:avLst/>
          </a:prstGeom>
          <a:noFill/>
        </p:spPr>
        <p:txBody>
          <a:bodyPr wrap="square" rtlCol="0">
            <a:spAutoFit/>
          </a:bodyPr>
          <a:lstStyle/>
          <a:p>
            <a:pPr marL="457200" indent="-457200" algn="just">
              <a:buFont typeface="Arial" panose="020B0604020202020204" pitchFamily="34" charset="0"/>
              <a:buChar char="•"/>
            </a:pPr>
            <a:r>
              <a:rPr lang="en-US" sz="2800" dirty="0">
                <a:solidFill>
                  <a:schemeClr val="bg1"/>
                </a:solidFill>
                <a:latin typeface="Cambria" panose="02040503050406030204" pitchFamily="18" charset="0"/>
                <a:ea typeface="Cambria" panose="02040503050406030204" pitchFamily="18" charset="0"/>
              </a:rPr>
              <a:t>C</a:t>
            </a:r>
            <a:r>
              <a:rPr lang="vi-VN" sz="2800" dirty="0">
                <a:solidFill>
                  <a:schemeClr val="bg1"/>
                </a:solidFill>
                <a:effectLst/>
                <a:latin typeface="Cambria" panose="02040503050406030204" pitchFamily="18" charset="0"/>
                <a:ea typeface="Cambria" panose="02040503050406030204" pitchFamily="18" charset="0"/>
              </a:rPr>
              <a:t>hia lớp thành 3 nhóm, </a:t>
            </a:r>
            <a:r>
              <a:rPr lang="en-US" sz="2800" dirty="0" err="1">
                <a:solidFill>
                  <a:schemeClr val="bg1"/>
                </a:solidFill>
                <a:effectLst/>
                <a:latin typeface="Cambria" panose="02040503050406030204" pitchFamily="18" charset="0"/>
                <a:ea typeface="Cambria" panose="02040503050406030204" pitchFamily="18" charset="0"/>
              </a:rPr>
              <a:t>các</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nhóm</a:t>
            </a:r>
            <a:r>
              <a:rPr lang="en-US" sz="2800" dirty="0">
                <a:solidFill>
                  <a:schemeClr val="bg1"/>
                </a:solidFill>
                <a:effectLst/>
                <a:latin typeface="Cambria" panose="02040503050406030204" pitchFamily="18" charset="0"/>
                <a:ea typeface="Cambria" panose="02040503050406030204" pitchFamily="18" charset="0"/>
              </a:rPr>
              <a:t> </a:t>
            </a:r>
            <a:r>
              <a:rPr lang="en-US" sz="2800" dirty="0" err="1">
                <a:solidFill>
                  <a:schemeClr val="bg1"/>
                </a:solidFill>
                <a:effectLst/>
                <a:latin typeface="Cambria" panose="02040503050406030204" pitchFamily="18" charset="0"/>
                <a:ea typeface="Cambria" panose="02040503050406030204" pitchFamily="18" charset="0"/>
              </a:rPr>
              <a:t>nhận</a:t>
            </a:r>
            <a:r>
              <a:rPr lang="en-US" sz="2800" dirty="0">
                <a:solidFill>
                  <a:schemeClr val="bg1"/>
                </a:solidFill>
                <a:effectLst/>
                <a:latin typeface="Cambria" panose="02040503050406030204" pitchFamily="18" charset="0"/>
                <a:ea typeface="Cambria" panose="02040503050406030204" pitchFamily="18" charset="0"/>
              </a:rPr>
              <a:t> </a:t>
            </a:r>
            <a:r>
              <a:rPr lang="vi-VN" sz="2800" dirty="0">
                <a:solidFill>
                  <a:schemeClr val="bg1"/>
                </a:solidFill>
                <a:effectLst/>
                <a:latin typeface="Cambria" panose="02040503050406030204" pitchFamily="18" charset="0"/>
                <a:ea typeface="Cambria" panose="02040503050406030204" pitchFamily="18" charset="0"/>
              </a:rPr>
              <a:t>những tấm bìa hình vuông với kích thước khác nhau </a:t>
            </a:r>
            <a:r>
              <a:rPr lang="en-US" sz="2800" dirty="0" err="1">
                <a:solidFill>
                  <a:schemeClr val="bg1"/>
                </a:solidFill>
                <a:effectLst/>
                <a:latin typeface="Cambria" panose="02040503050406030204" pitchFamily="18" charset="0"/>
                <a:ea typeface="Cambria" panose="02040503050406030204" pitchFamily="18" charset="0"/>
              </a:rPr>
              <a:t>và</a:t>
            </a:r>
            <a:r>
              <a:rPr lang="vi-VN" sz="2800" dirty="0">
                <a:solidFill>
                  <a:schemeClr val="bg1"/>
                </a:solidFill>
                <a:effectLst/>
                <a:latin typeface="Cambria" panose="02040503050406030204" pitchFamily="18" charset="0"/>
                <a:ea typeface="Cambria" panose="02040503050406030204" pitchFamily="18" charset="0"/>
              </a:rPr>
              <a:t> tính diện tích tấm bìa mình nhận được.</a:t>
            </a:r>
            <a:endParaRPr lang="en-US" sz="2800" dirty="0">
              <a:solidFill>
                <a:schemeClr val="bg1"/>
              </a:solidFill>
              <a:effectLst/>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dirty="0">
                <a:solidFill>
                  <a:schemeClr val="bg1"/>
                </a:solidFill>
                <a:effectLst/>
                <a:latin typeface="Cambria" panose="02040503050406030204" pitchFamily="18" charset="0"/>
                <a:ea typeface="Cambria" panose="02040503050406030204" pitchFamily="18" charset="0"/>
              </a:rPr>
              <a:t>Nhóm đúng và nhanh nhất sẽ được tuyên dương.</a:t>
            </a:r>
            <a:endParaRPr lang="en-US" sz="2800"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5352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ộp Văn bản 9">
            <a:extLst>
              <a:ext uri="{FF2B5EF4-FFF2-40B4-BE49-F238E27FC236}">
                <a16:creationId xmlns:a16="http://schemas.microsoft.com/office/drawing/2014/main" id="{1888B18B-3BAE-1354-040C-D4B1639F4493}"/>
              </a:ext>
            </a:extLst>
          </p:cNvPr>
          <p:cNvSpPr txBox="1"/>
          <p:nvPr/>
        </p:nvSpPr>
        <p:spPr>
          <a:xfrm>
            <a:off x="4500880" y="2346837"/>
            <a:ext cx="4725553" cy="523220"/>
          </a:xfrm>
          <a:prstGeom prst="homePlate">
            <a:avLst/>
          </a:prstGeom>
          <a:solidFill>
            <a:srgbClr val="D8E1B5"/>
          </a:solidFill>
          <a:ln w="19050">
            <a:solidFill>
              <a:srgbClr val="99AF46"/>
            </a:solidFill>
            <a:prstDash val="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11" name="Hộp Văn bản 10">
            <a:extLst>
              <a:ext uri="{FF2B5EF4-FFF2-40B4-BE49-F238E27FC236}">
                <a16:creationId xmlns:a16="http://schemas.microsoft.com/office/drawing/2014/main" id="{57B2F42D-BC70-5B0D-3B55-103CF5D56D12}"/>
              </a:ext>
            </a:extLst>
          </p:cNvPr>
          <p:cNvSpPr txBox="1"/>
          <p:nvPr/>
        </p:nvSpPr>
        <p:spPr>
          <a:xfrm>
            <a:off x="4500880" y="3513491"/>
            <a:ext cx="6031346" cy="523220"/>
          </a:xfrm>
          <a:prstGeom prst="homePlate">
            <a:avLst/>
          </a:prstGeom>
          <a:solidFill>
            <a:srgbClr val="D8E1B5"/>
          </a:solidFill>
          <a:ln w="19050">
            <a:solidFill>
              <a:srgbClr val="99AF46"/>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dung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Nhóm 13">
            <a:extLst>
              <a:ext uri="{FF2B5EF4-FFF2-40B4-BE49-F238E27FC236}">
                <a16:creationId xmlns:a16="http://schemas.microsoft.com/office/drawing/2014/main" id="{CAEB82D9-4EFF-29A6-E34B-05CE477C1B60}"/>
              </a:ext>
            </a:extLst>
          </p:cNvPr>
          <p:cNvGrpSpPr/>
          <p:nvPr/>
        </p:nvGrpSpPr>
        <p:grpSpPr>
          <a:xfrm>
            <a:off x="0" y="2357120"/>
            <a:ext cx="4500880" cy="4500880"/>
            <a:chOff x="0" y="2357120"/>
            <a:chExt cx="4500880" cy="4500880"/>
          </a:xfrm>
        </p:grpSpPr>
        <p:pic>
          <p:nvPicPr>
            <p:cNvPr id="12" name="图片 1" descr="千库网_手绘卡通学习日记_元素编号12821433">
              <a:extLst>
                <a:ext uri="{FF2B5EF4-FFF2-40B4-BE49-F238E27FC236}">
                  <a16:creationId xmlns:a16="http://schemas.microsoft.com/office/drawing/2014/main" id="{FCC00EE0-C16C-D69F-A43B-5531180431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57120"/>
              <a:ext cx="4500880" cy="4500880"/>
            </a:xfrm>
            <a:prstGeom prst="rect">
              <a:avLst/>
            </a:prstGeom>
          </p:spPr>
        </p:pic>
        <p:sp>
          <p:nvSpPr>
            <p:cNvPr id="13" name="Hình chữ nhật 12">
              <a:extLst>
                <a:ext uri="{FF2B5EF4-FFF2-40B4-BE49-F238E27FC236}">
                  <a16:creationId xmlns:a16="http://schemas.microsoft.com/office/drawing/2014/main" id="{0C2C9280-E174-8661-279C-4D9FC1B52248}"/>
                </a:ext>
              </a:extLst>
            </p:cNvPr>
            <p:cNvSpPr/>
            <p:nvPr/>
          </p:nvSpPr>
          <p:spPr>
            <a:xfrm>
              <a:off x="831273" y="2870057"/>
              <a:ext cx="1357745" cy="399616"/>
            </a:xfrm>
            <a:prstGeom prst="rect">
              <a:avLst/>
            </a:prstGeom>
            <a:solidFill>
              <a:srgbClr val="F3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Hình ảnh 15">
            <a:extLst>
              <a:ext uri="{FF2B5EF4-FFF2-40B4-BE49-F238E27FC236}">
                <a16:creationId xmlns:a16="http://schemas.microsoft.com/office/drawing/2014/main" id="{31ACDA99-8CC7-2144-08A3-6F34A7D11521}"/>
              </a:ext>
            </a:extLst>
          </p:cNvPr>
          <p:cNvPicPr>
            <a:picLocks noChangeAspect="1"/>
          </p:cNvPicPr>
          <p:nvPr/>
        </p:nvPicPr>
        <p:blipFill>
          <a:blip r:embed="rId3"/>
          <a:stretch>
            <a:fillRect/>
          </a:stretch>
        </p:blipFill>
        <p:spPr>
          <a:xfrm>
            <a:off x="3901250" y="100389"/>
            <a:ext cx="4389500" cy="2371550"/>
          </a:xfrm>
          <a:prstGeom prst="rect">
            <a:avLst/>
          </a:prstGeom>
        </p:spPr>
      </p:pic>
    </p:spTree>
    <p:extLst>
      <p:ext uri="{BB962C8B-B14F-4D97-AF65-F5344CB8AC3E}">
        <p14:creationId xmlns:p14="http://schemas.microsoft.com/office/powerpoint/2010/main" val="2327855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252693F5-900C-6EBE-9C5A-3A5FFE4C9EF2}"/>
              </a:ext>
            </a:extLst>
          </p:cNvPr>
          <p:cNvPicPr>
            <a:picLocks noChangeAspect="1"/>
          </p:cNvPicPr>
          <p:nvPr/>
        </p:nvPicPr>
        <p:blipFill>
          <a:blip r:embed="rId2"/>
          <a:stretch>
            <a:fillRect/>
          </a:stretch>
        </p:blipFill>
        <p:spPr>
          <a:xfrm>
            <a:off x="374408" y="2136536"/>
            <a:ext cx="11443184" cy="2584928"/>
          </a:xfrm>
          <a:prstGeom prst="rect">
            <a:avLst/>
          </a:prstGeom>
        </p:spPr>
      </p:pic>
    </p:spTree>
    <p:extLst>
      <p:ext uri="{BB962C8B-B14F-4D97-AF65-F5344CB8AC3E}">
        <p14:creationId xmlns:p14="http://schemas.microsoft.com/office/powerpoint/2010/main" val="281268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sp>
        <p:nvSpPr>
          <p:cNvPr id="2" name="Rectangle 1">
            <a:extLst>
              <a:ext uri="{FF2B5EF4-FFF2-40B4-BE49-F238E27FC236}">
                <a16:creationId xmlns:a16="http://schemas.microsoft.com/office/drawing/2014/main" id="{1A9CD74E-5D2B-0567-7BD1-7ACD28288BF4}"/>
              </a:ext>
            </a:extLst>
          </p:cNvPr>
          <p:cNvSpPr/>
          <p:nvPr/>
        </p:nvSpPr>
        <p:spPr>
          <a:xfrm>
            <a:off x="3085891" y="1170599"/>
            <a:ext cx="5797677" cy="523220"/>
          </a:xfrm>
          <a:prstGeom prst="rect">
            <a:avLst/>
          </a:prstGeom>
          <a:noFill/>
        </p:spPr>
        <p:txBody>
          <a:bodyPr wrap="none" lIns="91440" tIns="45720" rIns="91440" bIns="45720">
            <a:spAutoFit/>
          </a:bodyPr>
          <a:lstStyle/>
          <a:p>
            <a:pPr algn="ctr"/>
            <a:r>
              <a:rPr lang="en-US" sz="2800" b="1" cap="none" spc="0">
                <a:ln w="0"/>
                <a:solidFill>
                  <a:srgbClr val="FF0000"/>
                </a:solidFill>
                <a:effectLst>
                  <a:outerShdw blurRad="38100" dist="25400" dir="5400000" algn="ctr" rotWithShape="0">
                    <a:srgbClr val="6E747A">
                      <a:alpha val="43000"/>
                    </a:srgbClr>
                  </a:outerShdw>
                </a:effectLst>
              </a:rPr>
              <a:t>GIÁO ÁN ĐƯỢC CHIA SẺ MIỄN PHÍ TẠI</a:t>
            </a:r>
          </a:p>
        </p:txBody>
      </p:sp>
      <p:sp>
        <p:nvSpPr>
          <p:cNvPr id="3" name="Rectangle 2">
            <a:extLst>
              <a:ext uri="{FF2B5EF4-FFF2-40B4-BE49-F238E27FC236}">
                <a16:creationId xmlns:a16="http://schemas.microsoft.com/office/drawing/2014/main" id="{60C8C88A-0A7C-4D76-6CF6-86B6F7F86814}"/>
              </a:ext>
            </a:extLst>
          </p:cNvPr>
          <p:cNvSpPr/>
          <p:nvPr/>
        </p:nvSpPr>
        <p:spPr>
          <a:xfrm>
            <a:off x="3298636" y="1783176"/>
            <a:ext cx="5394618" cy="523220"/>
          </a:xfrm>
          <a:prstGeom prst="rect">
            <a:avLst/>
          </a:prstGeom>
          <a:noFill/>
        </p:spPr>
        <p:txBody>
          <a:bodyPr wrap="none" lIns="91440" tIns="45720" rIns="91440" bIns="45720">
            <a:spAutoFit/>
          </a:bodyPr>
          <a:lstStyle/>
          <a:p>
            <a:pPr algn="ctr"/>
            <a:r>
              <a:rPr lang="en-US" sz="2800">
                <a:ln w="0"/>
                <a:solidFill>
                  <a:srgbClr val="FF0000"/>
                </a:solidFill>
                <a:effectLst>
                  <a:outerShdw blurRad="38100" dist="25400" dir="5400000" algn="ctr" rotWithShape="0">
                    <a:srgbClr val="6E747A">
                      <a:alpha val="43000"/>
                    </a:srgbClr>
                  </a:outerShdw>
                </a:effectLst>
              </a:rPr>
              <a:t>WWW.HANHTRANGGIAOVIEN.COM</a:t>
            </a:r>
            <a:endParaRPr lang="en-US" sz="2800" b="0" cap="none" spc="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64528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6AE83F10-4F77-15F5-BDCA-7E5FF249D091}"/>
              </a:ext>
            </a:extLst>
          </p:cNvPr>
          <p:cNvGrpSpPr/>
          <p:nvPr/>
        </p:nvGrpSpPr>
        <p:grpSpPr>
          <a:xfrm>
            <a:off x="306503" y="448664"/>
            <a:ext cx="11702819" cy="3414707"/>
            <a:chOff x="406400" y="190045"/>
            <a:chExt cx="11702819" cy="3414707"/>
          </a:xfrm>
        </p:grpSpPr>
        <p:sp>
          <p:nvSpPr>
            <p:cNvPr id="17" name="Hộp Văn bản 16">
              <a:extLst>
                <a:ext uri="{FF2B5EF4-FFF2-40B4-BE49-F238E27FC236}">
                  <a16:creationId xmlns:a16="http://schemas.microsoft.com/office/drawing/2014/main" id="{B7EEB913-0E97-3554-FF8A-DA98E87232C1}"/>
                </a:ext>
              </a:extLst>
            </p:cNvPr>
            <p:cNvSpPr txBox="1"/>
            <p:nvPr/>
          </p:nvSpPr>
          <p:spPr>
            <a:xfrm>
              <a:off x="406400" y="914400"/>
              <a:ext cx="11480800" cy="2690352"/>
            </a:xfrm>
            <a:prstGeom prst="rect">
              <a:avLst/>
            </a:prstGeom>
            <a:solidFill>
              <a:schemeClr val="bg1"/>
            </a:solidFill>
            <a:ln w="28575">
              <a:solidFill>
                <a:srgbClr val="E8A670"/>
              </a:solidFill>
              <a:prstDash val="dash"/>
            </a:ln>
          </p:spPr>
          <p:txBody>
            <a:bodyPr wrap="square" rtlCol="0">
              <a:spAutoFit/>
            </a:bodyPr>
            <a:lstStyle/>
            <a:p>
              <a:pPr marL="176213" marR="0" lvl="0" indent="0" algn="l"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Củng cố, chuyển đổi các đơn vị đo khối lượng, diện tích và thời gian trong các tình huống thực tế.</a:t>
              </a:r>
            </a:p>
            <a:p>
              <a:pPr marL="176213" marR="0" lvl="0" indent="0" algn="l"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Biết ước lượng và tính diện tích của bề mặt một số đồ vật trong thực tế.</a:t>
              </a:r>
            </a:p>
          </p:txBody>
        </p:sp>
        <p:pic>
          <p:nvPicPr>
            <p:cNvPr id="15" name="Hình ảnh 14">
              <a:extLst>
                <a:ext uri="{FF2B5EF4-FFF2-40B4-BE49-F238E27FC236}">
                  <a16:creationId xmlns:a16="http://schemas.microsoft.com/office/drawing/2014/main" id="{C1344CFE-2CDC-7E31-4F6D-BA0FE040F14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432" r="89998">
                          <a14:foregroundMark x1="9775" y1="38802" x2="11525" y2="41281"/>
                          <a14:foregroundMark x1="17731" y1="37438" x2="4660" y2="40455"/>
                          <a14:foregroundMark x1="4660" y1="40455" x2="2728" y2="36612"/>
                          <a14:foregroundMark x1="1523" y1="35496" x2="1432" y2="42934"/>
                          <a14:backgroundMark x1="31371" y1="61405" x2="37509" y2="63802"/>
                          <a14:backgroundMark x1="37509" y1="63802" x2="40623" y2="68678"/>
                          <a14:backgroundMark x1="40623" y1="68678" x2="31871" y2="73678"/>
                          <a14:backgroundMark x1="31871" y1="73678" x2="22141" y2="69504"/>
                          <a14:backgroundMark x1="22141" y1="69504" x2="29916" y2="63058"/>
                          <a14:backgroundMark x1="29916" y1="63058" x2="30598" y2="63719"/>
                        </a14:backgroundRemoval>
                      </a14:imgEffect>
                    </a14:imgLayer>
                  </a14:imgProps>
                </a:ext>
                <a:ext uri="{28A0092B-C50C-407E-A947-70E740481C1C}">
                  <a14:useLocalDpi xmlns:a14="http://schemas.microsoft.com/office/drawing/2010/main" val="0"/>
                </a:ext>
              </a:extLst>
            </a:blip>
            <a:srcRect t="31649" r="81136" b="54855"/>
            <a:stretch/>
          </p:blipFill>
          <p:spPr>
            <a:xfrm rot="2769947">
              <a:off x="10994014" y="675336"/>
              <a:ext cx="1600495" cy="629914"/>
            </a:xfrm>
            <a:prstGeom prst="rect">
              <a:avLst/>
            </a:prstGeom>
          </p:spPr>
        </p:pic>
      </p:grpSp>
      <p:pic>
        <p:nvPicPr>
          <p:cNvPr id="3" name="Hình ảnh 2">
            <a:extLst>
              <a:ext uri="{FF2B5EF4-FFF2-40B4-BE49-F238E27FC236}">
                <a16:creationId xmlns:a16="http://schemas.microsoft.com/office/drawing/2014/main" id="{6DFADD37-37A8-2089-F259-D3CA18A1AC8B}"/>
              </a:ext>
            </a:extLst>
          </p:cNvPr>
          <p:cNvPicPr>
            <a:picLocks noChangeAspect="1"/>
          </p:cNvPicPr>
          <p:nvPr/>
        </p:nvPicPr>
        <p:blipFill>
          <a:blip r:embed="rId4"/>
          <a:stretch>
            <a:fillRect/>
          </a:stretch>
        </p:blipFill>
        <p:spPr>
          <a:xfrm>
            <a:off x="4345971" y="397098"/>
            <a:ext cx="3401863" cy="987638"/>
          </a:xfrm>
          <a:prstGeom prst="rect">
            <a:avLst/>
          </a:prstGeom>
        </p:spPr>
      </p:pic>
    </p:spTree>
    <p:extLst>
      <p:ext uri="{BB962C8B-B14F-4D97-AF65-F5344CB8AC3E}">
        <p14:creationId xmlns:p14="http://schemas.microsoft.com/office/powerpoint/2010/main" val="4066300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188A15B-2FFE-2409-1274-0865C8F0C741}"/>
              </a:ext>
            </a:extLst>
          </p:cNvPr>
          <p:cNvPicPr>
            <a:picLocks noChangeAspect="1"/>
          </p:cNvPicPr>
          <p:nvPr/>
        </p:nvPicPr>
        <p:blipFill>
          <a:blip r:embed="rId2"/>
          <a:stretch>
            <a:fillRect/>
          </a:stretch>
        </p:blipFill>
        <p:spPr>
          <a:xfrm>
            <a:off x="2508193" y="1877433"/>
            <a:ext cx="7175614" cy="3103133"/>
          </a:xfrm>
          <a:prstGeom prst="rect">
            <a:avLst/>
          </a:prstGeom>
        </p:spPr>
      </p:pic>
    </p:spTree>
    <p:extLst>
      <p:ext uri="{BB962C8B-B14F-4D97-AF65-F5344CB8AC3E}">
        <p14:creationId xmlns:p14="http://schemas.microsoft.com/office/powerpoint/2010/main" val="2089449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rolls_ Can't Stop The Feeling _ GoNoodle">
            <a:hlinkClick r:id="" action="ppaction://media"/>
            <a:extLst>
              <a:ext uri="{FF2B5EF4-FFF2-40B4-BE49-F238E27FC236}">
                <a16:creationId xmlns:a16="http://schemas.microsoft.com/office/drawing/2014/main" id="{70DBA83F-7889-4AC9-884B-735AD8F3DA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344400" cy="6858000"/>
          </a:xfrm>
          <a:prstGeom prst="rect">
            <a:avLst/>
          </a:prstGeom>
        </p:spPr>
      </p:pic>
    </p:spTree>
    <p:extLst>
      <p:ext uri="{BB962C8B-B14F-4D97-AF65-F5344CB8AC3E}">
        <p14:creationId xmlns:p14="http://schemas.microsoft.com/office/powerpoint/2010/main" val="3077579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9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0B629-0AAD-252B-2CE9-F4E539E588C7}"/>
              </a:ext>
            </a:extLst>
          </p:cNvPr>
          <p:cNvPicPr>
            <a:picLocks noChangeAspect="1"/>
          </p:cNvPicPr>
          <p:nvPr/>
        </p:nvPicPr>
        <p:blipFill>
          <a:blip r:embed="rId2"/>
          <a:stretch>
            <a:fillRect/>
          </a:stretch>
        </p:blipFill>
        <p:spPr>
          <a:xfrm>
            <a:off x="2615629" y="2079006"/>
            <a:ext cx="7303641" cy="2566638"/>
          </a:xfrm>
          <a:prstGeom prst="rect">
            <a:avLst/>
          </a:prstGeom>
        </p:spPr>
      </p:pic>
    </p:spTree>
    <p:extLst>
      <p:ext uri="{BB962C8B-B14F-4D97-AF65-F5344CB8AC3E}">
        <p14:creationId xmlns:p14="http://schemas.microsoft.com/office/powerpoint/2010/main" val="3022758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99FFB0F-048D-0C50-9714-825B624C7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60" y="-2843719"/>
            <a:ext cx="11798710" cy="11653736"/>
          </a:xfrm>
          <a:prstGeom prst="rect">
            <a:avLst/>
          </a:prstGeom>
        </p:spPr>
      </p:pic>
      <p:sp>
        <p:nvSpPr>
          <p:cNvPr id="3" name="TextBox 2">
            <a:extLst>
              <a:ext uri="{FF2B5EF4-FFF2-40B4-BE49-F238E27FC236}">
                <a16:creationId xmlns:a16="http://schemas.microsoft.com/office/drawing/2014/main" id="{0EA8B2B1-712F-3470-EC1C-91084991EE04}"/>
              </a:ext>
            </a:extLst>
          </p:cNvPr>
          <p:cNvSpPr txBox="1"/>
          <p:nvPr/>
        </p:nvSpPr>
        <p:spPr>
          <a:xfrm>
            <a:off x="2552700" y="2390775"/>
            <a:ext cx="7124700" cy="1938992"/>
          </a:xfrm>
          <a:prstGeom prst="rect">
            <a:avLst/>
          </a:prstGeom>
          <a:noFill/>
        </p:spPr>
        <p:txBody>
          <a:bodyPr wrap="square" rtlCol="0">
            <a:spAutoFit/>
          </a:bodyPr>
          <a:lstStyle/>
          <a:p>
            <a:pPr algn="just"/>
            <a:r>
              <a:rPr lang="en-US" sz="4000" b="1" dirty="0" err="1">
                <a:solidFill>
                  <a:srgbClr val="FFFF00"/>
                </a:solidFill>
              </a:rPr>
              <a:t>Em</a:t>
            </a:r>
            <a:r>
              <a:rPr lang="en-US" sz="4000" b="1" dirty="0">
                <a:solidFill>
                  <a:srgbClr val="FFFF00"/>
                </a:solidFill>
              </a:rPr>
              <a:t> </a:t>
            </a:r>
            <a:r>
              <a:rPr lang="en-US" sz="4000" b="1" dirty="0" err="1">
                <a:solidFill>
                  <a:srgbClr val="FFFF00"/>
                </a:solidFill>
              </a:rPr>
              <a:t>tham</a:t>
            </a:r>
            <a:r>
              <a:rPr lang="en-US" sz="4000" b="1" dirty="0">
                <a:solidFill>
                  <a:srgbClr val="FFFF00"/>
                </a:solidFill>
              </a:rPr>
              <a:t> </a:t>
            </a:r>
            <a:r>
              <a:rPr lang="en-US" sz="4000" b="1" dirty="0" err="1">
                <a:solidFill>
                  <a:srgbClr val="FFFF00"/>
                </a:solidFill>
              </a:rPr>
              <a:t>gia</a:t>
            </a:r>
            <a:r>
              <a:rPr lang="en-US" sz="4000" b="1" dirty="0">
                <a:solidFill>
                  <a:srgbClr val="FFFF00"/>
                </a:solidFill>
              </a:rPr>
              <a:t> </a:t>
            </a:r>
            <a:r>
              <a:rPr lang="en-US" sz="4000" b="1" dirty="0" err="1">
                <a:solidFill>
                  <a:srgbClr val="FFFF00"/>
                </a:solidFill>
              </a:rPr>
              <a:t>chuẩn</a:t>
            </a:r>
            <a:r>
              <a:rPr lang="en-US" sz="4000" b="1" dirty="0">
                <a:solidFill>
                  <a:srgbClr val="FFFF00"/>
                </a:solidFill>
              </a:rPr>
              <a:t> </a:t>
            </a:r>
            <a:r>
              <a:rPr lang="en-US" sz="4000" b="1" dirty="0" err="1">
                <a:solidFill>
                  <a:srgbClr val="FFFF00"/>
                </a:solidFill>
              </a:rPr>
              <a:t>bị</a:t>
            </a:r>
            <a:r>
              <a:rPr lang="en-US" sz="4000" b="1" dirty="0">
                <a:solidFill>
                  <a:srgbClr val="FFFF00"/>
                </a:solidFill>
              </a:rPr>
              <a:t> </a:t>
            </a:r>
            <a:r>
              <a:rPr lang="en-US" sz="4000" b="1" dirty="0" err="1">
                <a:solidFill>
                  <a:srgbClr val="FFFF00"/>
                </a:solidFill>
              </a:rPr>
              <a:t>cho</a:t>
            </a:r>
            <a:r>
              <a:rPr lang="en-US" sz="4000" b="1" dirty="0">
                <a:solidFill>
                  <a:srgbClr val="FFFF00"/>
                </a:solidFill>
              </a:rPr>
              <a:t> </a:t>
            </a:r>
            <a:r>
              <a:rPr lang="en-US" sz="4000" b="1" dirty="0" err="1">
                <a:solidFill>
                  <a:srgbClr val="FFFF00"/>
                </a:solidFill>
              </a:rPr>
              <a:t>một</a:t>
            </a:r>
            <a:r>
              <a:rPr lang="en-US" sz="4000" b="1" dirty="0">
                <a:solidFill>
                  <a:srgbClr val="FFFF00"/>
                </a:solidFill>
              </a:rPr>
              <a:t> </a:t>
            </a:r>
            <a:r>
              <a:rPr lang="en-US" sz="4000" b="1" dirty="0" err="1">
                <a:solidFill>
                  <a:srgbClr val="FFFF00"/>
                </a:solidFill>
              </a:rPr>
              <a:t>buổi</a:t>
            </a:r>
            <a:r>
              <a:rPr lang="en-US" sz="4000" b="1" dirty="0">
                <a:solidFill>
                  <a:srgbClr val="FFFF00"/>
                </a:solidFill>
              </a:rPr>
              <a:t> </a:t>
            </a:r>
            <a:r>
              <a:rPr lang="en-US" sz="4000" b="1" dirty="0" err="1">
                <a:solidFill>
                  <a:srgbClr val="FFFF00"/>
                </a:solidFill>
              </a:rPr>
              <a:t>triển</a:t>
            </a:r>
            <a:r>
              <a:rPr lang="en-US" sz="4000" b="1" dirty="0">
                <a:solidFill>
                  <a:srgbClr val="FFFF00"/>
                </a:solidFill>
              </a:rPr>
              <a:t> </a:t>
            </a:r>
            <a:r>
              <a:rPr lang="en-US" sz="4000" b="1" dirty="0" err="1">
                <a:solidFill>
                  <a:srgbClr val="FFFF00"/>
                </a:solidFill>
              </a:rPr>
              <a:t>lãm</a:t>
            </a:r>
            <a:r>
              <a:rPr lang="en-US" sz="4000" b="1" dirty="0">
                <a:solidFill>
                  <a:srgbClr val="FFFF00"/>
                </a:solidFill>
              </a:rPr>
              <a:t> khoa </a:t>
            </a:r>
            <a:r>
              <a:rPr lang="en-US" sz="4000" b="1" dirty="0" err="1">
                <a:solidFill>
                  <a:srgbClr val="FFFF00"/>
                </a:solidFill>
              </a:rPr>
              <a:t>học</a:t>
            </a:r>
            <a:r>
              <a:rPr lang="en-US" sz="4000" b="1" dirty="0">
                <a:solidFill>
                  <a:srgbClr val="FFFF00"/>
                </a:solidFill>
              </a:rPr>
              <a:t> </a:t>
            </a:r>
            <a:r>
              <a:rPr lang="en-US" sz="4000" b="1" dirty="0" err="1">
                <a:solidFill>
                  <a:srgbClr val="FFFF00"/>
                </a:solidFill>
              </a:rPr>
              <a:t>và</a:t>
            </a:r>
            <a:r>
              <a:rPr lang="en-US" sz="4000" b="1" dirty="0">
                <a:solidFill>
                  <a:srgbClr val="FFFF00"/>
                </a:solidFill>
              </a:rPr>
              <a:t> </a:t>
            </a:r>
            <a:r>
              <a:rPr lang="en-US" sz="4000" b="1" dirty="0" err="1">
                <a:solidFill>
                  <a:srgbClr val="FFFF00"/>
                </a:solidFill>
              </a:rPr>
              <a:t>được</a:t>
            </a:r>
            <a:r>
              <a:rPr lang="en-US" sz="4000" b="1" dirty="0">
                <a:solidFill>
                  <a:srgbClr val="FFFF00"/>
                </a:solidFill>
              </a:rPr>
              <a:t> </a:t>
            </a:r>
            <a:r>
              <a:rPr lang="en-US" sz="4000" b="1" dirty="0" err="1">
                <a:solidFill>
                  <a:srgbClr val="FFFF00"/>
                </a:solidFill>
              </a:rPr>
              <a:t>hướng</a:t>
            </a:r>
            <a:r>
              <a:rPr lang="en-US" sz="4000" b="1" dirty="0">
                <a:solidFill>
                  <a:srgbClr val="FFFF00"/>
                </a:solidFill>
              </a:rPr>
              <a:t> </a:t>
            </a:r>
            <a:r>
              <a:rPr lang="en-US" sz="4000" b="1" dirty="0" err="1">
                <a:solidFill>
                  <a:srgbClr val="FFFF00"/>
                </a:solidFill>
              </a:rPr>
              <a:t>dẫn</a:t>
            </a:r>
            <a:r>
              <a:rPr lang="en-US" sz="4000" b="1" dirty="0">
                <a:solidFill>
                  <a:srgbClr val="FFFF00"/>
                </a:solidFill>
              </a:rPr>
              <a:t> </a:t>
            </a:r>
            <a:r>
              <a:rPr lang="en-US" sz="4000" b="1" dirty="0" err="1">
                <a:solidFill>
                  <a:srgbClr val="FFFF00"/>
                </a:solidFill>
              </a:rPr>
              <a:t>làm</a:t>
            </a:r>
            <a:r>
              <a:rPr lang="en-US" sz="4000" b="1" dirty="0">
                <a:solidFill>
                  <a:srgbClr val="FFFF00"/>
                </a:solidFill>
              </a:rPr>
              <a:t> chai </a:t>
            </a:r>
            <a:r>
              <a:rPr lang="en-US" sz="4000" b="1" dirty="0" err="1">
                <a:solidFill>
                  <a:srgbClr val="FFFF00"/>
                </a:solidFill>
              </a:rPr>
              <a:t>lọc</a:t>
            </a:r>
            <a:r>
              <a:rPr lang="en-US" sz="4000" b="1" dirty="0">
                <a:solidFill>
                  <a:srgbClr val="FFFF00"/>
                </a:solidFill>
              </a:rPr>
              <a:t> </a:t>
            </a:r>
            <a:r>
              <a:rPr lang="en-US" sz="4000" b="1" dirty="0" err="1">
                <a:solidFill>
                  <a:srgbClr val="FFFF00"/>
                </a:solidFill>
              </a:rPr>
              <a:t>nước</a:t>
            </a:r>
            <a:r>
              <a:rPr lang="en-US" sz="4000" b="1" dirty="0">
                <a:solidFill>
                  <a:srgbClr val="FFFF00"/>
                </a:solidFill>
              </a:rPr>
              <a:t>.</a:t>
            </a:r>
          </a:p>
        </p:txBody>
      </p:sp>
    </p:spTree>
    <p:extLst>
      <p:ext uri="{BB962C8B-B14F-4D97-AF65-F5344CB8AC3E}">
        <p14:creationId xmlns:p14="http://schemas.microsoft.com/office/powerpoint/2010/main" val="3758936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600" b="1" i="0" dirty="0">
                  <a:solidFill>
                    <a:srgbClr val="000000"/>
                  </a:solidFill>
                  <a:effectLst/>
                  <a:latin typeface="Cambria" panose="02040503050406030204" pitchFamily="18" charset="0"/>
                  <a:ea typeface="Cambria" panose="02040503050406030204" pitchFamily="18" charset="0"/>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1381125" y="4314825"/>
            <a:ext cx="10410825" cy="1569660"/>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Chọn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trả</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lời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đúng</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Cát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mịn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nặng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5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B. 5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C. 5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dirty="0">
                <a:solidFill>
                  <a:srgbClr val="000000"/>
                </a:solidFill>
                <a:latin typeface="Cambria" panose="02040503050406030204" pitchFamily="18" charset="0"/>
                <a:ea typeface="Cambria" panose="02040503050406030204" pitchFamily="18" charset="0"/>
              </a:rPr>
              <a:t>                   </a:t>
            </a:r>
            <a:r>
              <a:rPr lang="en-US" sz="3200" b="0" i="0" dirty="0">
                <a:solidFill>
                  <a:srgbClr val="000000"/>
                </a:solidFill>
                <a:effectLst/>
                <a:latin typeface="Cambria" panose="02040503050406030204" pitchFamily="18" charset="0"/>
                <a:ea typeface="Cambria" panose="02040503050406030204" pitchFamily="18" charset="0"/>
              </a:rPr>
              <a:t>D. 2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AA4FE25F-FA08-E54C-CF6D-8AE69133BA50}"/>
              </a:ext>
            </a:extLst>
          </p:cNvPr>
          <p:cNvSpPr/>
          <p:nvPr/>
        </p:nvSpPr>
        <p:spPr>
          <a:xfrm>
            <a:off x="6324600" y="5257800"/>
            <a:ext cx="476250" cy="6572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413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Bầu dục 6">
            <a:extLst>
              <a:ext uri="{FF2B5EF4-FFF2-40B4-BE49-F238E27FC236}">
                <a16:creationId xmlns:a16="http://schemas.microsoft.com/office/drawing/2014/main" id="{6663EC45-0A48-79A9-9D24-937F7C22C1B8}"/>
              </a:ext>
            </a:extLst>
          </p:cNvPr>
          <p:cNvSpPr/>
          <p:nvPr/>
        </p:nvSpPr>
        <p:spPr>
          <a:xfrm>
            <a:off x="1293090" y="521717"/>
            <a:ext cx="942110" cy="8962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52CB07D-093B-7552-AB72-D004549ADAFC}"/>
              </a:ext>
            </a:extLst>
          </p:cNvPr>
          <p:cNvGrpSpPr/>
          <p:nvPr/>
        </p:nvGrpSpPr>
        <p:grpSpPr>
          <a:xfrm>
            <a:off x="1251069" y="407129"/>
            <a:ext cx="10112256" cy="1290203"/>
            <a:chOff x="1251069" y="407129"/>
            <a:chExt cx="10112256" cy="1290203"/>
          </a:xfrm>
        </p:grpSpPr>
        <p:sp>
          <p:nvSpPr>
            <p:cNvPr id="6" name="Hộp Văn bản 5">
              <a:extLst>
                <a:ext uri="{FF2B5EF4-FFF2-40B4-BE49-F238E27FC236}">
                  <a16:creationId xmlns:a16="http://schemas.microsoft.com/office/drawing/2014/main" id="{CF3BE5D2-5AA3-533A-D60D-14141B8687D6}"/>
                </a:ext>
              </a:extLst>
            </p:cNvPr>
            <p:cNvSpPr txBox="1"/>
            <p:nvPr/>
          </p:nvSpPr>
          <p:spPr>
            <a:xfrm>
              <a:off x="2262332" y="407129"/>
              <a:ext cx="9100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Dưới đây là các nguyên liệu được sử dụng trong buổi triển lãm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Hình ảnh 2">
              <a:extLst>
                <a:ext uri="{FF2B5EF4-FFF2-40B4-BE49-F238E27FC236}">
                  <a16:creationId xmlns:a16="http://schemas.microsoft.com/office/drawing/2014/main" id="{F045C5CF-5AD6-5BD5-5AD9-D55EE8D5F5A9}"/>
                </a:ext>
              </a:extLst>
            </p:cNvPr>
            <p:cNvPicPr>
              <a:picLocks noChangeAspect="1"/>
            </p:cNvPicPr>
            <p:nvPr/>
          </p:nvPicPr>
          <p:blipFill>
            <a:blip r:embed="rId2"/>
            <a:stretch>
              <a:fillRect/>
            </a:stretch>
          </p:blipFill>
          <p:spPr>
            <a:xfrm>
              <a:off x="1251069" y="410965"/>
              <a:ext cx="1030313" cy="1286367"/>
            </a:xfrm>
            <a:prstGeom prst="rect">
              <a:avLst/>
            </a:prstGeom>
          </p:spPr>
        </p:pic>
      </p:grpSp>
      <p:pic>
        <p:nvPicPr>
          <p:cNvPr id="14" name="Picture 13">
            <a:extLst>
              <a:ext uri="{FF2B5EF4-FFF2-40B4-BE49-F238E27FC236}">
                <a16:creationId xmlns:a16="http://schemas.microsoft.com/office/drawing/2014/main" id="{3F67794C-C5AC-A2B3-D702-B3C5E05F10B8}"/>
              </a:ext>
            </a:extLst>
          </p:cNvPr>
          <p:cNvPicPr>
            <a:picLocks noChangeAspect="1"/>
          </p:cNvPicPr>
          <p:nvPr/>
        </p:nvPicPr>
        <p:blipFill>
          <a:blip r:embed="rId3"/>
          <a:stretch>
            <a:fillRect/>
          </a:stretch>
        </p:blipFill>
        <p:spPr>
          <a:xfrm>
            <a:off x="2547937" y="1881187"/>
            <a:ext cx="7453675" cy="2271713"/>
          </a:xfrm>
          <a:prstGeom prst="rect">
            <a:avLst/>
          </a:prstGeom>
        </p:spPr>
      </p:pic>
      <p:sp>
        <p:nvSpPr>
          <p:cNvPr id="15" name="TextBox 14">
            <a:extLst>
              <a:ext uri="{FF2B5EF4-FFF2-40B4-BE49-F238E27FC236}">
                <a16:creationId xmlns:a16="http://schemas.microsoft.com/office/drawing/2014/main" id="{01FDF67C-B075-BD97-0B06-1784D3DB8F4E}"/>
              </a:ext>
            </a:extLst>
          </p:cNvPr>
          <p:cNvSpPr txBox="1"/>
          <p:nvPr/>
        </p:nvSpPr>
        <p:spPr>
          <a:xfrm>
            <a:off x="419101" y="4171950"/>
            <a:ext cx="11258550" cy="1077218"/>
          </a:xfrm>
          <a:prstGeom prst="rect">
            <a:avLst/>
          </a:prstGeom>
          <a:noFill/>
        </p:spPr>
        <p:txBody>
          <a:bodyPr wrap="square" rtlCol="0">
            <a:spAutoFit/>
          </a:bodyPr>
          <a:lstStyle/>
          <a:p>
            <a:pPr lvl="0" algn="just"/>
            <a:r>
              <a:rPr lang="en-US" sz="3200" dirty="0">
                <a:solidFill>
                  <a:srgbClr val="000000"/>
                </a:solidFill>
                <a:latin typeface="Cambria" panose="02040503050406030204" pitchFamily="18" charset="0"/>
                <a:ea typeface="Cambria" panose="02040503050406030204" pitchFamily="18" charset="0"/>
              </a:rPr>
              <a:t>b) </a:t>
            </a:r>
            <a:r>
              <a:rPr lang="en-US" sz="3200" dirty="0" err="1">
                <a:solidFill>
                  <a:srgbClr val="000000"/>
                </a:solidFill>
                <a:latin typeface="Cambria" panose="02040503050406030204" pitchFamily="18" charset="0"/>
                <a:ea typeface="Cambria" panose="02040503050406030204" pitchFamily="18" charset="0"/>
              </a:rPr>
              <a:t>Tổng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cân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nặng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của</a:t>
            </a:r>
            <a:r>
              <a:rPr lang="en-US" sz="3200" dirty="0">
                <a:solidFill>
                  <a:srgbClr val="000000"/>
                </a:solidFill>
                <a:latin typeface="Cambria" panose="02040503050406030204" pitchFamily="18" charset="0"/>
                <a:ea typeface="Cambria" panose="02040503050406030204" pitchFamily="18" charset="0"/>
              </a:rPr>
              <a:t> than </a:t>
            </a:r>
            <a:r>
              <a:rPr lang="en-US" sz="3200" dirty="0" err="1">
                <a:solidFill>
                  <a:srgbClr val="000000"/>
                </a:solidFill>
                <a:latin typeface="Cambria" panose="02040503050406030204" pitchFamily="18" charset="0"/>
                <a:ea typeface="Cambria" panose="02040503050406030204" pitchFamily="18" charset="0"/>
              </a:rPr>
              <a:t>hoạt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tính</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sỏi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hạt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lớn</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có</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đủ</a:t>
            </a:r>
            <a:r>
              <a:rPr lang="en-US" sz="3200" dirty="0">
                <a:solidFill>
                  <a:srgbClr val="000000"/>
                </a:solidFill>
                <a:latin typeface="Cambria" panose="02040503050406030204" pitchFamily="18" charset="0"/>
                <a:ea typeface="Cambria" panose="02040503050406030204" pitchFamily="18" charset="0"/>
              </a:rPr>
              <a:t> 1 </a:t>
            </a:r>
            <a:r>
              <a:rPr lang="en-US" sz="3200" dirty="0" err="1">
                <a:solidFill>
                  <a:srgbClr val="000000"/>
                </a:solidFill>
                <a:latin typeface="Cambria" panose="02040503050406030204" pitchFamily="18" charset="0"/>
                <a:ea typeface="Cambria" panose="02040503050406030204" pitchFamily="18" charset="0"/>
              </a:rPr>
              <a:t>tạ</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4E7D1784-3E93-4DAC-43E1-14D9AB4A6496}"/>
              </a:ext>
            </a:extLst>
          </p:cNvPr>
          <p:cNvSpPr txBox="1"/>
          <p:nvPr/>
        </p:nvSpPr>
        <p:spPr>
          <a:xfrm>
            <a:off x="2019301" y="5010150"/>
            <a:ext cx="9734550" cy="954107"/>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tổng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cân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nặng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than </a:t>
            </a:r>
            <a:r>
              <a:rPr lang="en-US" sz="2800" b="1" i="0" dirty="0" err="1">
                <a:solidFill>
                  <a:srgbClr val="FF0000"/>
                </a:solidFill>
                <a:effectLst/>
                <a:latin typeface="Cambria" panose="02040503050406030204" pitchFamily="18" charset="0"/>
                <a:ea typeface="Cambria" panose="02040503050406030204" pitchFamily="18" charset="0"/>
              </a:rPr>
              <a:t>hoạt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sỏi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hạt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lớn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65 + 25 + 15 = 105 (kg) &gt; 1 </a:t>
            </a:r>
            <a:r>
              <a:rPr lang="en-US" sz="2800" b="1" i="0" dirty="0" err="1">
                <a:solidFill>
                  <a:srgbClr val="FF0000"/>
                </a:solidFill>
                <a:effectLst/>
                <a:latin typeface="Cambria" panose="02040503050406030204" pitchFamily="18" charset="0"/>
                <a:ea typeface="Cambria" panose="02040503050406030204" pitchFamily="18" charset="0"/>
              </a:rPr>
              <a:t>tạ</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931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Hộp Văn bản 12">
            <a:extLst>
              <a:ext uri="{FF2B5EF4-FFF2-40B4-BE49-F238E27FC236}">
                <a16:creationId xmlns:a16="http://schemas.microsoft.com/office/drawing/2014/main" id="{4FECE5B9-26BD-9C2E-2FCB-CB903A836D2B}"/>
              </a:ext>
            </a:extLst>
          </p:cNvPr>
          <p:cNvSpPr txBox="1"/>
          <p:nvPr/>
        </p:nvSpPr>
        <p:spPr>
          <a:xfrm>
            <a:off x="2251363" y="583883"/>
            <a:ext cx="3822522" cy="578882"/>
          </a:xfrm>
          <a:prstGeom prst="roundRect">
            <a:avLst/>
          </a:prstGeom>
          <a:noFill/>
          <a:ln w="19050">
            <a:solidFill>
              <a:srgbClr val="35AA6E"/>
            </a:solidFill>
            <a:prstDash val="sysDash"/>
          </a:ln>
        </p:spPr>
        <p:txBody>
          <a:bodyPr wrap="none" rtlCol="0">
            <a:spAutoFit/>
          </a:bodyPr>
          <a:lstStyle/>
          <a:p>
            <a:pPr lvl="0">
              <a:defRPr/>
            </a:pPr>
            <a:r>
              <a:rPr lang="en-US" sz="2800" b="1">
                <a:solidFill>
                  <a:prstClr val="black"/>
                </a:solidFill>
                <a:latin typeface="Cambria" panose="02040503050406030204" pitchFamily="18" charset="0"/>
                <a:ea typeface="Cambria" panose="02040503050406030204" pitchFamily="18" charset="0"/>
              </a:rPr>
              <a:t>Chọn câu trả lời đúng.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Hình ảnh 4">
            <a:extLst>
              <a:ext uri="{FF2B5EF4-FFF2-40B4-BE49-F238E27FC236}">
                <a16:creationId xmlns:a16="http://schemas.microsoft.com/office/drawing/2014/main" id="{256328FF-DFE9-FF6B-C03D-6DC08585D128}"/>
              </a:ext>
            </a:extLst>
          </p:cNvPr>
          <p:cNvPicPr>
            <a:picLocks noChangeAspect="1"/>
          </p:cNvPicPr>
          <p:nvPr/>
        </p:nvPicPr>
        <p:blipFill>
          <a:blip r:embed="rId2"/>
          <a:stretch>
            <a:fillRect/>
          </a:stretch>
        </p:blipFill>
        <p:spPr>
          <a:xfrm>
            <a:off x="1162423" y="386543"/>
            <a:ext cx="1030313" cy="1286367"/>
          </a:xfrm>
          <a:prstGeom prst="rect">
            <a:avLst/>
          </a:prstGeom>
        </p:spPr>
      </p:pic>
      <p:sp>
        <p:nvSpPr>
          <p:cNvPr id="2" name="TextBox 1">
            <a:extLst>
              <a:ext uri="{FF2B5EF4-FFF2-40B4-BE49-F238E27FC236}">
                <a16:creationId xmlns:a16="http://schemas.microsoft.com/office/drawing/2014/main" id="{F53894D6-6725-6BEF-2942-DE71AF08662E}"/>
              </a:ext>
            </a:extLst>
          </p:cNvPr>
          <p:cNvSpPr txBox="1"/>
          <p:nvPr/>
        </p:nvSpPr>
        <p:spPr>
          <a:xfrm>
            <a:off x="762000" y="2009775"/>
            <a:ext cx="7667625" cy="3539430"/>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Dưới mỗi chai lọc nước người ta đặt một tấm bìa hình vuông cạnh 3 dm.</a:t>
            </a:r>
          </a:p>
          <a:p>
            <a:pPr algn="just"/>
            <a:r>
              <a:rPr lang="vi-VN" sz="3200" b="0" i="0" dirty="0">
                <a:solidFill>
                  <a:srgbClr val="000000"/>
                </a:solidFill>
                <a:effectLst/>
                <a:latin typeface="Cambria" panose="02040503050406030204" pitchFamily="18" charset="0"/>
                <a:ea typeface="Cambria" panose="02040503050406030204" pitchFamily="18" charset="0"/>
              </a:rPr>
              <a:t>Diện tích mỗi tấm bìa là:</a:t>
            </a:r>
          </a:p>
          <a:p>
            <a:pPr algn="just"/>
            <a:r>
              <a:rPr lang="vi-VN" sz="3200" b="0" i="0" dirty="0">
                <a:solidFill>
                  <a:srgbClr val="000000"/>
                </a:solidFill>
                <a:effectLst/>
                <a:latin typeface="Cambria" panose="02040503050406030204" pitchFamily="18" charset="0"/>
                <a:ea typeface="Cambria" panose="02040503050406030204" pitchFamily="18" charset="0"/>
              </a:rPr>
              <a:t>A. 9 mm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B. 9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 9 dm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D. 9 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3971CAB-C0DD-00DC-0436-B4ED1DBAE45C}"/>
              </a:ext>
            </a:extLst>
          </p:cNvPr>
          <p:cNvPicPr>
            <a:picLocks noChangeAspect="1"/>
          </p:cNvPicPr>
          <p:nvPr/>
        </p:nvPicPr>
        <p:blipFill>
          <a:blip r:embed="rId3"/>
          <a:stretch>
            <a:fillRect/>
          </a:stretch>
        </p:blipFill>
        <p:spPr>
          <a:xfrm>
            <a:off x="8020050" y="2652712"/>
            <a:ext cx="2895600" cy="2371725"/>
          </a:xfrm>
          <a:prstGeom prst="rect">
            <a:avLst/>
          </a:prstGeom>
        </p:spPr>
      </p:pic>
      <p:sp>
        <p:nvSpPr>
          <p:cNvPr id="6" name="TextBox 5">
            <a:extLst>
              <a:ext uri="{FF2B5EF4-FFF2-40B4-BE49-F238E27FC236}">
                <a16:creationId xmlns:a16="http://schemas.microsoft.com/office/drawing/2014/main" id="{EB065194-2351-6C39-9AE9-32CBD4DED564}"/>
              </a:ext>
            </a:extLst>
          </p:cNvPr>
          <p:cNvSpPr txBox="1"/>
          <p:nvPr/>
        </p:nvSpPr>
        <p:spPr>
          <a:xfrm>
            <a:off x="3352800" y="4171950"/>
            <a:ext cx="5153025" cy="1569660"/>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mỗi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tấm</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bìa</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3 × 3 = 9 (dm</a:t>
            </a:r>
            <a:r>
              <a:rPr lang="en-US" sz="3200" b="1" i="0" baseline="30000" dirty="0">
                <a:solidFill>
                  <a:srgbClr val="FF0000"/>
                </a:solidFill>
                <a:effectLst/>
                <a:latin typeface="Cambria" panose="02040503050406030204" pitchFamily="18" charset="0"/>
                <a:ea typeface="Cambria" panose="02040503050406030204" pitchFamily="18" charset="0"/>
              </a:rPr>
              <a:t>2</a:t>
            </a:r>
            <a:r>
              <a:rPr lang="en-US" sz="3200" b="1" i="0" dirty="0">
                <a:solidFill>
                  <a:srgbClr val="FF0000"/>
                </a:solidFill>
                <a:effectLst/>
                <a:latin typeface="Cambria" panose="02040503050406030204" pitchFamily="18" charset="0"/>
                <a:ea typeface="Cambria" panose="02040503050406030204" pitchFamily="18" charset="0"/>
              </a:rPr>
              <a:t>)</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9 dm</a:t>
            </a:r>
            <a:r>
              <a:rPr lang="en-US" sz="3200" b="1" i="0" baseline="30000" dirty="0">
                <a:solidFill>
                  <a:srgbClr val="FF0000"/>
                </a:solidFill>
                <a:effectLst/>
                <a:latin typeface="Cambria" panose="02040503050406030204" pitchFamily="18" charset="0"/>
                <a:ea typeface="Cambria" panose="02040503050406030204" pitchFamily="18" charset="0"/>
              </a:rPr>
              <a:t>2</a:t>
            </a:r>
            <a:endParaRPr lang="en-US" sz="3200" b="1" i="0" dirty="0">
              <a:solidFill>
                <a:srgbClr val="FF0000"/>
              </a:solidFill>
              <a:effectLst/>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id="{CEB3785A-92E7-E1FF-9161-935E507DFE54}"/>
              </a:ext>
            </a:extLst>
          </p:cNvPr>
          <p:cNvSpPr/>
          <p:nvPr/>
        </p:nvSpPr>
        <p:spPr>
          <a:xfrm>
            <a:off x="742950" y="4457700"/>
            <a:ext cx="476250" cy="600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823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91</TotalTime>
  <Words>520</Words>
  <Application>Microsoft Office PowerPoint</Application>
  <PresentationFormat>Widescreen</PresentationFormat>
  <Paragraphs>41</Paragraphs>
  <Slides>17</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#9Slide07 HoneyCream</vt:lpstr>
      <vt:lpstr>Arial</vt:lpstr>
      <vt:lpstr>Calibri</vt:lpstr>
      <vt:lpstr>Cambria</vt:lpstr>
      <vt:lpstr>Fredoka One</vt:lpstr>
      <vt:lpstr>M PLUS Rounded 1c</vt:lpstr>
      <vt:lpstr>SVN-Newton</vt:lpstr>
      <vt:lpstr>Times New Roman</vt:lpstr>
      <vt:lpstr>UTM Avo</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18</cp:revision>
  <dcterms:created xsi:type="dcterms:W3CDTF">2023-08-21T09:02:25Z</dcterms:created>
  <dcterms:modified xsi:type="dcterms:W3CDTF">2025-04-07T00:28:24Z</dcterms:modified>
  <cp:category>9Slide.vn</cp:category>
</cp:coreProperties>
</file>