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303" r:id="rId2"/>
    <p:sldId id="259" r:id="rId3"/>
    <p:sldId id="266" r:id="rId4"/>
    <p:sldId id="263" r:id="rId5"/>
    <p:sldId id="304" r:id="rId6"/>
    <p:sldId id="320" r:id="rId7"/>
    <p:sldId id="321" r:id="rId8"/>
    <p:sldId id="283" r:id="rId9"/>
    <p:sldId id="281" r:id="rId10"/>
    <p:sldId id="769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1517" y="67"/>
      </p:cViewPr>
      <p:guideLst/>
    </p:cSldViewPr>
  </p:slideViewPr>
  <p:notesTextViewPr>
    <p:cViewPr>
      <p:scale>
        <a:sx n="1" d="1"/>
        <a:sy n="1" d="1"/>
      </p:scale>
      <p:origin x="0" y="0"/>
    </p:cViewPr>
  </p:notesTextViewPr>
  <p:notesViewPr>
    <p:cSldViewPr snapToGrid="0">
      <p:cViewPr varScale="1">
        <p:scale>
          <a:sx n="53" d="100"/>
          <a:sy n="53" d="100"/>
        </p:scale>
        <p:origin x="29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A1118F-3653-124F-F081-7226056FEE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1575C7F-CAB3-CC38-A2C9-791AEA1838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625AED-5E20-4A88-8F55-C7EC00EFB0D6}" type="datetimeFigureOut">
              <a:rPr lang="en-US" smtClean="0"/>
              <a:t>4/7/2025</a:t>
            </a:fld>
            <a:endParaRPr lang="en-US"/>
          </a:p>
        </p:txBody>
      </p:sp>
      <p:sp>
        <p:nvSpPr>
          <p:cNvPr id="4" name="Footer Placeholder 3">
            <a:extLst>
              <a:ext uri="{FF2B5EF4-FFF2-40B4-BE49-F238E27FC236}">
                <a16:creationId xmlns:a16="http://schemas.microsoft.com/office/drawing/2014/main" id="{74F97085-D255-E41E-5B1C-08A4130B78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73EFC2F-86A4-9AF2-2FCD-0F2564210E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D61D8C9-1C0D-43AB-AD08-7C8B98FB9478}" type="slidenum">
              <a:rPr lang="en-US" smtClean="0"/>
              <a:t>‹#›</a:t>
            </a:fld>
            <a:endParaRPr lang="en-US"/>
          </a:p>
        </p:txBody>
      </p:sp>
    </p:spTree>
    <p:extLst>
      <p:ext uri="{BB962C8B-B14F-4D97-AF65-F5344CB8AC3E}">
        <p14:creationId xmlns:p14="http://schemas.microsoft.com/office/powerpoint/2010/main" val="3084584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CC5CFA-8B88-48DC-A9EA-39BA80306B20}"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B2582B-238E-4ABB-9F16-89C734EE4339}" type="slidenum">
              <a:rPr lang="en-US" smtClean="0"/>
              <a:t>‹#›</a:t>
            </a:fld>
            <a:endParaRPr lang="en-US"/>
          </a:p>
        </p:txBody>
      </p:sp>
    </p:spTree>
    <p:extLst>
      <p:ext uri="{BB962C8B-B14F-4D97-AF65-F5344CB8AC3E}">
        <p14:creationId xmlns:p14="http://schemas.microsoft.com/office/powerpoint/2010/main" val="649078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76236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199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10386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77272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91759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69131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890729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Master" Target="../slideMasters/slideMaster1.xml"/><Relationship Id="rId5" Type="http://schemas.openxmlformats.org/officeDocument/2006/relationships/tags" Target="../tags/tag5.xml"/><Relationship Id="rId4"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780FD33C-80CD-6DB9-78A7-58E2587B2A09}"/>
              </a:ext>
            </a:extLst>
          </p:cNvPr>
          <p:cNvGrpSpPr/>
          <p:nvPr userDrawn="1"/>
        </p:nvGrpSpPr>
        <p:grpSpPr>
          <a:xfrm>
            <a:off x="620198" y="547122"/>
            <a:ext cx="11161154" cy="5910828"/>
            <a:chOff x="620198" y="509022"/>
            <a:chExt cx="11161154" cy="5910828"/>
          </a:xfrm>
        </p:grpSpPr>
        <p:pic>
          <p:nvPicPr>
            <p:cNvPr id="9" name="图片 8">
              <a:extLst>
                <a:ext uri="{FF2B5EF4-FFF2-40B4-BE49-F238E27FC236}">
                  <a16:creationId xmlns:a16="http://schemas.microsoft.com/office/drawing/2014/main"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a16="http://schemas.microsoft.com/office/drawing/2014/main"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a16="http://schemas.microsoft.com/office/drawing/2014/main"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3627452" cy="1323975"/>
          </a:xfrm>
          <a:prstGeom prst="rect">
            <a:avLst/>
          </a:prstGeom>
        </p:spPr>
      </p:pic>
    </p:spTree>
    <p:extLst>
      <p:ext uri="{BB962C8B-B14F-4D97-AF65-F5344CB8AC3E}">
        <p14:creationId xmlns:p14="http://schemas.microsoft.com/office/powerpoint/2010/main" val="194207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228C4C1-CCC6-4304-E5D5-A42BB75ADC2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A1F4110-A933-D134-72E0-E24023E212E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7D7E92D-8EA8-C584-716F-AE202C23259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2025/4/7</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CC4F52C-DC27-27D6-AEAF-AFBA84B83EA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9E854EB-784E-BFA2-CE9B-418484267C4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08523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66917D5-FA2E-EA01-DB58-9DE687E6010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A914B59-547B-15A0-1581-C8B07465323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82D7DA8-300B-2FE7-FB15-1B891F90781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2025/4/7</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EB03ED6-EC3C-A63D-F24E-2161F76A445C}"/>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141210DF-C3AE-7752-913A-45311785BF86}"/>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011126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B80146-85CA-4CAA-843C-9A6B5EC475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728329" y="-21539200"/>
            <a:ext cx="6858000" cy="6858000"/>
          </a:xfrm>
          <a:prstGeom prst="rect">
            <a:avLst/>
          </a:prstGeom>
        </p:spPr>
      </p:pic>
      <p:pic>
        <p:nvPicPr>
          <p:cNvPr id="3" name="Picture 2">
            <a:extLst>
              <a:ext uri="{FF2B5EF4-FFF2-40B4-BE49-F238E27FC236}">
                <a16:creationId xmlns:a16="http://schemas.microsoft.com/office/drawing/2014/main" id="{065F59DF-90D7-421E-8A37-97B96D31E9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56471" y="17068800"/>
            <a:ext cx="6858000" cy="6858000"/>
          </a:xfrm>
          <a:prstGeom prst="rect">
            <a:avLst/>
          </a:prstGeom>
        </p:spPr>
      </p:pic>
      <p:pic>
        <p:nvPicPr>
          <p:cNvPr id="4" name="Picture 3">
            <a:extLst>
              <a:ext uri="{FF2B5EF4-FFF2-40B4-BE49-F238E27FC236}">
                <a16:creationId xmlns:a16="http://schemas.microsoft.com/office/drawing/2014/main" id="{156152C2-5143-418C-BFF9-004FC360CC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75929" y="-21386800"/>
            <a:ext cx="6858000" cy="6858000"/>
          </a:xfrm>
          <a:prstGeom prst="rect">
            <a:avLst/>
          </a:prstGeom>
        </p:spPr>
      </p:pic>
      <p:pic>
        <p:nvPicPr>
          <p:cNvPr id="5" name="Picture 4">
            <a:extLst>
              <a:ext uri="{FF2B5EF4-FFF2-40B4-BE49-F238E27FC236}">
                <a16:creationId xmlns:a16="http://schemas.microsoft.com/office/drawing/2014/main" id="{8C69C471-B822-4052-86D0-EC0814D188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08871" y="17221200"/>
            <a:ext cx="6858000" cy="6858000"/>
          </a:xfrm>
          <a:prstGeom prst="rect">
            <a:avLst/>
          </a:prstGeom>
        </p:spPr>
      </p:pic>
    </p:spTree>
    <p:extLst>
      <p:ext uri="{BB962C8B-B14F-4D97-AF65-F5344CB8AC3E}">
        <p14:creationId xmlns:p14="http://schemas.microsoft.com/office/powerpoint/2010/main" val="3240081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031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248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a:prstGeom prst="rect">
            <a:avLst/>
          </a:prstGeo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a:xfrm>
            <a:off x="612000" y="6314400"/>
            <a:ext cx="2700000" cy="316800"/>
          </a:xfrm>
          <a:prstGeom prst="rect">
            <a:avLst/>
          </a:prstGeom>
        </p:spPr>
        <p:txBody>
          <a:bodyPr/>
          <a:lstStyle/>
          <a:p>
            <a:fld id="{760FBDFE-C587-4B4C-A407-44438C67B59E}" type="datetimeFigureOut">
              <a:rPr lang="zh-CN" altLang="en-US" smtClean="0"/>
              <a:t>2025/4/7</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a:prstGeom prst="rect">
            <a:avLst/>
          </a:prstGeo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a:prstGeom prst="rect">
            <a:avLst/>
          </a:prstGeo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800547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B34A34B-03A5-2801-5CBC-783ABDAC7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149028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372270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3E0033-1455-FCED-2E35-2E7ADB0DD24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A08A15D-2A74-F427-ABF1-43C1730C1B2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1E5EAE0-4AE7-D972-5EC4-B1D0A022B02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22DF9320-0570-87EC-83C6-ADE04D1595B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2025/4/7</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4A285E8-1A99-F3F3-B7D7-1550B531470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989ED17-59A2-D2D1-ED27-FBB1CFF2E7A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935219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5BC20A-6047-FBF8-0BB3-649D57A9D3D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CE55F82-349C-26F2-4AAD-E657338E086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B90964C-4FFE-C2E3-61AC-0B3ACEC95B4F}"/>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E1B31C2-D8D9-D759-C8E8-152C735CDA6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6A62AF9-E899-6647-E2C7-C0C1476A4A3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2C9447A-9569-A13C-A7CD-5874224C131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2025/4/7</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5C8B6D1E-BCB6-B048-2B2F-DD199EBEED7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1792CC4B-FCD6-860A-A93E-4D37147287B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80250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98C744-64BA-41EB-13CF-ED039A75636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10B88B5-13AF-0B1C-B804-807B52A510D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2025/4/7</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2837EDC4-C55C-1594-2E60-DF6BACAABCC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37450DEA-259A-A121-2DD0-62AE2FAE9DC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979447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36BE575-D4FC-CCDE-F36E-192CE0BE1F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92D416F4-B0EC-5827-0E4D-CDB0582C10D6}"/>
              </a:ext>
            </a:extLst>
          </p:cNvPr>
          <p:cNvSpPr/>
          <p:nvPr userDrawn="1"/>
        </p:nvSpPr>
        <p:spPr>
          <a:xfrm>
            <a:off x="410648" y="400050"/>
            <a:ext cx="11370704" cy="6057900"/>
          </a:xfrm>
          <a:prstGeom prst="roundRect">
            <a:avLst>
              <a:gd name="adj" fmla="val 0"/>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6499002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13E4AF-F0DE-489E-2497-901D3980F16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0E97978-8B7A-85DA-2355-9BE12C020D9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74ECB99-84B2-6688-7B75-9A240931024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4952F8C-00A6-3279-A2C9-CBFEF328B16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2025/4/7</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E42D4DE-BDF3-C0FF-922B-AA823189922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0EAA8A2C-3B06-C1F3-3F73-E84036F88A4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46104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871D182-7875-CB9D-707E-B0C8E1D9F54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6C8C05D-449A-937C-F503-EC14C4EB78A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207CEE0-288E-F1F5-B53F-5F2424F55AA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0EF53AE-2CA7-BBD3-2A2A-233FC791272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48A19AB-3D36-449F-B1B6-E2186EFB06DC}" type="datetimeFigureOut">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2025/4/7</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48211DD0-5E7A-8D6D-FB5E-9AC94C31671B}"/>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5B345654-F2FD-2AE8-7E5F-982FA0F2D3C2}"/>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149620-CD55-4EC8-824B-FCDFAEF7A949}" type="slidenum">
              <a:rPr kumimoji="0" lang="zh-CN" altLang="en-US" sz="18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20414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6AF3CF18-3B07-F074-7DEA-4372A025304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3" name="Group 2">
            <a:extLst>
              <a:ext uri="{FF2B5EF4-FFF2-40B4-BE49-F238E27FC236}">
                <a16:creationId xmlns:a16="http://schemas.microsoft.com/office/drawing/2014/main" id="{CC031853-42A3-65BF-AA0C-7014F4C76835}"/>
              </a:ext>
            </a:extLst>
          </p:cNvPr>
          <p:cNvGrpSpPr/>
          <p:nvPr userDrawn="1"/>
        </p:nvGrpSpPr>
        <p:grpSpPr>
          <a:xfrm>
            <a:off x="-3224462" y="104544"/>
            <a:ext cx="3842965" cy="2357824"/>
            <a:chOff x="5586065" y="1777554"/>
            <a:chExt cx="2882224" cy="1768368"/>
          </a:xfrm>
        </p:grpSpPr>
        <p:grpSp>
          <p:nvGrpSpPr>
            <p:cNvPr id="4" name="Group 3">
              <a:extLst>
                <a:ext uri="{FF2B5EF4-FFF2-40B4-BE49-F238E27FC236}">
                  <a16:creationId xmlns:a16="http://schemas.microsoft.com/office/drawing/2014/main" id="{962216DC-BF06-28B9-D769-87E1B1659109}"/>
                </a:ext>
              </a:extLst>
            </p:cNvPr>
            <p:cNvGrpSpPr/>
            <p:nvPr userDrawn="1"/>
          </p:nvGrpSpPr>
          <p:grpSpPr>
            <a:xfrm>
              <a:off x="5586065" y="1777554"/>
              <a:ext cx="2882224" cy="1768368"/>
              <a:chOff x="6282158" y="1877677"/>
              <a:chExt cx="4326340" cy="2783227"/>
            </a:xfrm>
          </p:grpSpPr>
          <p:sp>
            <p:nvSpPr>
              <p:cNvPr id="6" name="Freeform: Shape 5">
                <a:extLst>
                  <a:ext uri="{FF2B5EF4-FFF2-40B4-BE49-F238E27FC236}">
                    <a16:creationId xmlns:a16="http://schemas.microsoft.com/office/drawing/2014/main" id="{DDC3E72B-027C-8B9D-048D-C3648BB3A8CB}"/>
                  </a:ext>
                </a:extLst>
              </p:cNvPr>
              <p:cNvSpPr/>
              <p:nvPr userDrawn="1"/>
            </p:nvSpPr>
            <p:spPr>
              <a:xfrm>
                <a:off x="6758029" y="1877677"/>
                <a:ext cx="3140770"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99"/>
              </a:p>
            </p:txBody>
          </p:sp>
          <p:sp>
            <p:nvSpPr>
              <p:cNvPr id="7" name="TextBox 6">
                <a:extLst>
                  <a:ext uri="{FF2B5EF4-FFF2-40B4-BE49-F238E27FC236}">
                    <a16:creationId xmlns:a16="http://schemas.microsoft.com/office/drawing/2014/main" id="{8AF22621-884F-C9E5-3D01-50EB8C81938E}"/>
                  </a:ext>
                </a:extLst>
              </p:cNvPr>
              <p:cNvSpPr txBox="1"/>
              <p:nvPr userDrawn="1"/>
            </p:nvSpPr>
            <p:spPr>
              <a:xfrm>
                <a:off x="6758029" y="4047336"/>
                <a:ext cx="3562065" cy="363154"/>
              </a:xfrm>
              <a:prstGeom prst="rect">
                <a:avLst/>
              </a:prstGeom>
              <a:noFill/>
            </p:spPr>
            <p:txBody>
              <a:bodyPr wrap="square" rtlCol="0">
                <a:spAutoFit/>
              </a:bodyPr>
              <a:lstStyle/>
              <a:p>
                <a:r>
                  <a:rPr lang="en-US" sz="1399" b="1"/>
                  <a:t>GIÁO ÁN ĐƯỢC CHIA SẺ TẠI</a:t>
                </a:r>
              </a:p>
            </p:txBody>
          </p:sp>
          <p:sp>
            <p:nvSpPr>
              <p:cNvPr id="8" name="TextBox 7">
                <a:extLst>
                  <a:ext uri="{FF2B5EF4-FFF2-40B4-BE49-F238E27FC236}">
                    <a16:creationId xmlns:a16="http://schemas.microsoft.com/office/drawing/2014/main" id="{DEE5A78E-3DCB-3EA1-98F2-DE49648EEDF2}"/>
                  </a:ext>
                </a:extLst>
              </p:cNvPr>
              <p:cNvSpPr txBox="1"/>
              <p:nvPr userDrawn="1"/>
            </p:nvSpPr>
            <p:spPr>
              <a:xfrm>
                <a:off x="6282158" y="4297750"/>
                <a:ext cx="4326340" cy="363154"/>
              </a:xfrm>
              <a:prstGeom prst="rect">
                <a:avLst/>
              </a:prstGeom>
              <a:noFill/>
            </p:spPr>
            <p:txBody>
              <a:bodyPr wrap="square" rtlCol="0">
                <a:spAutoFit/>
              </a:bodyPr>
              <a:lstStyle/>
              <a:p>
                <a:r>
                  <a:rPr lang="en-US" sz="1399" b="1">
                    <a:solidFill>
                      <a:srgbClr val="FF0000"/>
                    </a:solidFill>
                  </a:rPr>
                  <a:t>https://www.hanhtranggiaovien.com</a:t>
                </a:r>
              </a:p>
            </p:txBody>
          </p:sp>
        </p:grpSp>
        <p:pic>
          <p:nvPicPr>
            <p:cNvPr id="5" name="Picture 4">
              <a:extLst>
                <a:ext uri="{FF2B5EF4-FFF2-40B4-BE49-F238E27FC236}">
                  <a16:creationId xmlns:a16="http://schemas.microsoft.com/office/drawing/2014/main" id="{28FAD0D3-AF1D-ED83-93D8-53ADDF962E2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282955" y="1920734"/>
              <a:ext cx="1451954" cy="1360688"/>
            </a:xfrm>
            <a:prstGeom prst="rect">
              <a:avLst/>
            </a:prstGeom>
          </p:spPr>
        </p:pic>
      </p:grpSp>
    </p:spTree>
    <p:extLst>
      <p:ext uri="{BB962C8B-B14F-4D97-AF65-F5344CB8AC3E}">
        <p14:creationId xmlns:p14="http://schemas.microsoft.com/office/powerpoint/2010/main" val="226921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9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image" Target="../media/image22.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4.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7">
            <a:extLst>
              <a:ext uri="{FF2B5EF4-FFF2-40B4-BE49-F238E27FC236}">
                <a16:creationId xmlns:a16="http://schemas.microsoft.com/office/drawing/2014/main" id="{854F030D-2DC4-4521-BAA9-5723EDC46718}"/>
              </a:ext>
            </a:extLst>
          </p:cNvPr>
          <p:cNvGrpSpPr/>
          <p:nvPr/>
        </p:nvGrpSpPr>
        <p:grpSpPr>
          <a:xfrm>
            <a:off x="620198" y="547122"/>
            <a:ext cx="11161154" cy="5910828"/>
            <a:chOff x="620198" y="509022"/>
            <a:chExt cx="11161154" cy="5910828"/>
          </a:xfrm>
        </p:grpSpPr>
        <p:pic>
          <p:nvPicPr>
            <p:cNvPr id="17" name="图片 8">
              <a:extLst>
                <a:ext uri="{FF2B5EF4-FFF2-40B4-BE49-F238E27FC236}">
                  <a16:creationId xmlns:a16="http://schemas.microsoft.com/office/drawing/2014/main" id="{2834EBD0-71BD-4275-8F91-B976DF2893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8" name="图片 9">
              <a:extLst>
                <a:ext uri="{FF2B5EF4-FFF2-40B4-BE49-F238E27FC236}">
                  <a16:creationId xmlns:a16="http://schemas.microsoft.com/office/drawing/2014/main" id="{75B2075F-153C-4BA9-8FBC-AB229096CC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9" name="图片 8" descr="图片包含 掌握, 球状&#10;&#10;自动生成的说明">
            <a:extLst>
              <a:ext uri="{FF2B5EF4-FFF2-40B4-BE49-F238E27FC236}">
                <a16:creationId xmlns:a16="http://schemas.microsoft.com/office/drawing/2014/main" id="{9CC1DDEC-FB2B-46DA-8899-D3CB0B1E31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3218" y="2609168"/>
            <a:ext cx="4404167" cy="4404167"/>
          </a:xfrm>
          <a:prstGeom prst="rect">
            <a:avLst/>
          </a:prstGeom>
        </p:spPr>
      </p:pic>
      <p:pic>
        <p:nvPicPr>
          <p:cNvPr id="19" name="图片 23">
            <a:extLst>
              <a:ext uri="{FF2B5EF4-FFF2-40B4-BE49-F238E27FC236}">
                <a16:creationId xmlns:a16="http://schemas.microsoft.com/office/drawing/2014/main" id="{20F750B8-F6EA-47D7-A1F8-7CBF5FDCC0B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2462" b="10755"/>
          <a:stretch/>
        </p:blipFill>
        <p:spPr>
          <a:xfrm>
            <a:off x="161527" y="4730139"/>
            <a:ext cx="4876800" cy="2127861"/>
          </a:xfrm>
          <a:prstGeom prst="rect">
            <a:avLst/>
          </a:prstGeom>
        </p:spPr>
      </p:pic>
      <p:pic>
        <p:nvPicPr>
          <p:cNvPr id="2" name="Picture 1">
            <a:extLst>
              <a:ext uri="{FF2B5EF4-FFF2-40B4-BE49-F238E27FC236}">
                <a16:creationId xmlns:a16="http://schemas.microsoft.com/office/drawing/2014/main" id="{F6F7E37A-7175-7ED2-AE37-11166C743381}"/>
              </a:ext>
            </a:extLst>
          </p:cNvPr>
          <p:cNvPicPr>
            <a:picLocks noChangeAspect="1"/>
          </p:cNvPicPr>
          <p:nvPr/>
        </p:nvPicPr>
        <p:blipFill>
          <a:blip r:embed="rId6"/>
          <a:stretch>
            <a:fillRect/>
          </a:stretch>
        </p:blipFill>
        <p:spPr>
          <a:xfrm>
            <a:off x="2117740" y="1323735"/>
            <a:ext cx="7901101" cy="2584928"/>
          </a:xfrm>
          <a:prstGeom prst="rect">
            <a:avLst/>
          </a:prstGeom>
        </p:spPr>
      </p:pic>
      <p:pic>
        <p:nvPicPr>
          <p:cNvPr id="3" name="Picture 2">
            <a:extLst>
              <a:ext uri="{FF2B5EF4-FFF2-40B4-BE49-F238E27FC236}">
                <a16:creationId xmlns:a16="http://schemas.microsoft.com/office/drawing/2014/main" id="{54AB5956-3B16-A33B-8B84-A76608760A5B}"/>
              </a:ext>
            </a:extLst>
          </p:cNvPr>
          <p:cNvPicPr>
            <a:picLocks noChangeAspect="1"/>
          </p:cNvPicPr>
          <p:nvPr/>
        </p:nvPicPr>
        <p:blipFill>
          <a:blip r:embed="rId7"/>
          <a:stretch>
            <a:fillRect/>
          </a:stretch>
        </p:blipFill>
        <p:spPr>
          <a:xfrm>
            <a:off x="4611285" y="3570906"/>
            <a:ext cx="3542083" cy="1286367"/>
          </a:xfrm>
          <a:prstGeom prst="rect">
            <a:avLst/>
          </a:prstGeom>
        </p:spPr>
      </p:pic>
      <p:sp>
        <p:nvSpPr>
          <p:cNvPr id="4" name="TextBox 3">
            <a:extLst>
              <a:ext uri="{FF2B5EF4-FFF2-40B4-BE49-F238E27FC236}">
                <a16:creationId xmlns:a16="http://schemas.microsoft.com/office/drawing/2014/main" id="{C8CAAB40-DCE9-E161-220C-36FE00D4360C}"/>
              </a:ext>
            </a:extLst>
          </p:cNvPr>
          <p:cNvSpPr txBox="1"/>
          <p:nvPr/>
        </p:nvSpPr>
        <p:spPr>
          <a:xfrm>
            <a:off x="2671075" y="1047750"/>
            <a:ext cx="7422502" cy="646331"/>
          </a:xfrm>
          <a:prstGeom prst="rect">
            <a:avLst/>
          </a:prstGeom>
          <a:noFill/>
        </p:spPr>
        <p:txBody>
          <a:bodyPr wrap="square">
            <a:spAutoFit/>
          </a:body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a:p>
        </p:txBody>
      </p:sp>
    </p:spTree>
    <p:extLst>
      <p:ext uri="{BB962C8B-B14F-4D97-AF65-F5344CB8AC3E}">
        <p14:creationId xmlns:p14="http://schemas.microsoft.com/office/powerpoint/2010/main" val="2998267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EC85CA-F0B5-FF0D-E9CA-7C4C217ED3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17" y="3172"/>
            <a:ext cx="12180721" cy="6851656"/>
          </a:xfrm>
          <a:prstGeom prst="rect">
            <a:avLst/>
          </a:prstGeom>
        </p:spPr>
      </p:pic>
      <p:pic>
        <p:nvPicPr>
          <p:cNvPr id="3" name="Picture 2">
            <a:extLst>
              <a:ext uri="{FF2B5EF4-FFF2-40B4-BE49-F238E27FC236}">
                <a16:creationId xmlns:a16="http://schemas.microsoft.com/office/drawing/2014/main" id="{917E083E-34F8-E4A0-FBB7-65E46E39A09E}"/>
              </a:ext>
            </a:extLst>
          </p:cNvPr>
          <p:cNvPicPr>
            <a:picLocks noChangeAspect="1"/>
          </p:cNvPicPr>
          <p:nvPr/>
        </p:nvPicPr>
        <p:blipFill>
          <a:blip r:embed="rId3"/>
          <a:stretch>
            <a:fillRect/>
          </a:stretch>
        </p:blipFill>
        <p:spPr>
          <a:xfrm>
            <a:off x="8640859" y="2897249"/>
            <a:ext cx="3122175" cy="3824409"/>
          </a:xfrm>
          <a:prstGeom prst="rect">
            <a:avLst/>
          </a:prstGeom>
        </p:spPr>
      </p:pic>
      <p:sp>
        <p:nvSpPr>
          <p:cNvPr id="5" name="TextBox 4">
            <a:extLst>
              <a:ext uri="{FF2B5EF4-FFF2-40B4-BE49-F238E27FC236}">
                <a16:creationId xmlns:a16="http://schemas.microsoft.com/office/drawing/2014/main" id="{A20C7171-2CD9-9D3D-6972-15CAD8ED8E3E}"/>
              </a:ext>
            </a:extLst>
          </p:cNvPr>
          <p:cNvSpPr txBox="1"/>
          <p:nvPr/>
        </p:nvSpPr>
        <p:spPr>
          <a:xfrm>
            <a:off x="2568667" y="2313010"/>
            <a:ext cx="6800903" cy="1076320"/>
          </a:xfrm>
          <a:prstGeom prst="rect">
            <a:avLst/>
          </a:prstGeom>
          <a:noFill/>
        </p:spPr>
        <p:txBody>
          <a:bodyPr wrap="square" rtlCol="0">
            <a:spAutoFit/>
          </a:bodyPr>
          <a:lstStyle/>
          <a:p>
            <a:r>
              <a:rPr lang="en-US" sz="3197" b="1">
                <a:solidFill>
                  <a:srgbClr val="FF0000"/>
                </a:solidFill>
              </a:rPr>
              <a:t>GIÁO ÁN ĐƯỢC CHIA SẺ MIỄN PHÍ BỞI</a:t>
            </a:r>
          </a:p>
        </p:txBody>
      </p:sp>
      <p:sp>
        <p:nvSpPr>
          <p:cNvPr id="6" name="TextBox 5">
            <a:extLst>
              <a:ext uri="{FF2B5EF4-FFF2-40B4-BE49-F238E27FC236}">
                <a16:creationId xmlns:a16="http://schemas.microsoft.com/office/drawing/2014/main" id="{4256E7CA-3B78-E3F1-0018-0868A8FA104B}"/>
              </a:ext>
            </a:extLst>
          </p:cNvPr>
          <p:cNvSpPr txBox="1"/>
          <p:nvPr/>
        </p:nvSpPr>
        <p:spPr>
          <a:xfrm>
            <a:off x="2479849" y="3036240"/>
            <a:ext cx="6800903" cy="1076320"/>
          </a:xfrm>
          <a:prstGeom prst="rect">
            <a:avLst/>
          </a:prstGeom>
          <a:noFill/>
        </p:spPr>
        <p:txBody>
          <a:bodyPr wrap="square" rtlCol="0">
            <a:spAutoFit/>
          </a:bodyPr>
          <a:lstStyle/>
          <a:p>
            <a:r>
              <a:rPr lang="en-US" sz="3197">
                <a:solidFill>
                  <a:srgbClr val="FF0000"/>
                </a:solidFill>
              </a:rPr>
              <a:t>WWW.HANHTRANGGIAOVIEN.COM</a:t>
            </a:r>
          </a:p>
        </p:txBody>
      </p:sp>
      <p:graphicFrame>
        <p:nvGraphicFramePr>
          <p:cNvPr id="7" name="Object 6">
            <a:extLst>
              <a:ext uri="{FF2B5EF4-FFF2-40B4-BE49-F238E27FC236}">
                <a16:creationId xmlns:a16="http://schemas.microsoft.com/office/drawing/2014/main" id="{265FEA91-E376-A8F8-A3CB-E25F5B92910B}"/>
              </a:ext>
            </a:extLst>
          </p:cNvPr>
          <p:cNvGraphicFramePr>
            <a:graphicFrameLocks noChangeAspect="1"/>
          </p:cNvGraphicFramePr>
          <p:nvPr/>
        </p:nvGraphicFramePr>
        <p:xfrm>
          <a:off x="31017" y="123165"/>
          <a:ext cx="12180721" cy="7392975"/>
        </p:xfrm>
        <a:graphic>
          <a:graphicData uri="http://schemas.openxmlformats.org/presentationml/2006/ole">
            <mc:AlternateContent xmlns:mc="http://schemas.openxmlformats.org/markup-compatibility/2006">
              <mc:Choice xmlns:v="urn:schemas-microsoft-com:vml" Requires="v">
                <p:oleObj name="Acrobat Document" r:id="rId4" imgW="9143596" imgH="5143342" progId="Acrobat.Document.DC">
                  <p:embed/>
                </p:oleObj>
              </mc:Choice>
              <mc:Fallback>
                <p:oleObj name="Acrobat Document" r:id="rId4" imgW="9143596" imgH="5143342" progId="Acrobat.Document.DC">
                  <p:embed/>
                  <p:pic>
                    <p:nvPicPr>
                      <p:cNvPr id="7" name="Object 6">
                        <a:extLst>
                          <a:ext uri="{FF2B5EF4-FFF2-40B4-BE49-F238E27FC236}">
                            <a16:creationId xmlns:a16="http://schemas.microsoft.com/office/drawing/2014/main" id="{265FEA91-E376-A8F8-A3CB-E25F5B92910B}"/>
                          </a:ext>
                        </a:extLst>
                      </p:cNvPr>
                      <p:cNvPicPr/>
                      <p:nvPr/>
                    </p:nvPicPr>
                    <p:blipFill>
                      <a:blip r:embed="rId5"/>
                      <a:stretch>
                        <a:fillRect/>
                      </a:stretch>
                    </p:blipFill>
                    <p:spPr>
                      <a:xfrm>
                        <a:off x="31017" y="123165"/>
                        <a:ext cx="12180721" cy="7392975"/>
                      </a:xfrm>
                      <a:prstGeom prst="rect">
                        <a:avLst/>
                      </a:prstGeom>
                    </p:spPr>
                  </p:pic>
                </p:oleObj>
              </mc:Fallback>
            </mc:AlternateContent>
          </a:graphicData>
        </a:graphic>
      </p:graphicFrame>
      <p:grpSp>
        <p:nvGrpSpPr>
          <p:cNvPr id="9" name="Group 8">
            <a:extLst>
              <a:ext uri="{FF2B5EF4-FFF2-40B4-BE49-F238E27FC236}">
                <a16:creationId xmlns:a16="http://schemas.microsoft.com/office/drawing/2014/main" id="{5EE9C801-806A-1BAA-0AFA-BDB479A60B8C}"/>
              </a:ext>
            </a:extLst>
          </p:cNvPr>
          <p:cNvGrpSpPr/>
          <p:nvPr/>
        </p:nvGrpSpPr>
        <p:grpSpPr>
          <a:xfrm>
            <a:off x="7448087" y="2370073"/>
            <a:ext cx="3842965" cy="2357824"/>
            <a:chOff x="5586065" y="1777554"/>
            <a:chExt cx="2882224" cy="1768368"/>
          </a:xfrm>
        </p:grpSpPr>
        <p:grpSp>
          <p:nvGrpSpPr>
            <p:cNvPr id="13" name="Group 12">
              <a:extLst>
                <a:ext uri="{FF2B5EF4-FFF2-40B4-BE49-F238E27FC236}">
                  <a16:creationId xmlns:a16="http://schemas.microsoft.com/office/drawing/2014/main" id="{52BFD5CF-FA3D-32AB-4231-DFE02DBAD383}"/>
                </a:ext>
              </a:extLst>
            </p:cNvPr>
            <p:cNvGrpSpPr/>
            <p:nvPr userDrawn="1"/>
          </p:nvGrpSpPr>
          <p:grpSpPr>
            <a:xfrm>
              <a:off x="5586065" y="1777554"/>
              <a:ext cx="2882224" cy="1768368"/>
              <a:chOff x="6282158" y="1877677"/>
              <a:chExt cx="4326340" cy="2783227"/>
            </a:xfrm>
          </p:grpSpPr>
          <p:sp>
            <p:nvSpPr>
              <p:cNvPr id="15" name="Freeform: Shape 14">
                <a:extLst>
                  <a:ext uri="{FF2B5EF4-FFF2-40B4-BE49-F238E27FC236}">
                    <a16:creationId xmlns:a16="http://schemas.microsoft.com/office/drawing/2014/main" id="{290656EE-A678-7C22-6623-42AFF1265146}"/>
                  </a:ext>
                </a:extLst>
              </p:cNvPr>
              <p:cNvSpPr/>
              <p:nvPr userDrawn="1"/>
            </p:nvSpPr>
            <p:spPr>
              <a:xfrm>
                <a:off x="6758029" y="1877677"/>
                <a:ext cx="3140770"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99"/>
              </a:p>
            </p:txBody>
          </p:sp>
          <p:sp>
            <p:nvSpPr>
              <p:cNvPr id="16" name="TextBox 15">
                <a:extLst>
                  <a:ext uri="{FF2B5EF4-FFF2-40B4-BE49-F238E27FC236}">
                    <a16:creationId xmlns:a16="http://schemas.microsoft.com/office/drawing/2014/main" id="{3E347B24-4801-60FB-D1DC-410BE22A4E66}"/>
                  </a:ext>
                </a:extLst>
              </p:cNvPr>
              <p:cNvSpPr txBox="1"/>
              <p:nvPr userDrawn="1"/>
            </p:nvSpPr>
            <p:spPr>
              <a:xfrm>
                <a:off x="6758029" y="4047336"/>
                <a:ext cx="3562065" cy="363154"/>
              </a:xfrm>
              <a:prstGeom prst="rect">
                <a:avLst/>
              </a:prstGeom>
              <a:noFill/>
            </p:spPr>
            <p:txBody>
              <a:bodyPr wrap="square" rtlCol="0">
                <a:spAutoFit/>
              </a:bodyPr>
              <a:lstStyle/>
              <a:p>
                <a:r>
                  <a:rPr lang="en-US" sz="1399" b="1"/>
                  <a:t>GIÁO ÁN ĐƯỢC CHIA SẺ TẠI</a:t>
                </a:r>
              </a:p>
            </p:txBody>
          </p:sp>
          <p:sp>
            <p:nvSpPr>
              <p:cNvPr id="17" name="TextBox 16">
                <a:extLst>
                  <a:ext uri="{FF2B5EF4-FFF2-40B4-BE49-F238E27FC236}">
                    <a16:creationId xmlns:a16="http://schemas.microsoft.com/office/drawing/2014/main" id="{2298AF75-77C9-BF16-8193-FFF4F2543C99}"/>
                  </a:ext>
                </a:extLst>
              </p:cNvPr>
              <p:cNvSpPr txBox="1"/>
              <p:nvPr userDrawn="1"/>
            </p:nvSpPr>
            <p:spPr>
              <a:xfrm>
                <a:off x="6282158" y="4297750"/>
                <a:ext cx="4326340" cy="363154"/>
              </a:xfrm>
              <a:prstGeom prst="rect">
                <a:avLst/>
              </a:prstGeom>
              <a:noFill/>
            </p:spPr>
            <p:txBody>
              <a:bodyPr wrap="square" rtlCol="0">
                <a:spAutoFit/>
              </a:bodyPr>
              <a:lstStyle/>
              <a:p>
                <a:r>
                  <a:rPr lang="en-US" sz="1399" b="1">
                    <a:solidFill>
                      <a:srgbClr val="FF0000"/>
                    </a:solidFill>
                  </a:rPr>
                  <a:t>https://www.hanhtranggiaovien.com</a:t>
                </a:r>
              </a:p>
            </p:txBody>
          </p:sp>
        </p:grpSp>
        <p:pic>
          <p:nvPicPr>
            <p:cNvPr id="8" name="Picture 7">
              <a:extLst>
                <a:ext uri="{FF2B5EF4-FFF2-40B4-BE49-F238E27FC236}">
                  <a16:creationId xmlns:a16="http://schemas.microsoft.com/office/drawing/2014/main" id="{8EE0C0FC-0F43-2AB9-0DAA-64F54265CB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2955" y="1920734"/>
              <a:ext cx="1451954" cy="1360688"/>
            </a:xfrm>
            <a:prstGeom prst="rect">
              <a:avLst/>
            </a:prstGeom>
          </p:spPr>
        </p:pic>
      </p:grpSp>
    </p:spTree>
    <p:extLst>
      <p:ext uri="{BB962C8B-B14F-4D97-AF65-F5344CB8AC3E}">
        <p14:creationId xmlns:p14="http://schemas.microsoft.com/office/powerpoint/2010/main" val="105455828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60000">
                                          <p:cBhvr additive="base">
                                            <p:cTn id="7" dur="1000" fill="hold"/>
                                            <p:tgtEl>
                                              <p:spTgt spid="3"/>
                                            </p:tgtEl>
                                            <p:attrNameLst>
                                              <p:attrName>ppt_x</p:attrName>
                                            </p:attrNameLst>
                                          </p:cBhvr>
                                          <p:tavLst>
                                            <p:tav tm="0">
                                              <p:val>
                                                <p:strVal val="1+#ppt_w/2"/>
                                              </p:val>
                                            </p:tav>
                                            <p:tav tm="100000">
                                              <p:val>
                                                <p:strVal val="#ppt_x"/>
                                              </p:val>
                                            </p:tav>
                                          </p:tavLst>
                                        </p:anim>
                                        <p:anim calcmode="lin" valueType="num" p14:bounceEnd="60000">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4" name="Picture 3"/>
          <p:cNvPicPr>
            <a:picLocks noChangeAspect="1"/>
          </p:cNvPicPr>
          <p:nvPr/>
        </p:nvPicPr>
        <p:blipFill>
          <a:blip r:embed="rId5"/>
          <a:stretch>
            <a:fillRect/>
          </a:stretch>
        </p:blipFill>
        <p:spPr>
          <a:xfrm>
            <a:off x="4209356" y="2276475"/>
            <a:ext cx="7720078" cy="2917238"/>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spTree>
    <p:extLst>
      <p:ext uri="{BB962C8B-B14F-4D97-AF65-F5344CB8AC3E}">
        <p14:creationId xmlns:p14="http://schemas.microsoft.com/office/powerpoint/2010/main" val="3478557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1906679" y="51314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4" name="图片 3">
            <a:extLst>
              <a:ext uri="{FF2B5EF4-FFF2-40B4-BE49-F238E27FC236}">
                <a16:creationId xmlns:a16="http://schemas.microsoft.com/office/drawing/2014/main" id="{090C4FC4-5C1B-1C24-163F-BDEC73C1D823}"/>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07013" y="2554549"/>
            <a:ext cx="4220167" cy="3198096"/>
          </a:xfrm>
          <a:prstGeom prst="rect">
            <a:avLst/>
          </a:prstGeom>
        </p:spPr>
      </p:pic>
      <p:pic>
        <p:nvPicPr>
          <p:cNvPr id="4" name="Picture 3"/>
          <p:cNvPicPr>
            <a:picLocks noChangeAspect="1"/>
          </p:cNvPicPr>
          <p:nvPr/>
        </p:nvPicPr>
        <p:blipFill>
          <a:blip r:embed="rId6"/>
          <a:stretch>
            <a:fillRect/>
          </a:stretch>
        </p:blipFill>
        <p:spPr>
          <a:xfrm>
            <a:off x="439334" y="1835111"/>
            <a:ext cx="7846232" cy="3103133"/>
          </a:xfrm>
          <a:prstGeom prst="rect">
            <a:avLst/>
          </a:prstGeom>
        </p:spPr>
      </p:pic>
    </p:spTree>
    <p:extLst>
      <p:ext uri="{BB962C8B-B14F-4D97-AF65-F5344CB8AC3E}">
        <p14:creationId xmlns:p14="http://schemas.microsoft.com/office/powerpoint/2010/main" val="11189002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36050492-41A7-E885-8DA9-3D4334A429F5}"/>
              </a:ext>
            </a:extLst>
          </p:cNvPr>
          <p:cNvSpPr>
            <a:spLocks noChangeArrowheads="1"/>
          </p:cNvSpPr>
          <p:nvPr/>
        </p:nvSpPr>
        <p:spPr bwMode="auto">
          <a:xfrm>
            <a:off x="517237" y="550161"/>
            <a:ext cx="895928" cy="565738"/>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1</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nvGrpSpPr>
          <p:cNvPr id="5" name="Group 4">
            <a:extLst>
              <a:ext uri="{FF2B5EF4-FFF2-40B4-BE49-F238E27FC236}">
                <a16:creationId xmlns:a16="http://schemas.microsoft.com/office/drawing/2014/main" id="{F9337BF6-209A-ED91-E6B4-DC1483AFF399}"/>
              </a:ext>
            </a:extLst>
          </p:cNvPr>
          <p:cNvGrpSpPr/>
          <p:nvPr/>
        </p:nvGrpSpPr>
        <p:grpSpPr>
          <a:xfrm>
            <a:off x="1422400" y="581890"/>
            <a:ext cx="5865090" cy="523220"/>
            <a:chOff x="1588655" y="544945"/>
            <a:chExt cx="5865090" cy="523220"/>
          </a:xfrm>
        </p:grpSpPr>
        <p:sp>
          <p:nvSpPr>
            <p:cNvPr id="2" name="TextBox 1">
              <a:extLst>
                <a:ext uri="{FF2B5EF4-FFF2-40B4-BE49-F238E27FC236}">
                  <a16:creationId xmlns:a16="http://schemas.microsoft.com/office/drawing/2014/main" id="{AF376326-251C-3E43-6AB9-8A03829CDC73}"/>
                </a:ext>
              </a:extLst>
            </p:cNvPr>
            <p:cNvSpPr txBox="1"/>
            <p:nvPr/>
          </p:nvSpPr>
          <p:spPr>
            <a:xfrm>
              <a:off x="1588655" y="544945"/>
              <a:ext cx="5865090" cy="523220"/>
            </a:xfrm>
            <a:prstGeom prst="rect">
              <a:avLst/>
            </a:prstGeom>
            <a:noFill/>
          </p:spPr>
          <p:txBody>
            <a:bodyPr wrap="square" rtlCol="0">
              <a:spAutoFit/>
            </a:bodyPr>
            <a:lstStyle/>
            <a:p>
              <a:r>
                <a:rPr lang="en-US" sz="2800" b="1" i="0" dirty="0">
                  <a:solidFill>
                    <a:srgbClr val="008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Tím</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số</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hoặc</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chữ</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thích</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hợp</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với</a:t>
              </a:r>
              <a:r>
                <a:rPr lang="en-US" sz="2800" b="1" i="0" dirty="0">
                  <a:solidFill>
                    <a:srgbClr val="000000"/>
                  </a:solidFill>
                  <a:effectLst/>
                  <a:latin typeface="Calibri" panose="020F0502020204030204" pitchFamily="34" charset="0"/>
                  <a:cs typeface="Calibri" panose="020F0502020204030204" pitchFamily="34" charset="0"/>
                </a:rPr>
                <a:t> </a:t>
              </a:r>
              <a:endParaRPr lang="en-US" sz="2800" b="1" dirty="0">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8BE380F3-C2CE-09E6-6DE9-EE4FB71DC8D8}"/>
                </a:ext>
              </a:extLst>
            </p:cNvPr>
            <p:cNvSpPr/>
            <p:nvPr/>
          </p:nvSpPr>
          <p:spPr>
            <a:xfrm>
              <a:off x="6345382" y="563418"/>
              <a:ext cx="544946" cy="452582"/>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Calibri" panose="020F0502020204030204" pitchFamily="34" charset="0"/>
                  <a:cs typeface="Calibri" panose="020F0502020204030204" pitchFamily="34" charset="0"/>
                </a:rPr>
                <a:t>?</a:t>
              </a:r>
            </a:p>
          </p:txBody>
        </p:sp>
      </p:grpSp>
      <p:grpSp>
        <p:nvGrpSpPr>
          <p:cNvPr id="8" name="Group 7">
            <a:extLst>
              <a:ext uri="{FF2B5EF4-FFF2-40B4-BE49-F238E27FC236}">
                <a16:creationId xmlns:a16="http://schemas.microsoft.com/office/drawing/2014/main" id="{8175D4D9-0447-C89C-5629-574074C5AFAA}"/>
              </a:ext>
            </a:extLst>
          </p:cNvPr>
          <p:cNvGrpSpPr/>
          <p:nvPr/>
        </p:nvGrpSpPr>
        <p:grpSpPr>
          <a:xfrm>
            <a:off x="591127" y="1459345"/>
            <a:ext cx="5347855" cy="646331"/>
            <a:chOff x="591127" y="1459345"/>
            <a:chExt cx="5347855" cy="646331"/>
          </a:xfrm>
        </p:grpSpPr>
        <p:sp>
          <p:nvSpPr>
            <p:cNvPr id="6" name="TextBox 5">
              <a:extLst>
                <a:ext uri="{FF2B5EF4-FFF2-40B4-BE49-F238E27FC236}">
                  <a16:creationId xmlns:a16="http://schemas.microsoft.com/office/drawing/2014/main" id="{5108B609-42E2-62C4-4CE8-FF6810521523}"/>
                </a:ext>
              </a:extLst>
            </p:cNvPr>
            <p:cNvSpPr txBox="1"/>
            <p:nvPr/>
          </p:nvSpPr>
          <p:spPr>
            <a:xfrm>
              <a:off x="591127" y="1459345"/>
              <a:ext cx="5347855" cy="646331"/>
            </a:xfrm>
            <a:prstGeom prst="rect">
              <a:avLst/>
            </a:prstGeom>
            <a:noFill/>
          </p:spPr>
          <p:txBody>
            <a:bodyPr wrap="square" rtlCol="0">
              <a:spAutoFit/>
            </a:bodyPr>
            <a:lstStyle/>
            <a:p>
              <a:r>
                <a:rPr lang="en-US" sz="3600" b="0" i="0" dirty="0">
                  <a:solidFill>
                    <a:srgbClr val="000000"/>
                  </a:solidFill>
                  <a:effectLst/>
                  <a:latin typeface="Calibri" panose="020F0502020204030204" pitchFamily="34" charset="0"/>
                  <a:cs typeface="Calibri" panose="020F0502020204030204" pitchFamily="34" charset="0"/>
                </a:rPr>
                <a:t>a) 746 +          = 487 + 746</a:t>
              </a:r>
              <a:endParaRPr lang="en-US" sz="3600" dirty="0">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DC3D48BD-2B26-425F-4A8D-1DAB9BDA0978}"/>
                </a:ext>
              </a:extLst>
            </p:cNvPr>
            <p:cNvSpPr/>
            <p:nvPr/>
          </p:nvSpPr>
          <p:spPr>
            <a:xfrm>
              <a:off x="2267527" y="1556326"/>
              <a:ext cx="817418" cy="452582"/>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Calibri" panose="020F0502020204030204" pitchFamily="34" charset="0"/>
                  <a:cs typeface="Calibri" panose="020F0502020204030204" pitchFamily="34" charset="0"/>
                </a:rPr>
                <a:t>?</a:t>
              </a:r>
            </a:p>
          </p:txBody>
        </p:sp>
      </p:grpSp>
      <p:grpSp>
        <p:nvGrpSpPr>
          <p:cNvPr id="9" name="Group 8">
            <a:extLst>
              <a:ext uri="{FF2B5EF4-FFF2-40B4-BE49-F238E27FC236}">
                <a16:creationId xmlns:a16="http://schemas.microsoft.com/office/drawing/2014/main" id="{91F1FE3F-D61E-6EE0-EDE2-0B0820A00496}"/>
              </a:ext>
            </a:extLst>
          </p:cNvPr>
          <p:cNvGrpSpPr/>
          <p:nvPr/>
        </p:nvGrpSpPr>
        <p:grpSpPr>
          <a:xfrm>
            <a:off x="6419273" y="1487055"/>
            <a:ext cx="5449453" cy="646331"/>
            <a:chOff x="489529" y="1459345"/>
            <a:chExt cx="5449453" cy="646331"/>
          </a:xfrm>
        </p:grpSpPr>
        <p:sp>
          <p:nvSpPr>
            <p:cNvPr id="10" name="TextBox 9">
              <a:extLst>
                <a:ext uri="{FF2B5EF4-FFF2-40B4-BE49-F238E27FC236}">
                  <a16:creationId xmlns:a16="http://schemas.microsoft.com/office/drawing/2014/main" id="{21A1F6B4-AB07-835D-E7B3-4135C0C15033}"/>
                </a:ext>
              </a:extLst>
            </p:cNvPr>
            <p:cNvSpPr txBox="1"/>
            <p:nvPr/>
          </p:nvSpPr>
          <p:spPr>
            <a:xfrm>
              <a:off x="489529" y="1459345"/>
              <a:ext cx="5449453" cy="646331"/>
            </a:xfrm>
            <a:prstGeom prst="rect">
              <a:avLst/>
            </a:prstGeom>
            <a:noFill/>
          </p:spPr>
          <p:txBody>
            <a:bodyPr wrap="square" rtlCol="0">
              <a:spAutoFit/>
            </a:bodyPr>
            <a:lstStyle/>
            <a:p>
              <a:r>
                <a:rPr lang="pl-PL" sz="3600" b="0" i="0" dirty="0">
                  <a:solidFill>
                    <a:srgbClr val="000000"/>
                  </a:solidFill>
                  <a:effectLst/>
                  <a:latin typeface="Calibri" panose="020F0502020204030204" pitchFamily="34" charset="0"/>
                  <a:cs typeface="Calibri" panose="020F0502020204030204" pitchFamily="34" charset="0"/>
                </a:rPr>
                <a:t>b) </a:t>
              </a:r>
              <a:r>
                <a:rPr lang="en-US" sz="3600" b="0" i="0" dirty="0">
                  <a:solidFill>
                    <a:srgbClr val="000000"/>
                  </a:solidFill>
                  <a:effectLst/>
                  <a:latin typeface="Calibri" panose="020F0502020204030204" pitchFamily="34" charset="0"/>
                  <a:cs typeface="Calibri" panose="020F0502020204030204" pitchFamily="34" charset="0"/>
                </a:rPr>
                <a:t>        </a:t>
              </a:r>
              <a:r>
                <a:rPr lang="pl-PL" sz="3600" b="0" i="0" dirty="0">
                  <a:solidFill>
                    <a:srgbClr val="000000"/>
                  </a:solidFill>
                  <a:effectLst/>
                  <a:latin typeface="Calibri" panose="020F0502020204030204" pitchFamily="34" charset="0"/>
                  <a:cs typeface="Calibri" panose="020F0502020204030204" pitchFamily="34" charset="0"/>
                </a:rPr>
                <a:t>+ 304 = 304 + 1 975</a:t>
              </a:r>
              <a:endParaRPr lang="en-US" sz="3600" dirty="0">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286C72EE-7859-7D84-7BCD-FEC08687EF28}"/>
                </a:ext>
              </a:extLst>
            </p:cNvPr>
            <p:cNvSpPr/>
            <p:nvPr/>
          </p:nvSpPr>
          <p:spPr>
            <a:xfrm>
              <a:off x="1011381" y="1556326"/>
              <a:ext cx="854366" cy="452582"/>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Calibri" panose="020F0502020204030204" pitchFamily="34" charset="0"/>
                  <a:cs typeface="Calibri" panose="020F0502020204030204" pitchFamily="34" charset="0"/>
                </a:rPr>
                <a:t>?</a:t>
              </a:r>
            </a:p>
          </p:txBody>
        </p:sp>
      </p:grpSp>
      <p:grpSp>
        <p:nvGrpSpPr>
          <p:cNvPr id="12" name="Group 11">
            <a:extLst>
              <a:ext uri="{FF2B5EF4-FFF2-40B4-BE49-F238E27FC236}">
                <a16:creationId xmlns:a16="http://schemas.microsoft.com/office/drawing/2014/main" id="{74BB6F35-034B-3DCD-91FC-C90C6F450630}"/>
              </a:ext>
            </a:extLst>
          </p:cNvPr>
          <p:cNvGrpSpPr/>
          <p:nvPr/>
        </p:nvGrpSpPr>
        <p:grpSpPr>
          <a:xfrm>
            <a:off x="544946" y="2503054"/>
            <a:ext cx="5347855" cy="646331"/>
            <a:chOff x="591127" y="1459345"/>
            <a:chExt cx="5347855" cy="646331"/>
          </a:xfrm>
        </p:grpSpPr>
        <p:sp>
          <p:nvSpPr>
            <p:cNvPr id="13" name="TextBox 12">
              <a:extLst>
                <a:ext uri="{FF2B5EF4-FFF2-40B4-BE49-F238E27FC236}">
                  <a16:creationId xmlns:a16="http://schemas.microsoft.com/office/drawing/2014/main" id="{B4F14CA7-EE23-EC79-A5E1-30BA45365328}"/>
                </a:ext>
              </a:extLst>
            </p:cNvPr>
            <p:cNvSpPr txBox="1"/>
            <p:nvPr/>
          </p:nvSpPr>
          <p:spPr>
            <a:xfrm>
              <a:off x="591127" y="1459345"/>
              <a:ext cx="5347855" cy="646331"/>
            </a:xfrm>
            <a:prstGeom prst="rect">
              <a:avLst/>
            </a:prstGeom>
            <a:noFill/>
          </p:spPr>
          <p:txBody>
            <a:bodyPr wrap="square" rtlCol="0">
              <a:spAutoFit/>
            </a:bodyPr>
            <a:lstStyle/>
            <a:p>
              <a:r>
                <a:rPr lang="pt-BR" sz="3600" b="0" i="0" dirty="0">
                  <a:solidFill>
                    <a:srgbClr val="000000"/>
                  </a:solidFill>
                  <a:effectLst/>
                  <a:latin typeface="Calibri" panose="020F0502020204030204" pitchFamily="34" charset="0"/>
                  <a:cs typeface="Calibri" panose="020F0502020204030204" pitchFamily="34" charset="0"/>
                </a:rPr>
                <a:t>c) a + b + 23 = a + (       + 23)</a:t>
              </a:r>
              <a:endParaRPr lang="en-US" sz="3600" dirty="0">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09EE17C3-D630-FE56-FDEF-3BADAE7984E5}"/>
                </a:ext>
              </a:extLst>
            </p:cNvPr>
            <p:cNvSpPr/>
            <p:nvPr/>
          </p:nvSpPr>
          <p:spPr>
            <a:xfrm>
              <a:off x="4151745" y="1547090"/>
              <a:ext cx="614218" cy="452582"/>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Calibri" panose="020F0502020204030204" pitchFamily="34" charset="0"/>
                  <a:cs typeface="Calibri" panose="020F0502020204030204" pitchFamily="34" charset="0"/>
                </a:rPr>
                <a:t>?</a:t>
              </a:r>
            </a:p>
          </p:txBody>
        </p:sp>
      </p:grpSp>
      <p:grpSp>
        <p:nvGrpSpPr>
          <p:cNvPr id="15" name="Group 14">
            <a:extLst>
              <a:ext uri="{FF2B5EF4-FFF2-40B4-BE49-F238E27FC236}">
                <a16:creationId xmlns:a16="http://schemas.microsoft.com/office/drawing/2014/main" id="{83EE06D0-C638-ADDE-58D8-26B8A0575A4F}"/>
              </a:ext>
            </a:extLst>
          </p:cNvPr>
          <p:cNvGrpSpPr/>
          <p:nvPr/>
        </p:nvGrpSpPr>
        <p:grpSpPr>
          <a:xfrm>
            <a:off x="6437746" y="2429163"/>
            <a:ext cx="5560292" cy="646331"/>
            <a:chOff x="378691" y="1459345"/>
            <a:chExt cx="5560292" cy="646331"/>
          </a:xfrm>
        </p:grpSpPr>
        <p:sp>
          <p:nvSpPr>
            <p:cNvPr id="17" name="TextBox 16">
              <a:extLst>
                <a:ext uri="{FF2B5EF4-FFF2-40B4-BE49-F238E27FC236}">
                  <a16:creationId xmlns:a16="http://schemas.microsoft.com/office/drawing/2014/main" id="{6B323528-77FA-7486-58DA-0981AD868581}"/>
                </a:ext>
              </a:extLst>
            </p:cNvPr>
            <p:cNvSpPr txBox="1"/>
            <p:nvPr/>
          </p:nvSpPr>
          <p:spPr>
            <a:xfrm>
              <a:off x="378691" y="1459345"/>
              <a:ext cx="5560292" cy="646331"/>
            </a:xfrm>
            <a:prstGeom prst="rect">
              <a:avLst/>
            </a:prstGeom>
            <a:noFill/>
          </p:spPr>
          <p:txBody>
            <a:bodyPr wrap="square" rtlCol="0">
              <a:spAutoFit/>
            </a:bodyPr>
            <a:lstStyle/>
            <a:p>
              <a:r>
                <a:rPr lang="pt-BR" sz="3600" b="0" i="0" dirty="0">
                  <a:solidFill>
                    <a:srgbClr val="000000"/>
                  </a:solidFill>
                  <a:effectLst/>
                  <a:latin typeface="Calibri" panose="020F0502020204030204" pitchFamily="34" charset="0"/>
                  <a:cs typeface="Calibri" panose="020F0502020204030204" pitchFamily="34" charset="0"/>
                </a:rPr>
                <a:t>d) 26 + c + 74 = (26 +      ) + c</a:t>
              </a:r>
              <a:endParaRPr lang="en-US" sz="3600" dirty="0">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id="{21EFD22F-9B8F-FF9E-0BA9-FE7AEFADC061}"/>
                </a:ext>
              </a:extLst>
            </p:cNvPr>
            <p:cNvSpPr/>
            <p:nvPr/>
          </p:nvSpPr>
          <p:spPr>
            <a:xfrm>
              <a:off x="4396509" y="1574799"/>
              <a:ext cx="517236" cy="452582"/>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Calibri" panose="020F0502020204030204" pitchFamily="34" charset="0"/>
                  <a:cs typeface="Calibri" panose="020F0502020204030204" pitchFamily="34" charset="0"/>
                </a:rPr>
                <a:t>?</a:t>
              </a:r>
            </a:p>
          </p:txBody>
        </p:sp>
      </p:grpSp>
      <p:sp>
        <p:nvSpPr>
          <p:cNvPr id="19" name="Rectangle: Rounded Corners 18">
            <a:extLst>
              <a:ext uri="{FF2B5EF4-FFF2-40B4-BE49-F238E27FC236}">
                <a16:creationId xmlns:a16="http://schemas.microsoft.com/office/drawing/2014/main" id="{F15C2CF4-F5FC-CE7C-B229-CEEB0F257818}"/>
              </a:ext>
            </a:extLst>
          </p:cNvPr>
          <p:cNvSpPr/>
          <p:nvPr/>
        </p:nvSpPr>
        <p:spPr>
          <a:xfrm>
            <a:off x="2244436" y="1523999"/>
            <a:ext cx="849746" cy="48952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487</a:t>
            </a:r>
          </a:p>
        </p:txBody>
      </p:sp>
      <p:sp>
        <p:nvSpPr>
          <p:cNvPr id="20" name="Rectangle: Rounded Corners 19">
            <a:extLst>
              <a:ext uri="{FF2B5EF4-FFF2-40B4-BE49-F238E27FC236}">
                <a16:creationId xmlns:a16="http://schemas.microsoft.com/office/drawing/2014/main" id="{69E49586-DDAC-E6D0-9AE5-801BE21AE518}"/>
              </a:ext>
            </a:extLst>
          </p:cNvPr>
          <p:cNvSpPr/>
          <p:nvPr/>
        </p:nvSpPr>
        <p:spPr>
          <a:xfrm>
            <a:off x="6927272" y="1570180"/>
            <a:ext cx="905163" cy="48952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alibri" panose="020F0502020204030204" pitchFamily="34" charset="0"/>
                <a:cs typeface="Calibri" panose="020F0502020204030204" pitchFamily="34" charset="0"/>
              </a:rPr>
              <a:t>1 975</a:t>
            </a:r>
          </a:p>
        </p:txBody>
      </p:sp>
      <p:sp>
        <p:nvSpPr>
          <p:cNvPr id="21" name="Rectangle: Rounded Corners 20">
            <a:extLst>
              <a:ext uri="{FF2B5EF4-FFF2-40B4-BE49-F238E27FC236}">
                <a16:creationId xmlns:a16="http://schemas.microsoft.com/office/drawing/2014/main" id="{0AFA73BF-FEF8-38FE-DB4B-AC532F17581D}"/>
              </a:ext>
            </a:extLst>
          </p:cNvPr>
          <p:cNvSpPr/>
          <p:nvPr/>
        </p:nvSpPr>
        <p:spPr>
          <a:xfrm>
            <a:off x="4091709" y="2567708"/>
            <a:ext cx="646546" cy="48952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b</a:t>
            </a:r>
          </a:p>
        </p:txBody>
      </p:sp>
      <p:sp>
        <p:nvSpPr>
          <p:cNvPr id="22" name="Rectangle: Rounded Corners 21">
            <a:extLst>
              <a:ext uri="{FF2B5EF4-FFF2-40B4-BE49-F238E27FC236}">
                <a16:creationId xmlns:a16="http://schemas.microsoft.com/office/drawing/2014/main" id="{086B1CF0-B97F-6E37-019E-F2632959CCDE}"/>
              </a:ext>
            </a:extLst>
          </p:cNvPr>
          <p:cNvSpPr/>
          <p:nvPr/>
        </p:nvSpPr>
        <p:spPr>
          <a:xfrm>
            <a:off x="10372436" y="2512291"/>
            <a:ext cx="618838" cy="48952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74</a:t>
            </a:r>
          </a:p>
        </p:txBody>
      </p:sp>
    </p:spTree>
    <p:extLst>
      <p:ext uri="{BB962C8B-B14F-4D97-AF65-F5344CB8AC3E}">
        <p14:creationId xmlns:p14="http://schemas.microsoft.com/office/powerpoint/2010/main" val="1636498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36050492-41A7-E885-8DA9-3D4334A429F5}"/>
              </a:ext>
            </a:extLst>
          </p:cNvPr>
          <p:cNvSpPr>
            <a:spLocks noChangeArrowheads="1"/>
          </p:cNvSpPr>
          <p:nvPr/>
        </p:nvSpPr>
        <p:spPr bwMode="auto">
          <a:xfrm>
            <a:off x="581891" y="531689"/>
            <a:ext cx="1168611" cy="565738"/>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2</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6" name="矩形 38">
            <a:extLst>
              <a:ext uri="{FF2B5EF4-FFF2-40B4-BE49-F238E27FC236}">
                <a16:creationId xmlns:a16="http://schemas.microsoft.com/office/drawing/2014/main" id="{780488F0-6997-4E72-9755-BA163D25AAC2}"/>
              </a:ext>
            </a:extLst>
          </p:cNvPr>
          <p:cNvSpPr/>
          <p:nvPr/>
        </p:nvSpPr>
        <p:spPr>
          <a:xfrm>
            <a:off x="1737755" y="527658"/>
            <a:ext cx="6578930" cy="584775"/>
          </a:xfrm>
          <a:prstGeom prst="rect">
            <a:avLst/>
          </a:prstGeom>
        </p:spPr>
        <p:txBody>
          <a:bodyPr wrap="square">
            <a:spAutoFit/>
          </a:bodyPr>
          <a:lstStyle/>
          <a:p>
            <a:pPr lvl="0" algn="just">
              <a:defRPr/>
            </a:pPr>
            <a:r>
              <a:rPr lang="en-US" altLang="zh-CN" sz="3200" b="1" dirty="0" err="1">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Tính</a:t>
            </a:r>
            <a:r>
              <a:rPr lang="en-US" altLang="zh-CN" sz="32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 </a:t>
            </a:r>
            <a:r>
              <a:rPr lang="en-US" altLang="zh-CN" sz="3200" b="1" dirty="0" err="1">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bằng</a:t>
            </a:r>
            <a:r>
              <a:rPr lang="en-US" altLang="zh-CN" sz="32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 </a:t>
            </a:r>
            <a:r>
              <a:rPr lang="en-US" altLang="zh-CN" sz="3200" b="1" dirty="0" err="1">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cách</a:t>
            </a:r>
            <a:r>
              <a:rPr lang="en-US" altLang="zh-CN" sz="32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 </a:t>
            </a:r>
            <a:r>
              <a:rPr lang="en-US" altLang="zh-CN" sz="3200" b="1" dirty="0" err="1">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thuận</a:t>
            </a:r>
            <a:r>
              <a:rPr lang="en-US" altLang="zh-CN" sz="32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 </a:t>
            </a:r>
            <a:r>
              <a:rPr lang="en-US" altLang="zh-CN" sz="3200" b="1" dirty="0" err="1">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tiện</a:t>
            </a:r>
            <a:r>
              <a:rPr lang="en-US" altLang="zh-CN" sz="32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a:t>
            </a:r>
            <a:endParaRPr kumimoji="0" lang="zh-CN" altLang="en-US" sz="32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15" name="TextBox 14">
            <a:extLst>
              <a:ext uri="{FF2B5EF4-FFF2-40B4-BE49-F238E27FC236}">
                <a16:creationId xmlns:a16="http://schemas.microsoft.com/office/drawing/2014/main" id="{9627A0A0-E7DB-40B6-FF00-287E478B5248}"/>
              </a:ext>
            </a:extLst>
          </p:cNvPr>
          <p:cNvSpPr txBox="1"/>
          <p:nvPr/>
        </p:nvSpPr>
        <p:spPr>
          <a:xfrm>
            <a:off x="979055" y="1570182"/>
            <a:ext cx="10344727" cy="646331"/>
          </a:xfrm>
          <a:prstGeom prst="rect">
            <a:avLst/>
          </a:prstGeom>
          <a:noFill/>
        </p:spPr>
        <p:txBody>
          <a:bodyPr wrap="square" rtlCol="0">
            <a:spAutoFit/>
          </a:bodyPr>
          <a:lstStyle/>
          <a:p>
            <a:pPr algn="just"/>
            <a:r>
              <a:rPr lang="pt-BR" sz="3600" b="0" i="0" dirty="0">
                <a:solidFill>
                  <a:srgbClr val="000000"/>
                </a:solidFill>
                <a:effectLst/>
                <a:latin typeface="Calibri" panose="020F0502020204030204" pitchFamily="34" charset="0"/>
                <a:cs typeface="Calibri" panose="020F0502020204030204" pitchFamily="34" charset="0"/>
              </a:rPr>
              <a:t>a) 92 + 74 + 26                                b) 12 + 14 + 16 + 18</a:t>
            </a:r>
          </a:p>
        </p:txBody>
      </p:sp>
      <p:sp>
        <p:nvSpPr>
          <p:cNvPr id="17" name="TextBox 16">
            <a:extLst>
              <a:ext uri="{FF2B5EF4-FFF2-40B4-BE49-F238E27FC236}">
                <a16:creationId xmlns:a16="http://schemas.microsoft.com/office/drawing/2014/main" id="{B2BE973A-C036-05F1-FF86-06304D0AB819}"/>
              </a:ext>
            </a:extLst>
          </p:cNvPr>
          <p:cNvSpPr txBox="1"/>
          <p:nvPr/>
        </p:nvSpPr>
        <p:spPr>
          <a:xfrm>
            <a:off x="1043709" y="3713018"/>
            <a:ext cx="10344727" cy="646331"/>
          </a:xfrm>
          <a:prstGeom prst="rect">
            <a:avLst/>
          </a:prstGeom>
          <a:noFill/>
        </p:spPr>
        <p:txBody>
          <a:bodyPr wrap="square" rtlCol="0">
            <a:spAutoFit/>
          </a:bodyPr>
          <a:lstStyle/>
          <a:p>
            <a:pPr algn="just"/>
            <a:r>
              <a:rPr lang="pt-BR" sz="3600" b="0" i="0" dirty="0">
                <a:solidFill>
                  <a:srgbClr val="000000"/>
                </a:solidFill>
                <a:effectLst/>
                <a:latin typeface="Calibri" panose="020F0502020204030204" pitchFamily="34" charset="0"/>
                <a:cs typeface="Calibri" panose="020F0502020204030204" pitchFamily="34" charset="0"/>
              </a:rPr>
              <a:t>c) 592 + 99 + 208                            d) 60 + 187 + 40 + 13</a:t>
            </a:r>
          </a:p>
        </p:txBody>
      </p:sp>
      <p:sp>
        <p:nvSpPr>
          <p:cNvPr id="18" name="TextBox 17">
            <a:extLst>
              <a:ext uri="{FF2B5EF4-FFF2-40B4-BE49-F238E27FC236}">
                <a16:creationId xmlns:a16="http://schemas.microsoft.com/office/drawing/2014/main" id="{1838649D-E6E8-6A79-307A-66D82BC34722}"/>
              </a:ext>
            </a:extLst>
          </p:cNvPr>
          <p:cNvSpPr txBox="1"/>
          <p:nvPr/>
        </p:nvSpPr>
        <p:spPr>
          <a:xfrm>
            <a:off x="1283854" y="2225964"/>
            <a:ext cx="3833091" cy="1200329"/>
          </a:xfrm>
          <a:prstGeom prst="rect">
            <a:avLst/>
          </a:prstGeom>
          <a:noFill/>
        </p:spPr>
        <p:txBody>
          <a:bodyPr wrap="square" rtlCol="0">
            <a:spAutoFit/>
          </a:bodyPr>
          <a:lstStyle/>
          <a:p>
            <a:pPr algn="just"/>
            <a:r>
              <a:rPr lang="en-US" sz="3600" b="1" i="0" dirty="0">
                <a:solidFill>
                  <a:srgbClr val="FF0000"/>
                </a:solidFill>
                <a:effectLst/>
                <a:latin typeface="Calibri" panose="020F0502020204030204" pitchFamily="34" charset="0"/>
                <a:cs typeface="Calibri" panose="020F0502020204030204" pitchFamily="34" charset="0"/>
              </a:rPr>
              <a:t>= 92 + (74 + 26)</a:t>
            </a:r>
          </a:p>
          <a:p>
            <a:pPr algn="just"/>
            <a:r>
              <a:rPr lang="en-US" sz="3600" b="1" i="0" dirty="0">
                <a:solidFill>
                  <a:srgbClr val="FF0000"/>
                </a:solidFill>
                <a:effectLst/>
                <a:latin typeface="Calibri" panose="020F0502020204030204" pitchFamily="34" charset="0"/>
                <a:cs typeface="Calibri" panose="020F0502020204030204" pitchFamily="34" charset="0"/>
              </a:rPr>
              <a:t>= 92 + 100 = 192</a:t>
            </a:r>
          </a:p>
        </p:txBody>
      </p:sp>
      <p:sp>
        <p:nvSpPr>
          <p:cNvPr id="23" name="TextBox 22">
            <a:extLst>
              <a:ext uri="{FF2B5EF4-FFF2-40B4-BE49-F238E27FC236}">
                <a16:creationId xmlns:a16="http://schemas.microsoft.com/office/drawing/2014/main" id="{13AA7BCF-923B-CAA6-8B5C-3036FEC1DF61}"/>
              </a:ext>
            </a:extLst>
          </p:cNvPr>
          <p:cNvSpPr txBox="1"/>
          <p:nvPr/>
        </p:nvSpPr>
        <p:spPr>
          <a:xfrm>
            <a:off x="7287491" y="2170546"/>
            <a:ext cx="4544291" cy="1200329"/>
          </a:xfrm>
          <a:prstGeom prst="rect">
            <a:avLst/>
          </a:prstGeom>
          <a:noFill/>
        </p:spPr>
        <p:txBody>
          <a:bodyPr wrap="square" rtlCol="0">
            <a:spAutoFit/>
          </a:bodyPr>
          <a:lstStyle/>
          <a:p>
            <a:pPr algn="just"/>
            <a:r>
              <a:rPr lang="en-US" sz="3600" b="1" dirty="0">
                <a:solidFill>
                  <a:srgbClr val="FF0000"/>
                </a:solidFill>
                <a:latin typeface="Calibri" panose="020F0502020204030204" pitchFamily="34" charset="0"/>
                <a:cs typeface="Calibri" panose="020F0502020204030204" pitchFamily="34" charset="0"/>
              </a:rPr>
              <a:t>= (12 + 18) + (14 + 16)</a:t>
            </a:r>
          </a:p>
          <a:p>
            <a:pPr algn="just"/>
            <a:r>
              <a:rPr lang="en-US" sz="3600" b="1" dirty="0">
                <a:solidFill>
                  <a:srgbClr val="FF0000"/>
                </a:solidFill>
                <a:latin typeface="Calibri" panose="020F0502020204030204" pitchFamily="34" charset="0"/>
                <a:cs typeface="Calibri" panose="020F0502020204030204" pitchFamily="34" charset="0"/>
              </a:rPr>
              <a:t>= 30 + 30 = 60</a:t>
            </a:r>
            <a:endParaRPr lang="en-US" sz="3600" b="1" i="0" dirty="0">
              <a:solidFill>
                <a:srgbClr val="FF0000"/>
              </a:solidFill>
              <a:effectLst/>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F0501C14-CFBB-A14D-B8B4-27B727D74F4A}"/>
              </a:ext>
            </a:extLst>
          </p:cNvPr>
          <p:cNvSpPr txBox="1"/>
          <p:nvPr/>
        </p:nvSpPr>
        <p:spPr>
          <a:xfrm>
            <a:off x="1209963" y="4294910"/>
            <a:ext cx="3833091" cy="1200329"/>
          </a:xfrm>
          <a:prstGeom prst="rect">
            <a:avLst/>
          </a:prstGeom>
          <a:noFill/>
        </p:spPr>
        <p:txBody>
          <a:bodyPr wrap="square" rtlCol="0">
            <a:spAutoFit/>
          </a:bodyPr>
          <a:lstStyle/>
          <a:p>
            <a:pPr algn="just"/>
            <a:r>
              <a:rPr lang="en-US" sz="3600" b="1" dirty="0">
                <a:solidFill>
                  <a:srgbClr val="FF0000"/>
                </a:solidFill>
                <a:latin typeface="Calibri" panose="020F0502020204030204" pitchFamily="34" charset="0"/>
                <a:cs typeface="Calibri" panose="020F0502020204030204" pitchFamily="34" charset="0"/>
              </a:rPr>
              <a:t>= (592 + 208) + 99</a:t>
            </a:r>
          </a:p>
          <a:p>
            <a:pPr algn="just"/>
            <a:r>
              <a:rPr lang="en-US" sz="3600" b="1" dirty="0">
                <a:solidFill>
                  <a:srgbClr val="FF0000"/>
                </a:solidFill>
                <a:latin typeface="Calibri" panose="020F0502020204030204" pitchFamily="34" charset="0"/>
                <a:cs typeface="Calibri" panose="020F0502020204030204" pitchFamily="34" charset="0"/>
              </a:rPr>
              <a:t>= 800 + 99 = 899</a:t>
            </a:r>
            <a:endParaRPr lang="en-US" sz="3600" b="1" i="0" dirty="0">
              <a:solidFill>
                <a:srgbClr val="FF0000"/>
              </a:solidFill>
              <a:effectLst/>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76F402D8-C183-5FF7-8E30-6F465D281726}"/>
              </a:ext>
            </a:extLst>
          </p:cNvPr>
          <p:cNvSpPr txBox="1"/>
          <p:nvPr/>
        </p:nvSpPr>
        <p:spPr>
          <a:xfrm>
            <a:off x="7305963" y="4331856"/>
            <a:ext cx="4581237" cy="1200329"/>
          </a:xfrm>
          <a:prstGeom prst="rect">
            <a:avLst/>
          </a:prstGeom>
          <a:noFill/>
        </p:spPr>
        <p:txBody>
          <a:bodyPr wrap="square" rtlCol="0">
            <a:spAutoFit/>
          </a:bodyPr>
          <a:lstStyle/>
          <a:p>
            <a:pPr algn="just"/>
            <a:r>
              <a:rPr lang="en-US" sz="3600" b="1" dirty="0">
                <a:solidFill>
                  <a:srgbClr val="FF0000"/>
                </a:solidFill>
                <a:latin typeface="Calibri" panose="020F0502020204030204" pitchFamily="34" charset="0"/>
                <a:cs typeface="Calibri" panose="020F0502020204030204" pitchFamily="34" charset="0"/>
              </a:rPr>
              <a:t>= (60 + 40) + (187 + 13)</a:t>
            </a:r>
          </a:p>
          <a:p>
            <a:pPr algn="just"/>
            <a:r>
              <a:rPr lang="en-US" sz="3600" b="1" dirty="0">
                <a:solidFill>
                  <a:srgbClr val="FF0000"/>
                </a:solidFill>
                <a:latin typeface="Calibri" panose="020F0502020204030204" pitchFamily="34" charset="0"/>
                <a:cs typeface="Calibri" panose="020F0502020204030204" pitchFamily="34" charset="0"/>
              </a:rPr>
              <a:t>= 100 + 200 = 300</a:t>
            </a:r>
            <a:endParaRPr lang="en-US" sz="3600" b="1" i="0" dirty="0">
              <a:solidFill>
                <a:srgbClr val="FF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23062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wipe(up)">
                                      <p:cBhvr>
                                        <p:cTn id="23" dur="500"/>
                                        <p:tgtEl>
                                          <p:spTgt spid="1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8">
                                            <p:txEl>
                                              <p:pRg st="1" end="1"/>
                                            </p:txEl>
                                          </p:spTgt>
                                        </p:tgtEl>
                                        <p:attrNameLst>
                                          <p:attrName>style.visibility</p:attrName>
                                        </p:attrNameLst>
                                      </p:cBhvr>
                                      <p:to>
                                        <p:strVal val="visible"/>
                                      </p:to>
                                    </p:set>
                                    <p:animEffect transition="in" filter="wipe(up)">
                                      <p:cBhvr>
                                        <p:cTn id="28" dur="500"/>
                                        <p:tgtEl>
                                          <p:spTgt spid="1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3">
                                            <p:txEl>
                                              <p:pRg st="0" end="0"/>
                                            </p:txEl>
                                          </p:spTgt>
                                        </p:tgtEl>
                                        <p:attrNameLst>
                                          <p:attrName>style.visibility</p:attrName>
                                        </p:attrNameLst>
                                      </p:cBhvr>
                                      <p:to>
                                        <p:strVal val="visible"/>
                                      </p:to>
                                    </p:set>
                                    <p:animEffect transition="in" filter="wipe(up)">
                                      <p:cBhvr>
                                        <p:cTn id="33" dur="500"/>
                                        <p:tgtEl>
                                          <p:spTgt spid="2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3">
                                            <p:txEl>
                                              <p:pRg st="1" end="1"/>
                                            </p:txEl>
                                          </p:spTgt>
                                        </p:tgtEl>
                                        <p:attrNameLst>
                                          <p:attrName>style.visibility</p:attrName>
                                        </p:attrNameLst>
                                      </p:cBhvr>
                                      <p:to>
                                        <p:strVal val="visible"/>
                                      </p:to>
                                    </p:set>
                                    <p:animEffect transition="in" filter="wipe(up)">
                                      <p:cBhvr>
                                        <p:cTn id="38" dur="500"/>
                                        <p:tgtEl>
                                          <p:spTgt spid="2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6">
                                            <p:txEl>
                                              <p:pRg st="0" end="0"/>
                                            </p:txEl>
                                          </p:spTgt>
                                        </p:tgtEl>
                                        <p:attrNameLst>
                                          <p:attrName>style.visibility</p:attrName>
                                        </p:attrNameLst>
                                      </p:cBhvr>
                                      <p:to>
                                        <p:strVal val="visible"/>
                                      </p:to>
                                    </p:set>
                                    <p:animEffect transition="in" filter="wipe(up)">
                                      <p:cBhvr>
                                        <p:cTn id="43" dur="500"/>
                                        <p:tgtEl>
                                          <p:spTgt spid="2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26">
                                            <p:txEl>
                                              <p:pRg st="1" end="1"/>
                                            </p:txEl>
                                          </p:spTgt>
                                        </p:tgtEl>
                                        <p:attrNameLst>
                                          <p:attrName>style.visibility</p:attrName>
                                        </p:attrNameLst>
                                      </p:cBhvr>
                                      <p:to>
                                        <p:strVal val="visible"/>
                                      </p:to>
                                    </p:set>
                                    <p:animEffect transition="in" filter="wipe(up)">
                                      <p:cBhvr>
                                        <p:cTn id="48" dur="500"/>
                                        <p:tgtEl>
                                          <p:spTgt spid="26">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28">
                                            <p:txEl>
                                              <p:pRg st="0" end="0"/>
                                            </p:txEl>
                                          </p:spTgt>
                                        </p:tgtEl>
                                        <p:attrNameLst>
                                          <p:attrName>style.visibility</p:attrName>
                                        </p:attrNameLst>
                                      </p:cBhvr>
                                      <p:to>
                                        <p:strVal val="visible"/>
                                      </p:to>
                                    </p:set>
                                    <p:animEffect transition="in" filter="wipe(up)">
                                      <p:cBhvr>
                                        <p:cTn id="53" dur="500"/>
                                        <p:tgtEl>
                                          <p:spTgt spid="28">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28">
                                            <p:txEl>
                                              <p:pRg st="1" end="1"/>
                                            </p:txEl>
                                          </p:spTgt>
                                        </p:tgtEl>
                                        <p:attrNameLst>
                                          <p:attrName>style.visibility</p:attrName>
                                        </p:attrNameLst>
                                      </p:cBhvr>
                                      <p:to>
                                        <p:strVal val="visible"/>
                                      </p:to>
                                    </p:set>
                                    <p:animEffect transition="in" filter="wipe(up)">
                                      <p:cBhvr>
                                        <p:cTn id="58" dur="50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36050492-41A7-E885-8DA9-3D4334A429F5}"/>
              </a:ext>
            </a:extLst>
          </p:cNvPr>
          <p:cNvSpPr>
            <a:spLocks noChangeArrowheads="1"/>
          </p:cNvSpPr>
          <p:nvPr/>
        </p:nvSpPr>
        <p:spPr bwMode="auto">
          <a:xfrm>
            <a:off x="581891" y="531689"/>
            <a:ext cx="1168611" cy="565738"/>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3</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6" name="矩形 38">
            <a:extLst>
              <a:ext uri="{FF2B5EF4-FFF2-40B4-BE49-F238E27FC236}">
                <a16:creationId xmlns:a16="http://schemas.microsoft.com/office/drawing/2014/main" id="{780488F0-6997-4E72-9755-BA163D25AAC2}"/>
              </a:ext>
            </a:extLst>
          </p:cNvPr>
          <p:cNvSpPr/>
          <p:nvPr/>
        </p:nvSpPr>
        <p:spPr>
          <a:xfrm>
            <a:off x="1737754" y="527658"/>
            <a:ext cx="9586027" cy="1077218"/>
          </a:xfrm>
          <a:prstGeom prst="rect">
            <a:avLst/>
          </a:prstGeom>
        </p:spPr>
        <p:txBody>
          <a:bodyPr wrap="square">
            <a:spAutoFit/>
          </a:bodyPr>
          <a:lstStyle/>
          <a:p>
            <a:pPr lvl="0" algn="just">
              <a:defRPr/>
            </a:pPr>
            <a:r>
              <a:rPr lang="vi-VN" altLang="zh-CN" sz="3200" b="1" dirty="0">
                <a:solidFill>
                  <a:srgbClr val="002060"/>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Tìm biểu thức phù hợp với mỗi sơ đồ. Tính giá trị của mỗi biểu thức với a = 15 và b = 7.</a:t>
            </a:r>
            <a:endParaRPr kumimoji="0" lang="zh-CN" altLang="en-US" sz="3200" b="1" i="0" u="none" strike="noStrike" kern="1200" cap="none" spc="0" normalizeH="0" baseline="0" noProof="0" dirty="0">
              <a:ln>
                <a:noFill/>
              </a:ln>
              <a:solidFill>
                <a:srgbClr val="002060"/>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pic>
        <p:nvPicPr>
          <p:cNvPr id="3" name="Picture 2">
            <a:extLst>
              <a:ext uri="{FF2B5EF4-FFF2-40B4-BE49-F238E27FC236}">
                <a16:creationId xmlns:a16="http://schemas.microsoft.com/office/drawing/2014/main" id="{A002BD5C-5205-E6CE-592F-E6DB9F9F4E8D}"/>
              </a:ext>
            </a:extLst>
          </p:cNvPr>
          <p:cNvPicPr>
            <a:picLocks noChangeAspect="1"/>
          </p:cNvPicPr>
          <p:nvPr/>
        </p:nvPicPr>
        <p:blipFill>
          <a:blip r:embed="rId3"/>
          <a:stretch>
            <a:fillRect/>
          </a:stretch>
        </p:blipFill>
        <p:spPr>
          <a:xfrm>
            <a:off x="1056265" y="1773814"/>
            <a:ext cx="10189237" cy="1819131"/>
          </a:xfrm>
          <a:prstGeom prst="rect">
            <a:avLst/>
          </a:prstGeom>
        </p:spPr>
      </p:pic>
      <p:sp>
        <p:nvSpPr>
          <p:cNvPr id="4" name="TextBox 3">
            <a:extLst>
              <a:ext uri="{FF2B5EF4-FFF2-40B4-BE49-F238E27FC236}">
                <a16:creationId xmlns:a16="http://schemas.microsoft.com/office/drawing/2014/main" id="{A59453CD-FC52-6CA2-9F04-859869D9B83C}"/>
              </a:ext>
            </a:extLst>
          </p:cNvPr>
          <p:cNvSpPr txBox="1"/>
          <p:nvPr/>
        </p:nvSpPr>
        <p:spPr>
          <a:xfrm>
            <a:off x="785091" y="3759200"/>
            <a:ext cx="5129934" cy="1825756"/>
          </a:xfrm>
          <a:prstGeom prst="rect">
            <a:avLst/>
          </a:prstGeom>
          <a:noFill/>
        </p:spPr>
        <p:txBody>
          <a:bodyPr wrap="square" rtlCol="0">
            <a:spAutoFit/>
          </a:bodyPr>
          <a:lstStyle/>
          <a:p>
            <a:pPr marL="0" marR="0" algn="just">
              <a:lnSpc>
                <a:spcPct val="120000"/>
              </a:lnSpc>
              <a:spcBef>
                <a:spcPts val="0"/>
              </a:spcBef>
              <a:spcAft>
                <a:spcPts val="0"/>
              </a:spcAft>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 b + 5 = 15 + 7 + 5</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20000"/>
              </a:lnSpc>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en-US" sz="3200" b="1" dirty="0">
                <a:solidFill>
                  <a:srgbClr val="000000"/>
                </a:solidFill>
                <a:latin typeface="Calibri" panose="020F0502020204030204" pitchFamily="34" charset="0"/>
                <a:ea typeface="Calibri" panose="020F0502020204030204" pitchFamily="34" charset="0"/>
                <a:cs typeface="Calibri" panose="020F0502020204030204" pitchFamily="34" charset="0"/>
              </a:rPr>
              <a:t>22 + 5                  </a:t>
            </a:r>
          </a:p>
          <a:p>
            <a:pPr algn="just">
              <a:lnSpc>
                <a:spcPct val="120000"/>
              </a:lnSpc>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27</a:t>
            </a:r>
          </a:p>
        </p:txBody>
      </p:sp>
      <p:sp>
        <p:nvSpPr>
          <p:cNvPr id="5" name="TextBox 4">
            <a:extLst>
              <a:ext uri="{FF2B5EF4-FFF2-40B4-BE49-F238E27FC236}">
                <a16:creationId xmlns:a16="http://schemas.microsoft.com/office/drawing/2014/main" id="{8EFF713C-7034-66C8-6A95-836734B3965D}"/>
              </a:ext>
            </a:extLst>
          </p:cNvPr>
          <p:cNvSpPr txBox="1"/>
          <p:nvPr/>
        </p:nvSpPr>
        <p:spPr>
          <a:xfrm>
            <a:off x="6991927" y="3759200"/>
            <a:ext cx="4590473" cy="1825756"/>
          </a:xfrm>
          <a:prstGeom prst="rect">
            <a:avLst/>
          </a:prstGeom>
          <a:noFill/>
        </p:spPr>
        <p:txBody>
          <a:bodyPr wrap="square" rtlCol="0">
            <a:spAutoFit/>
          </a:bodyPr>
          <a:lstStyle/>
          <a:p>
            <a:pPr algn="just">
              <a:lnSpc>
                <a:spcPct val="120000"/>
              </a:lnSpc>
            </a:pPr>
            <a:r>
              <a:rPr lang="pt-BR" sz="3200" b="1" dirty="0">
                <a:solidFill>
                  <a:srgbClr val="000000"/>
                </a:solidFill>
                <a:latin typeface="Calibri" panose="020F0502020204030204" pitchFamily="34" charset="0"/>
                <a:ea typeface="Calibri" panose="020F0502020204030204" pitchFamily="34" charset="0"/>
                <a:cs typeface="Calibri" panose="020F0502020204030204" pitchFamily="34" charset="0"/>
              </a:rPr>
              <a:t>a + (b + 5) = 15 + (7 + 5)</a:t>
            </a:r>
          </a:p>
          <a:p>
            <a:pPr algn="just">
              <a:lnSpc>
                <a:spcPct val="120000"/>
              </a:lnSpc>
            </a:pPr>
            <a:r>
              <a:rPr lang="pt-BR" sz="3200" b="1" dirty="0">
                <a:solidFill>
                  <a:srgbClr val="000000"/>
                </a:solidFill>
                <a:latin typeface="Calibri" panose="020F0502020204030204" pitchFamily="34" charset="0"/>
                <a:ea typeface="Calibri" panose="020F0502020204030204" pitchFamily="34" charset="0"/>
                <a:cs typeface="Calibri" panose="020F0502020204030204" pitchFamily="34" charset="0"/>
              </a:rPr>
              <a:t>                   =  15 + 12</a:t>
            </a:r>
          </a:p>
          <a:p>
            <a:pPr algn="just">
              <a:lnSpc>
                <a:spcPct val="120000"/>
              </a:lnSpc>
            </a:pPr>
            <a:r>
              <a:rPr lang="pt-BR" sz="3200" b="1" dirty="0">
                <a:solidFill>
                  <a:srgbClr val="000000"/>
                </a:solidFill>
                <a:latin typeface="Calibri" panose="020F0502020204030204" pitchFamily="34" charset="0"/>
                <a:ea typeface="Calibri" panose="020F0502020204030204" pitchFamily="34" charset="0"/>
                <a:cs typeface="Calibri" panose="020F0502020204030204" pitchFamily="34" charset="0"/>
              </a:rPr>
              <a:t>                   = 27</a:t>
            </a:r>
          </a:p>
        </p:txBody>
      </p:sp>
      <p:cxnSp>
        <p:nvCxnSpPr>
          <p:cNvPr id="8" name="Straight Arrow Connector 7">
            <a:extLst>
              <a:ext uri="{FF2B5EF4-FFF2-40B4-BE49-F238E27FC236}">
                <a16:creationId xmlns:a16="http://schemas.microsoft.com/office/drawing/2014/main" id="{F506A4BD-A8A1-3953-7702-B63461A2B818}"/>
              </a:ext>
            </a:extLst>
          </p:cNvPr>
          <p:cNvCxnSpPr>
            <a:cxnSpLocks/>
          </p:cNvCxnSpPr>
          <p:nvPr/>
        </p:nvCxnSpPr>
        <p:spPr>
          <a:xfrm>
            <a:off x="5366327" y="2475345"/>
            <a:ext cx="3860800" cy="5634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D8C43BA-794A-077C-DFC3-5563E9F6C83C}"/>
              </a:ext>
            </a:extLst>
          </p:cNvPr>
          <p:cNvCxnSpPr>
            <a:cxnSpLocks/>
          </p:cNvCxnSpPr>
          <p:nvPr/>
        </p:nvCxnSpPr>
        <p:spPr>
          <a:xfrm flipH="1">
            <a:off x="4359564" y="2438400"/>
            <a:ext cx="2586181" cy="6834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1815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down)">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wipe(down)">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wipe(down)">
                                      <p:cBhvr>
                                        <p:cTn id="40" dur="500"/>
                                        <p:tgtEl>
                                          <p:spTgt spid="4">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wipe(down)">
                                      <p:cBhvr>
                                        <p:cTn id="45" dur="500"/>
                                        <p:tgtEl>
                                          <p:spTgt spid="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5">
                                            <p:txEl>
                                              <p:pRg st="1" end="1"/>
                                            </p:txEl>
                                          </p:spTgt>
                                        </p:tgtEl>
                                        <p:attrNameLst>
                                          <p:attrName>style.visibility</p:attrName>
                                        </p:attrNameLst>
                                      </p:cBhvr>
                                      <p:to>
                                        <p:strVal val="visible"/>
                                      </p:to>
                                    </p:set>
                                    <p:animEffect transition="in" filter="wipe(down)">
                                      <p:cBhvr>
                                        <p:cTn id="50" dur="500"/>
                                        <p:tgtEl>
                                          <p:spTgt spid="5">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animEffect transition="in" filter="wipe(down)">
                                      <p:cBhvr>
                                        <p:cTn id="5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P spid="4" grpId="0" build="p"/>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36050492-41A7-E885-8DA9-3D4334A429F5}"/>
              </a:ext>
            </a:extLst>
          </p:cNvPr>
          <p:cNvSpPr>
            <a:spLocks noChangeArrowheads="1"/>
          </p:cNvSpPr>
          <p:nvPr/>
        </p:nvSpPr>
        <p:spPr bwMode="auto">
          <a:xfrm>
            <a:off x="581891" y="531689"/>
            <a:ext cx="794327" cy="565738"/>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4</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6" name="矩形 38">
            <a:extLst>
              <a:ext uri="{FF2B5EF4-FFF2-40B4-BE49-F238E27FC236}">
                <a16:creationId xmlns:a16="http://schemas.microsoft.com/office/drawing/2014/main" id="{780488F0-6997-4E72-9755-BA163D25AAC2}"/>
              </a:ext>
            </a:extLst>
          </p:cNvPr>
          <p:cNvSpPr/>
          <p:nvPr/>
        </p:nvSpPr>
        <p:spPr>
          <a:xfrm>
            <a:off x="1394691" y="527658"/>
            <a:ext cx="10159999" cy="1569660"/>
          </a:xfrm>
          <a:prstGeom prst="rect">
            <a:avLst/>
          </a:prstGeom>
        </p:spPr>
        <p:txBody>
          <a:bodyPr wrap="square">
            <a:spAutoFit/>
          </a:bodyPr>
          <a:lstStyle/>
          <a:p>
            <a:pPr lvl="0" algn="just">
              <a:defRPr/>
            </a:pPr>
            <a:r>
              <a:rPr lang="vi-VN" altLang="zh-CN" sz="2400" b="1" dirty="0">
                <a:solidFill>
                  <a:srgbClr val="002060"/>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Để đi từ nhà mình đến nhà Nam, Việt cần đi qua một cổng làng và một cây cổ thụ. Khoảng cách từ nhà Việt đến cổng làng là 182 m. Khoảng cách từ cổng làng đến cây cổ thụ là 75 m. Khoảng cách từ cây cổ thụ đến nhà Nam là 218 m. Hỏi quãng đường Việt cần đi dài bao nhiêu mét?</a:t>
            </a:r>
            <a:endParaRPr kumimoji="0" lang="zh-CN" altLang="en-US" sz="2400" b="1" i="0" u="none" strike="noStrike" kern="1200" cap="none" spc="0" normalizeH="0" baseline="0" noProof="0" dirty="0">
              <a:ln>
                <a:noFill/>
              </a:ln>
              <a:solidFill>
                <a:srgbClr val="002060"/>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pic>
        <p:nvPicPr>
          <p:cNvPr id="3" name="Picture 2">
            <a:extLst>
              <a:ext uri="{FF2B5EF4-FFF2-40B4-BE49-F238E27FC236}">
                <a16:creationId xmlns:a16="http://schemas.microsoft.com/office/drawing/2014/main" id="{92E11A6B-AB47-3B52-A518-7167C08C4151}"/>
              </a:ext>
            </a:extLst>
          </p:cNvPr>
          <p:cNvPicPr>
            <a:picLocks noChangeAspect="1"/>
          </p:cNvPicPr>
          <p:nvPr/>
        </p:nvPicPr>
        <p:blipFill>
          <a:blip r:embed="rId3"/>
          <a:stretch>
            <a:fillRect/>
          </a:stretch>
        </p:blipFill>
        <p:spPr>
          <a:xfrm>
            <a:off x="6466032" y="2181802"/>
            <a:ext cx="4838700" cy="2457450"/>
          </a:xfrm>
          <a:prstGeom prst="rect">
            <a:avLst/>
          </a:prstGeom>
        </p:spPr>
      </p:pic>
      <p:cxnSp>
        <p:nvCxnSpPr>
          <p:cNvPr id="5" name="Straight Connector 4">
            <a:extLst>
              <a:ext uri="{FF2B5EF4-FFF2-40B4-BE49-F238E27FC236}">
                <a16:creationId xmlns:a16="http://schemas.microsoft.com/office/drawing/2014/main" id="{AA2317BC-FD35-CF32-F357-A5D756C7D9F7}"/>
              </a:ext>
            </a:extLst>
          </p:cNvPr>
          <p:cNvCxnSpPr/>
          <p:nvPr/>
        </p:nvCxnSpPr>
        <p:spPr>
          <a:xfrm>
            <a:off x="2179782" y="1274618"/>
            <a:ext cx="639156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69BF740-FDE2-6580-BC86-0B67B6133040}"/>
              </a:ext>
            </a:extLst>
          </p:cNvPr>
          <p:cNvCxnSpPr>
            <a:cxnSpLocks/>
            <a:endCxn id="6" idx="3"/>
          </p:cNvCxnSpPr>
          <p:nvPr/>
        </p:nvCxnSpPr>
        <p:spPr>
          <a:xfrm>
            <a:off x="8774546" y="1311564"/>
            <a:ext cx="2780144" cy="92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C65828C-042F-A6D3-F61D-FBF791A054D1}"/>
              </a:ext>
            </a:extLst>
          </p:cNvPr>
          <p:cNvCxnSpPr>
            <a:cxnSpLocks/>
          </p:cNvCxnSpPr>
          <p:nvPr/>
        </p:nvCxnSpPr>
        <p:spPr>
          <a:xfrm>
            <a:off x="1459346" y="1634836"/>
            <a:ext cx="357447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AA314B9-408E-46A0-F8D4-3C03CD0F5919}"/>
              </a:ext>
            </a:extLst>
          </p:cNvPr>
          <p:cNvCxnSpPr>
            <a:cxnSpLocks/>
          </p:cNvCxnSpPr>
          <p:nvPr/>
        </p:nvCxnSpPr>
        <p:spPr>
          <a:xfrm>
            <a:off x="5135419" y="1625600"/>
            <a:ext cx="628996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A60CCED-7487-46F0-466C-CEB4EA1A8D37}"/>
              </a:ext>
            </a:extLst>
          </p:cNvPr>
          <p:cNvSpPr txBox="1"/>
          <p:nvPr/>
        </p:nvSpPr>
        <p:spPr>
          <a:xfrm>
            <a:off x="544945" y="3066472"/>
            <a:ext cx="5634182" cy="1938992"/>
          </a:xfrm>
          <a:prstGeom prst="rect">
            <a:avLst/>
          </a:prstGeom>
          <a:noFill/>
        </p:spPr>
        <p:txBody>
          <a:bodyPr wrap="square" rtlCol="0">
            <a:spAutoFit/>
          </a:bodyPr>
          <a:lstStyle/>
          <a:p>
            <a:pPr algn="ctr"/>
            <a:r>
              <a:rPr lang="en-US" sz="2400" b="1" u="sng" dirty="0" err="1">
                <a:solidFill>
                  <a:srgbClr val="FF0000"/>
                </a:solidFill>
                <a:latin typeface="Cambria" panose="02040503050406030204" pitchFamily="18" charset="0"/>
                <a:ea typeface="Cambria" panose="02040503050406030204" pitchFamily="18" charset="0"/>
              </a:rPr>
              <a:t>Bài</a:t>
            </a:r>
            <a:r>
              <a:rPr lang="en-US" sz="2400" b="1" u="sng" dirty="0">
                <a:solidFill>
                  <a:srgbClr val="FF0000"/>
                </a:solidFill>
                <a:latin typeface="Cambria" panose="02040503050406030204" pitchFamily="18" charset="0"/>
                <a:ea typeface="Cambria" panose="02040503050406030204" pitchFamily="18" charset="0"/>
              </a:rPr>
              <a:t> </a:t>
            </a:r>
            <a:r>
              <a:rPr lang="en-US" sz="2400" b="1" u="sng" dirty="0" err="1">
                <a:solidFill>
                  <a:srgbClr val="FF0000"/>
                </a:solidFill>
                <a:latin typeface="Cambria" panose="02040503050406030204" pitchFamily="18" charset="0"/>
                <a:ea typeface="Cambria" panose="02040503050406030204" pitchFamily="18" charset="0"/>
              </a:rPr>
              <a:t>giải</a:t>
            </a:r>
            <a:r>
              <a:rPr lang="en-US" sz="2400" b="1" u="sng" dirty="0">
                <a:solidFill>
                  <a:srgbClr val="FF0000"/>
                </a:solidFill>
                <a:latin typeface="Cambria" panose="02040503050406030204" pitchFamily="18" charset="0"/>
                <a:ea typeface="Cambria" panose="02040503050406030204" pitchFamily="18" charset="0"/>
              </a:rPr>
              <a:t>:</a:t>
            </a:r>
          </a:p>
          <a:p>
            <a:pPr algn="ctr"/>
            <a:r>
              <a:rPr lang="vi-VN" sz="2400" b="1" dirty="0">
                <a:solidFill>
                  <a:srgbClr val="FF0000"/>
                </a:solidFill>
                <a:latin typeface="Cambria" panose="02040503050406030204" pitchFamily="18" charset="0"/>
                <a:ea typeface="Cambria" panose="02040503050406030204" pitchFamily="18" charset="0"/>
              </a:rPr>
              <a:t>Quãng đường Việt cần đi dài số mét là:</a:t>
            </a:r>
          </a:p>
          <a:p>
            <a:pPr algn="ctr"/>
            <a:r>
              <a:rPr lang="vi-VN" sz="2400" b="1" dirty="0">
                <a:solidFill>
                  <a:srgbClr val="FF0000"/>
                </a:solidFill>
                <a:latin typeface="Cambria" panose="02040503050406030204" pitchFamily="18" charset="0"/>
                <a:ea typeface="Cambria" panose="02040503050406030204" pitchFamily="18" charset="0"/>
              </a:rPr>
              <a:t>182 + 75 + 218 = (182 + 218) + 75</a:t>
            </a:r>
          </a:p>
          <a:p>
            <a:pPr algn="ctr"/>
            <a:r>
              <a:rPr lang="en-US" sz="2400" b="1" dirty="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 400 + 75 = 475 (m)</a:t>
            </a:r>
          </a:p>
          <a:p>
            <a:pPr algn="r"/>
            <a:r>
              <a:rPr lang="vi-VN" sz="2400" b="1" dirty="0">
                <a:solidFill>
                  <a:srgbClr val="FF0000"/>
                </a:solidFill>
                <a:latin typeface="Cambria" panose="02040503050406030204" pitchFamily="18" charset="0"/>
                <a:ea typeface="Cambria" panose="02040503050406030204" pitchFamily="18" charset="0"/>
              </a:rPr>
              <a:t>Đáp số: 475 mét</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13805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wipe(up)">
                                      <p:cBhvr>
                                        <p:cTn id="38" dur="500"/>
                                        <p:tgtEl>
                                          <p:spTgt spid="1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3">
                                            <p:txEl>
                                              <p:pRg st="1" end="1"/>
                                            </p:txEl>
                                          </p:spTgt>
                                        </p:tgtEl>
                                        <p:attrNameLst>
                                          <p:attrName>style.visibility</p:attrName>
                                        </p:attrNameLst>
                                      </p:cBhvr>
                                      <p:to>
                                        <p:strVal val="visible"/>
                                      </p:to>
                                    </p:set>
                                    <p:animEffect transition="in" filter="wipe(up)">
                                      <p:cBhvr>
                                        <p:cTn id="43" dur="500"/>
                                        <p:tgtEl>
                                          <p:spTgt spid="13">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3">
                                            <p:txEl>
                                              <p:pRg st="2" end="2"/>
                                            </p:txEl>
                                          </p:spTgt>
                                        </p:tgtEl>
                                        <p:attrNameLst>
                                          <p:attrName>style.visibility</p:attrName>
                                        </p:attrNameLst>
                                      </p:cBhvr>
                                      <p:to>
                                        <p:strVal val="visible"/>
                                      </p:to>
                                    </p:set>
                                    <p:animEffect transition="in" filter="wipe(up)">
                                      <p:cBhvr>
                                        <p:cTn id="48" dur="500"/>
                                        <p:tgtEl>
                                          <p:spTgt spid="13">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3">
                                            <p:txEl>
                                              <p:pRg st="3" end="3"/>
                                            </p:txEl>
                                          </p:spTgt>
                                        </p:tgtEl>
                                        <p:attrNameLst>
                                          <p:attrName>style.visibility</p:attrName>
                                        </p:attrNameLst>
                                      </p:cBhvr>
                                      <p:to>
                                        <p:strVal val="visible"/>
                                      </p:to>
                                    </p:set>
                                    <p:animEffect transition="in" filter="wipe(up)">
                                      <p:cBhvr>
                                        <p:cTn id="53" dur="500"/>
                                        <p:tgtEl>
                                          <p:spTgt spid="13">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13">
                                            <p:txEl>
                                              <p:pRg st="4" end="4"/>
                                            </p:txEl>
                                          </p:spTgt>
                                        </p:tgtEl>
                                        <p:attrNameLst>
                                          <p:attrName>style.visibility</p:attrName>
                                        </p:attrNameLst>
                                      </p:cBhvr>
                                      <p:to>
                                        <p:strVal val="visible"/>
                                      </p:to>
                                    </p:set>
                                    <p:animEffect transition="in" filter="wipe(up)">
                                      <p:cBhvr>
                                        <p:cTn id="58"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1906679" y="51314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4" name="图片 3">
            <a:extLst>
              <a:ext uri="{FF2B5EF4-FFF2-40B4-BE49-F238E27FC236}">
                <a16:creationId xmlns:a16="http://schemas.microsoft.com/office/drawing/2014/main" id="{090C4FC4-5C1B-1C24-163F-BDEC73C1D823}"/>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07013" y="2554549"/>
            <a:ext cx="4220167" cy="3198096"/>
          </a:xfrm>
          <a:prstGeom prst="rect">
            <a:avLst/>
          </a:prstGeom>
        </p:spPr>
      </p:pic>
      <p:pic>
        <p:nvPicPr>
          <p:cNvPr id="4" name="Picture 3"/>
          <p:cNvPicPr>
            <a:picLocks noChangeAspect="1"/>
          </p:cNvPicPr>
          <p:nvPr/>
        </p:nvPicPr>
        <p:blipFill>
          <a:blip r:embed="rId6"/>
          <a:stretch>
            <a:fillRect/>
          </a:stretch>
        </p:blipFill>
        <p:spPr>
          <a:xfrm>
            <a:off x="879914" y="1848034"/>
            <a:ext cx="7017104" cy="3078747"/>
          </a:xfrm>
          <a:prstGeom prst="rect">
            <a:avLst/>
          </a:prstGeom>
        </p:spPr>
      </p:pic>
    </p:spTree>
    <p:extLst>
      <p:ext uri="{BB962C8B-B14F-4D97-AF65-F5344CB8AC3E}">
        <p14:creationId xmlns:p14="http://schemas.microsoft.com/office/powerpoint/2010/main" val="8309658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a:extLst>
              <a:ext uri="{FF2B5EF4-FFF2-40B4-BE49-F238E27FC236}">
                <a16:creationId xmlns:a16="http://schemas.microsoft.com/office/drawing/2014/main" id="{CE67ADF7-8FAD-F82D-EDC6-7016EB7DEF91}"/>
              </a:ext>
            </a:extLst>
          </p:cNvPr>
          <p:cNvSpPr txBox="1"/>
          <p:nvPr/>
        </p:nvSpPr>
        <p:spPr>
          <a:xfrm>
            <a:off x="1316482" y="2081427"/>
            <a:ext cx="10078988" cy="1323439"/>
          </a:xfrm>
          <a:prstGeom prst="rect">
            <a:avLst/>
          </a:prstGeom>
          <a:noFill/>
          <a:effectLst>
            <a:glow>
              <a:schemeClr val="bg1">
                <a:alpha val="0"/>
              </a:schemeClr>
            </a:glow>
          </a:effectLst>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A8C20"/>
                </a:solidFill>
                <a:effectLst>
                  <a:glow rad="228600">
                    <a:prstClr val="white">
                      <a:alpha val="74000"/>
                    </a:prstClr>
                  </a:glow>
                </a:effectLst>
                <a:uLnTx/>
                <a:uFillTx/>
                <a:latin typeface="Calibri" panose="020F0502020204030204" pitchFamily="34" charset="0"/>
                <a:ea typeface="字魂143号-正酷超级黑" panose="00000500000000000000" pitchFamily="2" charset="-122"/>
                <a:cs typeface="Calibri" panose="020F0502020204030204" pitchFamily="34" charset="0"/>
                <a:sym typeface="思源黑体 CN Regular" panose="020B0500000000000000" pitchFamily="34" charset="-122"/>
              </a:rPr>
              <a:t>Chào</a:t>
            </a:r>
            <a:r>
              <a:rPr kumimoji="0" lang="en-US" altLang="zh-CN" sz="8000" b="0" i="0" u="none" strike="noStrike" kern="1200" cap="none" spc="300" normalizeH="0" baseline="0" noProof="0" dirty="0">
                <a:ln>
                  <a:noFill/>
                </a:ln>
                <a:solidFill>
                  <a:srgbClr val="FA8C20"/>
                </a:solidFill>
                <a:effectLst>
                  <a:glow rad="228600">
                    <a:prstClr val="white">
                      <a:alpha val="74000"/>
                    </a:prstClr>
                  </a:glow>
                </a:effectLst>
                <a:uLnTx/>
                <a:uFillTx/>
                <a:latin typeface="Calibri" panose="020F0502020204030204" pitchFamily="34" charset="0"/>
                <a:ea typeface="字魂143号-正酷超级黑" panose="00000500000000000000" pitchFamily="2" charset="-122"/>
                <a:cs typeface="Calibri" panose="020F0502020204030204" pitchFamily="34" charset="0"/>
                <a:sym typeface="思源黑体 CN Regular" panose="020B0500000000000000" pitchFamily="34" charset="-122"/>
              </a:rPr>
              <a:t> </a:t>
            </a:r>
            <a:r>
              <a:rPr kumimoji="0" lang="en-US" altLang="zh-CN" sz="8000" b="0" i="0" u="none" strike="noStrike" kern="1200" cap="none" spc="300" normalizeH="0" baseline="0" noProof="0" dirty="0" err="1">
                <a:ln>
                  <a:noFill/>
                </a:ln>
                <a:solidFill>
                  <a:srgbClr val="FA8C20"/>
                </a:solidFill>
                <a:effectLst>
                  <a:glow rad="228600">
                    <a:prstClr val="white">
                      <a:alpha val="74000"/>
                    </a:prstClr>
                  </a:glow>
                </a:effectLst>
                <a:uLnTx/>
                <a:uFillTx/>
                <a:latin typeface="Calibri" panose="020F0502020204030204" pitchFamily="34" charset="0"/>
                <a:ea typeface="字魂143号-正酷超级黑" panose="00000500000000000000" pitchFamily="2" charset="-122"/>
                <a:cs typeface="Calibri" panose="020F0502020204030204" pitchFamily="34" charset="0"/>
                <a:sym typeface="思源黑体 CN Regular" panose="020B0500000000000000" pitchFamily="34" charset="-122"/>
              </a:rPr>
              <a:t>tạm</a:t>
            </a:r>
            <a:r>
              <a:rPr kumimoji="0" lang="en-US" altLang="zh-CN" sz="8000" b="0" i="0" u="none" strike="noStrike" kern="1200" cap="none" spc="300" normalizeH="0" baseline="0" noProof="0" dirty="0">
                <a:ln>
                  <a:noFill/>
                </a:ln>
                <a:solidFill>
                  <a:srgbClr val="FA8C20"/>
                </a:solidFill>
                <a:effectLst>
                  <a:glow rad="228600">
                    <a:prstClr val="white">
                      <a:alpha val="74000"/>
                    </a:prstClr>
                  </a:glow>
                </a:effectLst>
                <a:uLnTx/>
                <a:uFillTx/>
                <a:latin typeface="Calibri" panose="020F0502020204030204" pitchFamily="34" charset="0"/>
                <a:ea typeface="字魂143号-正酷超级黑" panose="00000500000000000000" pitchFamily="2" charset="-122"/>
                <a:cs typeface="Calibri" panose="020F0502020204030204" pitchFamily="34" charset="0"/>
                <a:sym typeface="思源黑体 CN Regular" panose="020B0500000000000000" pitchFamily="34" charset="-122"/>
              </a:rPr>
              <a:t> </a:t>
            </a:r>
            <a:r>
              <a:rPr kumimoji="0" lang="en-US" altLang="zh-CN" sz="8000" b="0" i="0" u="none" strike="noStrike" kern="1200" cap="none" spc="300" normalizeH="0" baseline="0" noProof="0" dirty="0" err="1">
                <a:ln>
                  <a:noFill/>
                </a:ln>
                <a:solidFill>
                  <a:srgbClr val="FA8C20"/>
                </a:solidFill>
                <a:effectLst>
                  <a:glow rad="228600">
                    <a:prstClr val="white">
                      <a:alpha val="74000"/>
                    </a:prstClr>
                  </a:glow>
                </a:effectLst>
                <a:uLnTx/>
                <a:uFillTx/>
                <a:latin typeface="Calibri" panose="020F0502020204030204" pitchFamily="34" charset="0"/>
                <a:ea typeface="字魂143号-正酷超级黑" panose="00000500000000000000" pitchFamily="2" charset="-122"/>
                <a:cs typeface="Calibri" panose="020F0502020204030204" pitchFamily="34" charset="0"/>
                <a:sym typeface="思源黑体 CN Regular" panose="020B0500000000000000" pitchFamily="34" charset="-122"/>
              </a:rPr>
              <a:t>biệt</a:t>
            </a:r>
            <a:r>
              <a:rPr kumimoji="0" lang="en-US" altLang="zh-CN" sz="8000" b="0" i="0" u="none" strike="noStrike" kern="1200" cap="none" spc="300" normalizeH="0" baseline="0" noProof="0" dirty="0">
                <a:ln>
                  <a:noFill/>
                </a:ln>
                <a:solidFill>
                  <a:srgbClr val="FA8C20"/>
                </a:solidFill>
                <a:effectLst>
                  <a:glow rad="228600">
                    <a:prstClr val="white">
                      <a:alpha val="74000"/>
                    </a:prstClr>
                  </a:glow>
                </a:effectLst>
                <a:uLnTx/>
                <a:uFillTx/>
                <a:latin typeface="Calibri" panose="020F0502020204030204" pitchFamily="34" charset="0"/>
                <a:ea typeface="字魂143号-正酷超级黑" panose="00000500000000000000" pitchFamily="2" charset="-122"/>
                <a:cs typeface="Calibri" panose="020F0502020204030204" pitchFamily="34" charset="0"/>
                <a:sym typeface="思源黑体 CN Regular" panose="020B0500000000000000" pitchFamily="34" charset="-122"/>
              </a:rPr>
              <a:t>!</a:t>
            </a:r>
            <a:endParaRPr kumimoji="0" lang="zh-CN" altLang="zh-CN" sz="8000" b="0" i="0" u="none" strike="noStrike" kern="1200" cap="none" spc="-1000" normalizeH="0" baseline="0" noProof="0" dirty="0">
              <a:ln w="22225">
                <a:noFill/>
              </a:ln>
              <a:solidFill>
                <a:srgbClr val="FA8C20"/>
              </a:solidFill>
              <a:effectLst>
                <a:glow rad="228600">
                  <a:prstClr val="white">
                    <a:alpha val="74000"/>
                  </a:prstClr>
                </a:glow>
              </a:effectLst>
              <a:uLnTx/>
              <a:uFillTx/>
              <a:latin typeface="Calibri" panose="020F0502020204030204" pitchFamily="34" charset="0"/>
              <a:ea typeface="字魂143号-正酷超级黑" panose="00000500000000000000" pitchFamily="2" charset="-122"/>
              <a:cs typeface="Calibri" panose="020F0502020204030204" pitchFamily="34" charset="0"/>
              <a:sym typeface="思源黑体 CN Regular" panose="020B0500000000000000" pitchFamily="34" charset="-122"/>
            </a:endParaRPr>
          </a:p>
        </p:txBody>
      </p:sp>
      <p:pic>
        <p:nvPicPr>
          <p:cNvPr id="23" name="图片 22">
            <a:extLst>
              <a:ext uri="{FF2B5EF4-FFF2-40B4-BE49-F238E27FC236}">
                <a16:creationId xmlns:a16="http://schemas.microsoft.com/office/drawing/2014/main" id="{E935A43D-558A-A347-FAF3-F957088F99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4526" y="4649125"/>
            <a:ext cx="2158698" cy="1027476"/>
          </a:xfrm>
          <a:prstGeom prst="rect">
            <a:avLst/>
          </a:prstGeom>
        </p:spPr>
      </p:pic>
      <p:pic>
        <p:nvPicPr>
          <p:cNvPr id="24" name="图片 23">
            <a:extLst>
              <a:ext uri="{FF2B5EF4-FFF2-40B4-BE49-F238E27FC236}">
                <a16:creationId xmlns:a16="http://schemas.microsoft.com/office/drawing/2014/main" id="{1DAAC03A-B04F-59A7-F72D-C838A0654A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462" b="10755"/>
          <a:stretch/>
        </p:blipFill>
        <p:spPr>
          <a:xfrm>
            <a:off x="3917576" y="3484045"/>
            <a:ext cx="4876800" cy="2127861"/>
          </a:xfrm>
          <a:prstGeom prst="rect">
            <a:avLst/>
          </a:prstGeom>
        </p:spPr>
      </p:pic>
    </p:spTree>
    <p:extLst>
      <p:ext uri="{BB962C8B-B14F-4D97-AF65-F5344CB8AC3E}">
        <p14:creationId xmlns:p14="http://schemas.microsoft.com/office/powerpoint/2010/main" val="15115241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自定义 877">
      <a:dk1>
        <a:sysClr val="windowText" lastClr="000000"/>
      </a:dk1>
      <a:lt1>
        <a:sysClr val="window" lastClr="FFFFFF"/>
      </a:lt1>
      <a:dk2>
        <a:srgbClr val="44546A"/>
      </a:dk2>
      <a:lt2>
        <a:srgbClr val="E7E6E6"/>
      </a:lt2>
      <a:accent1>
        <a:srgbClr val="FA8C20"/>
      </a:accent1>
      <a:accent2>
        <a:srgbClr val="FA8C20"/>
      </a:accent2>
      <a:accent3>
        <a:srgbClr val="FA8C20"/>
      </a:accent3>
      <a:accent4>
        <a:srgbClr val="FA8C20"/>
      </a:accent4>
      <a:accent5>
        <a:srgbClr val="FA8C20"/>
      </a:accent5>
      <a:accent6>
        <a:srgbClr val="FA8C2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179</TotalTime>
  <Words>396</Words>
  <Application>Microsoft Office PowerPoint</Application>
  <PresentationFormat>Widescreen</PresentationFormat>
  <Paragraphs>55</Paragraphs>
  <Slides>10</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8" baseType="lpstr">
      <vt:lpstr>等线</vt:lpstr>
      <vt:lpstr>Arial</vt:lpstr>
      <vt:lpstr>Calibri</vt:lpstr>
      <vt:lpstr>Cambria</vt:lpstr>
      <vt:lpstr>Times New Roman</vt:lpstr>
      <vt:lpstr>思源黑体 CN Regular</vt:lpstr>
      <vt:lpstr>Office 主题​​</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Pham Dung</cp:lastModifiedBy>
  <cp:revision>31</cp:revision>
  <dcterms:created xsi:type="dcterms:W3CDTF">2023-09-11T11:44:19Z</dcterms:created>
  <dcterms:modified xsi:type="dcterms:W3CDTF">2025-04-07T00:40:31Z</dcterms:modified>
  <cp:category>9Slide.vn</cp:category>
</cp:coreProperties>
</file>