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2" r:id="rId2"/>
    <p:sldId id="280" r:id="rId3"/>
    <p:sldId id="262" r:id="rId4"/>
    <p:sldId id="265" r:id="rId5"/>
    <p:sldId id="287" r:id="rId6"/>
    <p:sldId id="288" r:id="rId7"/>
    <p:sldId id="289" r:id="rId8"/>
    <p:sldId id="290" r:id="rId9"/>
    <p:sldId id="291" r:id="rId10"/>
    <p:sldId id="292" r:id="rId11"/>
    <p:sldId id="273" r:id="rId12"/>
    <p:sldId id="293" r:id="rId13"/>
    <p:sldId id="279" r:id="rId14"/>
    <p:sldId id="269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  <a:srgbClr val="FF66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524" autoAdjust="0"/>
  </p:normalViewPr>
  <p:slideViewPr>
    <p:cSldViewPr snapToGrid="0">
      <p:cViewPr varScale="1">
        <p:scale>
          <a:sx n="70" d="100"/>
          <a:sy n="70" d="100"/>
        </p:scale>
        <p:origin x="178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29AC5-1856-4900-92CF-14F39D3FDDA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5C66C-541F-4121-BDD7-1559F6692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92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65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74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11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60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164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A82ED-2E3B-D19D-C674-E9B698CB95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3BB288-44DA-8F4D-DC51-C82FE81B9A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8E7D1-4A97-B5FB-3745-8FD51F5BB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6BDAC-DA53-78F1-0196-033D7AA51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4E134-B90A-0D1E-2C48-1F3E6F43E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46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46EFE-C607-597C-0FA0-0EC5ADC3C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CEE65-19CD-A814-8DAB-217F7651F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58CC7-835F-F334-B31A-08EC18A60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8AEF8-33BD-8854-3CE7-8096E8DDB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0BF73-2481-9926-5748-25DF9766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BA532D-3ECF-47B2-1127-1A9927F248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7BC730-9899-392E-99C0-36401181B2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DD963-233E-ABE4-A0F6-CC7FCBCD0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15DA1-C966-908D-F8C7-4DF42687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18404-A235-FA30-1733-B6A80EC10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98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1FD2F-014E-236B-3C9E-5D856403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5A6AB-8C67-BF13-2189-CF4C78B37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17190-E726-7EA6-213F-1176F0739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14040-54BA-89DE-35C5-0DA30E07F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6CD7F-0A31-ACE7-8BCE-2D5FBE2A4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02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5ED84-5940-EF47-3C38-47C281604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494548-4ED0-A424-D5CD-6AFAEFE02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4234A-F41F-01B5-E036-30BF4D48D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E724F-890A-8599-49BA-32DD66CCA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D0F01-E280-5882-80FA-AE0BF9A0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82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4793B-F4AA-BFA3-BCD0-D24F9D84F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78CB6-04C9-3689-A55A-45EED98E8A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8462C8-A7FC-9910-DCA1-FFBFE3312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B9EAA3-1582-25A5-3730-268FBB79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CE3FC-6D0A-31E9-C16D-D3CEDE43E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AC0AF6-AE85-402F-6E26-09F6CBC4A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28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3DA8E-BCE9-FDF3-2BB9-8204C5EAD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C8389-360E-6D52-079E-57BA95895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CEE8BF-3EFB-2297-0404-5CFE4E221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34E64A-8317-5418-AA8C-3B69080F0F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AA735F-59F4-7661-14D4-97F77011C7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3EE163-5BA2-5666-2B27-AAA689EB4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008BED-953A-F280-3665-6CD19233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A9B922-F391-F8BB-EEC8-514F6DE22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13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4B864-FF52-4EF9-669D-CB4B69BE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9B61BD-41EE-C465-C39C-F748B46CF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B8E19D-1AB3-13AC-E74B-5631727BE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74B650-857C-4FFE-396B-98CD48E74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66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A901C8-7E75-EA61-677D-A53C3F25A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CF199F-B61B-132D-F8A5-75AC2170B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3125C-B248-0184-5C08-6B27FD51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43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1B4F1-309D-ABB3-D70B-42EBB3B99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A457B-68F5-6C41-5372-195A8C107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B97011-661C-1210-16AD-547EF6E61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7DC4FC-BD16-5388-BE3B-79AAF53FA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9584B-8A5E-2839-C7B6-45D31C0DA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0F042-4691-2147-0507-AAEBFC126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65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E9B5B-C812-678A-6FB2-D119C361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9E02DB-AAF9-7FD0-3006-70793A0412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4E087A-D4B7-DDC4-F3B9-A1E240D91F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942F4-49FA-BE41-A9C9-FDEC3523F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C2423-49AA-9A7E-07DF-6ADB2237C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CE2CA5-5D78-93F1-F0B2-25566DD2D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24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899DF72-DCBA-D5A2-7991-5621830EB51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96840A-A142-3048-22BA-ABDBCC779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898F1-A6D0-A6CE-850A-91DDCC66A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A8E86-3BAC-D65D-280A-D73A76B64F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6B972-6E57-4447-9A71-C1B87DB1802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24108-61F3-C5BA-39F2-B9FA6C7323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4D326-2B98-2F0F-7748-A28322DEF8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3FB340B-0507-8699-8B2D-1B2679000033}"/>
              </a:ext>
            </a:extLst>
          </p:cNvPr>
          <p:cNvGrpSpPr/>
          <p:nvPr userDrawn="1"/>
        </p:nvGrpSpPr>
        <p:grpSpPr>
          <a:xfrm>
            <a:off x="-3900842" y="-150445"/>
            <a:ext cx="4326051" cy="2928084"/>
            <a:chOff x="6278216" y="1917262"/>
            <a:chExt cx="4339742" cy="292808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FE933E-2864-EE7D-301A-E7FF5876DB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6988" y="2216636"/>
              <a:ext cx="2313051" cy="1985355"/>
            </a:xfrm>
            <a:prstGeom prst="rect">
              <a:avLst/>
            </a:prstGeom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390F892-855D-9E2E-E0FB-4CAF37B2F04E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EC917580-1097-0610-23BD-9DE272E307A2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FD011CAC-8257-A68D-A783-38FCB66A56C0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547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1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2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microsoft.com/office/2007/relationships/hdphoto" Target="../media/hdphoto2.wdp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28A2E99-CC3A-3EB3-CAA1-F62D1B8D4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54" y="2417844"/>
            <a:ext cx="4684689" cy="468468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19B4BCB-A282-27AA-99CC-837726CBB300}"/>
              </a:ext>
            </a:extLst>
          </p:cNvPr>
          <p:cNvSpPr/>
          <p:nvPr/>
        </p:nvSpPr>
        <p:spPr>
          <a:xfrm>
            <a:off x="4229100" y="781050"/>
            <a:ext cx="7629525" cy="40862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D7487652-AD3F-B0E9-11B1-508FE2B2B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43951" y="0"/>
            <a:ext cx="948049" cy="9480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D3D5B4-50FE-FD44-EA62-A838551ADA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763" y="1212631"/>
            <a:ext cx="2944623" cy="2127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B594EF-B42B-940F-6DFD-DF3F15F4A5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4882" y="2210094"/>
            <a:ext cx="5907536" cy="19996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F41DA9-10C3-C847-4C5C-7DCD438BDB23}"/>
              </a:ext>
            </a:extLst>
          </p:cNvPr>
          <p:cNvSpPr txBox="1"/>
          <p:nvPr/>
        </p:nvSpPr>
        <p:spPr>
          <a:xfrm>
            <a:off x="4714547" y="850073"/>
            <a:ext cx="74225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84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780616" y="628350"/>
            <a:ext cx="10877985" cy="707886"/>
            <a:chOff x="1169225" y="243763"/>
            <a:chExt cx="10877985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926674" y="288337"/>
              <a:ext cx="101205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Chọn cân nặng thích hợp với mỗi đồ vật.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1CCC87B-1E55-A22E-7873-ABCBF24CD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137" y="1262062"/>
            <a:ext cx="7864159" cy="20145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A03473-2BD9-D852-7D56-62C17AA2FE6C}"/>
              </a:ext>
            </a:extLst>
          </p:cNvPr>
          <p:cNvSpPr/>
          <p:nvPr/>
        </p:nvSpPr>
        <p:spPr>
          <a:xfrm>
            <a:off x="1038225" y="4943475"/>
            <a:ext cx="1562100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50 </a:t>
            </a:r>
            <a:r>
              <a:rPr lang="en-US" sz="3600" dirty="0" err="1">
                <a:solidFill>
                  <a:srgbClr val="002060"/>
                </a:solidFill>
              </a:rPr>
              <a:t>tạ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E7D35AE-52ED-CC57-1754-4C3D5E53BD58}"/>
              </a:ext>
            </a:extLst>
          </p:cNvPr>
          <p:cNvSpPr/>
          <p:nvPr/>
        </p:nvSpPr>
        <p:spPr>
          <a:xfrm>
            <a:off x="3724276" y="4962525"/>
            <a:ext cx="1562100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500 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DA8A00-89D4-D075-8E51-B3AFA79276EE}"/>
              </a:ext>
            </a:extLst>
          </p:cNvPr>
          <p:cNvSpPr/>
          <p:nvPr/>
        </p:nvSpPr>
        <p:spPr>
          <a:xfrm>
            <a:off x="6353174" y="4962525"/>
            <a:ext cx="2257425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5 000 </a:t>
            </a:r>
            <a:r>
              <a:rPr lang="en-US" sz="3600" dirty="0" err="1">
                <a:solidFill>
                  <a:srgbClr val="002060"/>
                </a:solidFill>
              </a:rPr>
              <a:t>tấn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CE313B2-4065-AB8D-AB9E-D0639EDEA55F}"/>
              </a:ext>
            </a:extLst>
          </p:cNvPr>
          <p:cNvSpPr/>
          <p:nvPr/>
        </p:nvSpPr>
        <p:spPr>
          <a:xfrm>
            <a:off x="9201150" y="4943475"/>
            <a:ext cx="1666876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 </a:t>
            </a:r>
            <a:r>
              <a:rPr lang="en-US" sz="3600" dirty="0" err="1">
                <a:solidFill>
                  <a:srgbClr val="002060"/>
                </a:solidFill>
              </a:rPr>
              <a:t>yến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750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0.39023 -0.2923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18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28125 -0.2798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3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22617 -0.279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36641 -0.285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20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221184-11B3-B0A9-7CD8-5A191343E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813" y="1299050"/>
            <a:ext cx="4261473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6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4320022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Luật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285750" lvl="0" indent="-285750" algn="just">
              <a:buFontTx/>
              <a:buChar char="-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1: 6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..?..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sau đó đố 1 HS khác bất kì, HS 2 trả lời đúng sẽ được quyền đố HS khác.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đúng sẽ được tuyên dương.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A7BEE0-171C-6019-4D4A-9671EAF53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4853" y="360356"/>
            <a:ext cx="747434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14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DCC2EDF-7CCD-22A4-894C-9F937DF29A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5" y="1468868"/>
            <a:ext cx="5652655" cy="56526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047AD2-D8DA-8367-CFA3-F823A077F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634" y="1541023"/>
            <a:ext cx="5651482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20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9CD74E-5D2B-0567-7BD1-7ACD28288BF4}"/>
              </a:ext>
            </a:extLst>
          </p:cNvPr>
          <p:cNvSpPr/>
          <p:nvPr/>
        </p:nvSpPr>
        <p:spPr>
          <a:xfrm>
            <a:off x="3085891" y="1170599"/>
            <a:ext cx="57976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GIÁO ÁN ĐƯỢC CHIA SẺ MIỄN PHÍ TẠI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C8C88A-0A7C-4D76-6CF6-86B6F7F86814}"/>
              </a:ext>
            </a:extLst>
          </p:cNvPr>
          <p:cNvSpPr/>
          <p:nvPr/>
        </p:nvSpPr>
        <p:spPr>
          <a:xfrm>
            <a:off x="3298636" y="1783176"/>
            <a:ext cx="53946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WWW.HANHTRANGGIAOVIEN.COM</a:t>
            </a:r>
            <a:endParaRPr lang="en-US" sz="2800" b="0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165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6EFBDC2-FCEF-6E2B-7620-EBB7D2844B89}"/>
              </a:ext>
            </a:extLst>
          </p:cNvPr>
          <p:cNvSpPr/>
          <p:nvPr/>
        </p:nvSpPr>
        <p:spPr>
          <a:xfrm>
            <a:off x="421446" y="712872"/>
            <a:ext cx="11349107" cy="5432256"/>
          </a:xfrm>
          <a:prstGeom prst="round2DiagRect">
            <a:avLst>
              <a:gd name="adj1" fmla="val 15973"/>
              <a:gd name="adj2" fmla="val 4022"/>
            </a:avLst>
          </a:prstGeom>
          <a:solidFill>
            <a:schemeClr val="bg1">
              <a:alpha val="97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37972F-CE3A-2DAF-4995-057BC8A2F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702" y="654130"/>
            <a:ext cx="5627096" cy="10729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41D40B-96DB-4B62-ECC8-59C403D59AA7}"/>
              </a:ext>
            </a:extLst>
          </p:cNvPr>
          <p:cNvSpPr txBox="1"/>
          <p:nvPr/>
        </p:nvSpPr>
        <p:spPr>
          <a:xfrm>
            <a:off x="923925" y="1952625"/>
            <a:ext cx="10496550" cy="2758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Củng cố, nhận biết các đơn vị đo khối lượng: yến, tạ, tấn; các đơn vị đo diện tích: mi - li - mét vuông, đề - xi 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mét vuông, mét vuông; các đơn vị đo thời gian: giây, thế kỉ.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Củng cố thực hiện phép đổi, phép tính cộng, trừ, nhân và chia đối với đơn vị đo khối lượng, diện tích, thời gian.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105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6550EA-FC8B-A6D4-4E67-BB6135932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386" y="1331053"/>
            <a:ext cx="425537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21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1009216" y="5807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0133AC-82DC-9DA5-A342-355589FA69A1}"/>
              </a:ext>
            </a:extLst>
          </p:cNvPr>
          <p:cNvGrpSpPr/>
          <p:nvPr/>
        </p:nvGrpSpPr>
        <p:grpSpPr>
          <a:xfrm>
            <a:off x="381000" y="1600200"/>
            <a:ext cx="5497286" cy="707886"/>
            <a:chOff x="381000" y="1600200"/>
            <a:chExt cx="5497286" cy="7078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307B28-0F84-DE47-1742-68CCFFF66CF6}"/>
                    </a:ext>
                  </a:extLst>
                </p:cNvPr>
                <p:cNvSpPr txBox="1"/>
                <p:nvPr/>
              </p:nvSpPr>
              <p:spPr>
                <a:xfrm>
                  <a:off x="381000" y="1600200"/>
                  <a:ext cx="549728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a) </a:t>
                  </a:r>
                  <a:r>
                    <a:rPr lang="en-GB" sz="36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8</a:t>
                  </a:r>
                  <a:r>
                    <a:rPr kumimoji="0" lang="en-GB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GB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kumimoji="0" lang="en-GB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0" lang="en-GB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</m:t>
                      </m:r>
                      <m:sSup>
                        <m:sSupPr>
                          <m:ctrlPr>
                            <a:rPr lang="en-GB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𝐝𝐦</m:t>
                          </m:r>
                        </m:e>
                        <m:sup>
                          <m:r>
                            <a:rPr lang="en-GB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307B28-0F84-DE47-1742-68CCFFF66C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" y="1600200"/>
                  <a:ext cx="5497286" cy="707886"/>
                </a:xfrm>
                <a:prstGeom prst="rect">
                  <a:avLst/>
                </a:prstGeom>
                <a:blipFill>
                  <a:blip r:embed="rId5"/>
                  <a:stretch>
                    <a:fillRect l="-3996" t="-15517" b="-353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2AD9D3-3DDF-90D0-2615-9423550D1F66}"/>
                </a:ext>
              </a:extLst>
            </p:cNvPr>
            <p:cNvSpPr/>
            <p:nvPr/>
          </p:nvSpPr>
          <p:spPr>
            <a:xfrm>
              <a:off x="2811705" y="1660213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800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5FB2B3-F09F-A62A-0D53-456CB4FA3CC5}"/>
              </a:ext>
            </a:extLst>
          </p:cNvPr>
          <p:cNvGrpSpPr/>
          <p:nvPr/>
        </p:nvGrpSpPr>
        <p:grpSpPr>
          <a:xfrm>
            <a:off x="438150" y="2677885"/>
            <a:ext cx="5853794" cy="769441"/>
            <a:chOff x="24492" y="1600200"/>
            <a:chExt cx="5853794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BBFD9DB-9965-7CBD-EBBF-B14D26AD60D6}"/>
                    </a:ext>
                  </a:extLst>
                </p:cNvPr>
                <p:cNvSpPr txBox="1"/>
                <p:nvPr/>
              </p:nvSpPr>
              <p:spPr>
                <a:xfrm>
                  <a:off x="24492" y="1600200"/>
                  <a:ext cx="585379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b) </a:t>
                  </a:r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𝐝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BBFD9DB-9965-7CBD-EBBF-B14D26AD60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92" y="1600200"/>
                  <a:ext cx="5853794" cy="769441"/>
                </a:xfrm>
                <a:prstGeom prst="rect">
                  <a:avLst/>
                </a:prstGeom>
                <a:blipFill>
                  <a:blip r:embed="rId6"/>
                  <a:stretch>
                    <a:fillRect l="-4271" t="-15748" b="-362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B67BBB7-4954-9314-CA8C-997D7BAB14F5}"/>
                </a:ext>
              </a:extLst>
            </p:cNvPr>
            <p:cNvSpPr/>
            <p:nvPr/>
          </p:nvSpPr>
          <p:spPr>
            <a:xfrm>
              <a:off x="2768819" y="1689258"/>
              <a:ext cx="99604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82E580-DB98-39CF-1D40-5AA9656482A2}"/>
              </a:ext>
            </a:extLst>
          </p:cNvPr>
          <p:cNvGrpSpPr/>
          <p:nvPr/>
        </p:nvGrpSpPr>
        <p:grpSpPr>
          <a:xfrm>
            <a:off x="447675" y="3722913"/>
            <a:ext cx="5800726" cy="769441"/>
            <a:chOff x="77560" y="1600200"/>
            <a:chExt cx="5800726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9715755-168F-ED7C-B05D-22FBC552BE32}"/>
                    </a:ext>
                  </a:extLst>
                </p:cNvPr>
                <p:cNvSpPr txBox="1"/>
                <p:nvPr/>
              </p:nvSpPr>
              <p:spPr>
                <a:xfrm>
                  <a:off x="77560" y="1600200"/>
                  <a:ext cx="5800726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c) </a:t>
                  </a:r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3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𝐜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=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9715755-168F-ED7C-B05D-22FBC552BE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60" y="1600200"/>
                  <a:ext cx="5800726" cy="769441"/>
                </a:xfrm>
                <a:prstGeom prst="rect">
                  <a:avLst/>
                </a:prstGeom>
                <a:blipFill>
                  <a:blip r:embed="rId7"/>
                  <a:stretch>
                    <a:fillRect l="-4202" t="-16667" b="-373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6ABCB29-3118-6591-3BD1-9B4DCE96BA72}"/>
                </a:ext>
              </a:extLst>
            </p:cNvPr>
            <p:cNvSpPr/>
            <p:nvPr/>
          </p:nvSpPr>
          <p:spPr>
            <a:xfrm>
              <a:off x="2929337" y="1695827"/>
              <a:ext cx="1012370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1D66855-0430-BD60-CAB5-AD0CBF32F78F}"/>
              </a:ext>
            </a:extLst>
          </p:cNvPr>
          <p:cNvGrpSpPr/>
          <p:nvPr/>
        </p:nvGrpSpPr>
        <p:grpSpPr>
          <a:xfrm>
            <a:off x="6281056" y="1643743"/>
            <a:ext cx="5497286" cy="721801"/>
            <a:chOff x="381000" y="1600200"/>
            <a:chExt cx="5497286" cy="721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E6D67C6-DCDF-A702-1617-7088D356BF71}"/>
                    </a:ext>
                  </a:extLst>
                </p:cNvPr>
                <p:cNvSpPr txBox="1"/>
                <p:nvPr/>
              </p:nvSpPr>
              <p:spPr>
                <a:xfrm>
                  <a:off x="381000" y="1600200"/>
                  <a:ext cx="5497286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800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𝐝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E6D67C6-DCDF-A702-1617-7088D356BF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" y="1600200"/>
                  <a:ext cx="5497286" cy="721801"/>
                </a:xfrm>
                <a:prstGeom prst="rect">
                  <a:avLst/>
                </a:prstGeom>
                <a:blipFill>
                  <a:blip r:embed="rId8"/>
                  <a:stretch>
                    <a:fillRect l="-3880" t="-13559" b="-355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9CCBD1-7BE1-C97C-EE8F-C91316D42752}"/>
                </a:ext>
              </a:extLst>
            </p:cNvPr>
            <p:cNvSpPr/>
            <p:nvPr/>
          </p:nvSpPr>
          <p:spPr>
            <a:xfrm>
              <a:off x="3076809" y="1711638"/>
              <a:ext cx="979715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FBDA46-D33B-437C-0497-8A222D60F122}"/>
              </a:ext>
            </a:extLst>
          </p:cNvPr>
          <p:cNvGrpSpPr/>
          <p:nvPr/>
        </p:nvGrpSpPr>
        <p:grpSpPr>
          <a:xfrm>
            <a:off x="6286500" y="2721428"/>
            <a:ext cx="5905500" cy="721801"/>
            <a:chOff x="-27214" y="1600200"/>
            <a:chExt cx="5905500" cy="721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0E90BD6-A348-DD53-9283-DA4135E612C9}"/>
                    </a:ext>
                  </a:extLst>
                </p:cNvPr>
                <p:cNvSpPr txBox="1"/>
                <p:nvPr/>
              </p:nvSpPr>
              <p:spPr>
                <a:xfrm>
                  <a:off x="-27214" y="1600200"/>
                  <a:ext cx="5905500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𝐜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0E90BD6-A348-DD53-9283-DA4135E61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7214" y="1600200"/>
                  <a:ext cx="5905500" cy="721801"/>
                </a:xfrm>
                <a:prstGeom prst="rect">
                  <a:avLst/>
                </a:prstGeom>
                <a:blipFill>
                  <a:blip r:embed="rId9"/>
                  <a:stretch>
                    <a:fillRect l="-3612" t="-13445" b="-344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C889119-E126-4664-994A-DA7E6FC7230D}"/>
                </a:ext>
              </a:extLst>
            </p:cNvPr>
            <p:cNvSpPr/>
            <p:nvPr/>
          </p:nvSpPr>
          <p:spPr>
            <a:xfrm>
              <a:off x="2686567" y="1665515"/>
              <a:ext cx="78377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3C3FDE7-6D03-8BA0-EAF5-ED91EC81FE83}"/>
              </a:ext>
            </a:extLst>
          </p:cNvPr>
          <p:cNvGrpSpPr/>
          <p:nvPr/>
        </p:nvGrpSpPr>
        <p:grpSpPr>
          <a:xfrm>
            <a:off x="6410325" y="3766456"/>
            <a:ext cx="5738132" cy="721801"/>
            <a:chOff x="140154" y="1600200"/>
            <a:chExt cx="5738132" cy="721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7BFBF07-AF7C-7178-7091-A8B3CE6532AB}"/>
                    </a:ext>
                  </a:extLst>
                </p:cNvPr>
                <p:cNvSpPr txBox="1"/>
                <p:nvPr/>
              </p:nvSpPr>
              <p:spPr>
                <a:xfrm>
                  <a:off x="140154" y="1600200"/>
                  <a:ext cx="5738132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3</a:t>
                  </a:r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7BFBF07-AF7C-7178-7091-A8B3CE6532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154" y="1600200"/>
                  <a:ext cx="5738132" cy="721801"/>
                </a:xfrm>
                <a:prstGeom prst="rect">
                  <a:avLst/>
                </a:prstGeom>
                <a:blipFill>
                  <a:blip r:embed="rId10"/>
                  <a:stretch>
                    <a:fillRect l="-3826" t="-13559" b="-355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C4E4285-571A-29A8-80A0-6E96C523F1C4}"/>
                </a:ext>
              </a:extLst>
            </p:cNvPr>
            <p:cNvSpPr/>
            <p:nvPr/>
          </p:nvSpPr>
          <p:spPr>
            <a:xfrm>
              <a:off x="3005817" y="1670207"/>
              <a:ext cx="979715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94BEB48-A64B-A2BF-713F-2AA9D39AD0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533" y="1249650"/>
            <a:ext cx="1011565" cy="101156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D90FD47-F745-81F5-D780-14D61542F3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95" y="2527641"/>
            <a:ext cx="1011565" cy="101156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CCFB451-4FBF-3698-4424-BBBBC81543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122" y="3591157"/>
            <a:ext cx="1011565" cy="101156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9A133CD-BEFC-3597-DB19-75FD4BB2BA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593" y="1383658"/>
            <a:ext cx="1011565" cy="10115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662EB9E-447D-436B-3F7E-D408169B63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144" y="2445530"/>
            <a:ext cx="1011565" cy="1011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C4C5514-1262-4C11-8441-199867FB45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887" y="3642396"/>
            <a:ext cx="1011565" cy="10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771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1009216" y="5807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0133AC-82DC-9DA5-A342-355589FA69A1}"/>
              </a:ext>
            </a:extLst>
          </p:cNvPr>
          <p:cNvGrpSpPr/>
          <p:nvPr/>
        </p:nvGrpSpPr>
        <p:grpSpPr>
          <a:xfrm>
            <a:off x="381000" y="1600200"/>
            <a:ext cx="5497286" cy="707886"/>
            <a:chOff x="381000" y="1600200"/>
            <a:chExt cx="5497286" cy="7078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307B28-0F84-DE47-1742-68CCFFF66CF6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7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3 kg =   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2AD9D3-3DDF-90D0-2615-9423550D1F66}"/>
                </a:ext>
              </a:extLst>
            </p:cNvPr>
            <p:cNvSpPr/>
            <p:nvPr/>
          </p:nvSpPr>
          <p:spPr>
            <a:xfrm>
              <a:off x="3548086" y="1692729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FEB3E08-9AA3-4E68-E86A-7DA9FBB72E84}"/>
              </a:ext>
            </a:extLst>
          </p:cNvPr>
          <p:cNvGrpSpPr/>
          <p:nvPr/>
        </p:nvGrpSpPr>
        <p:grpSpPr>
          <a:xfrm>
            <a:off x="6096000" y="1609725"/>
            <a:ext cx="5497286" cy="646331"/>
            <a:chOff x="381000" y="1600200"/>
            <a:chExt cx="5497286" cy="6463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CF3237-76F1-CA63-F711-9A6B9293A885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5 kg =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FA9EC1-6A1D-D344-7BF7-2AD73B13D256}"/>
                </a:ext>
              </a:extLst>
            </p:cNvPr>
            <p:cNvSpPr/>
            <p:nvPr/>
          </p:nvSpPr>
          <p:spPr>
            <a:xfrm>
              <a:off x="2923049" y="1667110"/>
              <a:ext cx="908957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25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1AA2EAB-E573-FE03-4D17-E64FD9A2AD60}"/>
              </a:ext>
            </a:extLst>
          </p:cNvPr>
          <p:cNvGrpSpPr/>
          <p:nvPr/>
        </p:nvGrpSpPr>
        <p:grpSpPr>
          <a:xfrm>
            <a:off x="419100" y="2647950"/>
            <a:ext cx="5497286" cy="707886"/>
            <a:chOff x="381000" y="1600200"/>
            <a:chExt cx="5497286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422D4E-1909-74C4-85DD-0AB83F15BF3A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tạ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15 kg =  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D3CD081-2079-71A9-21FF-3BE794705987}"/>
                </a:ext>
              </a:extLst>
            </p:cNvPr>
            <p:cNvSpPr/>
            <p:nvPr/>
          </p:nvSpPr>
          <p:spPr>
            <a:xfrm>
              <a:off x="3480426" y="1672693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415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6B11E1F-0FD6-5AE5-5B39-F713D5FCFF56}"/>
              </a:ext>
            </a:extLst>
          </p:cNvPr>
          <p:cNvGrpSpPr/>
          <p:nvPr/>
        </p:nvGrpSpPr>
        <p:grpSpPr>
          <a:xfrm>
            <a:off x="6057900" y="2552700"/>
            <a:ext cx="5154386" cy="646331"/>
            <a:chOff x="723900" y="1600200"/>
            <a:chExt cx="5154386" cy="64633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F1C7F39-8901-FE2E-D206-D29493E5C2FD}"/>
                </a:ext>
              </a:extLst>
            </p:cNvPr>
            <p:cNvSpPr txBox="1"/>
            <p:nvPr/>
          </p:nvSpPr>
          <p:spPr>
            <a:xfrm>
              <a:off x="723900" y="1600200"/>
              <a:ext cx="51543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tạ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3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=            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114FCF3-813A-B312-7422-FDFE96C71C20}"/>
                </a:ext>
              </a:extLst>
            </p:cNvPr>
            <p:cNvSpPr/>
            <p:nvPr/>
          </p:nvSpPr>
          <p:spPr>
            <a:xfrm>
              <a:off x="3313247" y="1622113"/>
              <a:ext cx="95658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33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61D9306-D7F9-095E-49B4-8A0CB5AFA1E8}"/>
              </a:ext>
            </a:extLst>
          </p:cNvPr>
          <p:cNvGrpSpPr/>
          <p:nvPr/>
        </p:nvGrpSpPr>
        <p:grpSpPr>
          <a:xfrm>
            <a:off x="419100" y="3686175"/>
            <a:ext cx="5497286" cy="707886"/>
            <a:chOff x="381000" y="1600200"/>
            <a:chExt cx="5497286" cy="70788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C6B4D9-26A0-ACA6-6795-8B39F9460611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tấn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=            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0E6F3F4-AF8E-A05C-54B9-9670E0E897A5}"/>
                </a:ext>
              </a:extLst>
            </p:cNvPr>
            <p:cNvSpPr/>
            <p:nvPr/>
          </p:nvSpPr>
          <p:spPr>
            <a:xfrm>
              <a:off x="2553873" y="1707181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BE74D3E-E429-4ACB-42AC-84D19F3F9077}"/>
              </a:ext>
            </a:extLst>
          </p:cNvPr>
          <p:cNvGrpSpPr/>
          <p:nvPr/>
        </p:nvGrpSpPr>
        <p:grpSpPr>
          <a:xfrm>
            <a:off x="6105525" y="3457575"/>
            <a:ext cx="5154386" cy="646331"/>
            <a:chOff x="723900" y="1600200"/>
            <a:chExt cx="5154386" cy="64633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27AA454-95FE-BBEE-3A23-1E4230A1F05B}"/>
                </a:ext>
              </a:extLst>
            </p:cNvPr>
            <p:cNvSpPr txBox="1"/>
            <p:nvPr/>
          </p:nvSpPr>
          <p:spPr>
            <a:xfrm>
              <a:off x="723900" y="1600200"/>
              <a:ext cx="51543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tấn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89 kg =    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55387A1-66D3-0769-5B45-824600DED641}"/>
                </a:ext>
              </a:extLst>
            </p:cNvPr>
            <p:cNvSpPr/>
            <p:nvPr/>
          </p:nvSpPr>
          <p:spPr>
            <a:xfrm>
              <a:off x="3437399" y="1627040"/>
              <a:ext cx="131853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1 089</a:t>
              </a:r>
            </a:p>
          </p:txBody>
        </p:sp>
      </p:grpSp>
      <p:pic>
        <p:nvPicPr>
          <p:cNvPr id="50" name="Picture 4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A6CCFBC-54F6-F123-F589-B3B0A6642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49" y="1340282"/>
            <a:ext cx="1066382" cy="949080"/>
          </a:xfrm>
          <a:prstGeom prst="rect">
            <a:avLst/>
          </a:prstGeom>
        </p:spPr>
      </p:pic>
      <p:pic>
        <p:nvPicPr>
          <p:cNvPr id="51" name="Picture 5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18331D34-2EDD-07E4-6886-C195F918CB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198" y="2565722"/>
            <a:ext cx="1066382" cy="949080"/>
          </a:xfrm>
          <a:prstGeom prst="rect">
            <a:avLst/>
          </a:prstGeom>
        </p:spPr>
      </p:pic>
      <p:pic>
        <p:nvPicPr>
          <p:cNvPr id="52" name="Picture 51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A47E30FC-6E90-2D42-C4E7-F5DC362A56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602" y="3563876"/>
            <a:ext cx="1066382" cy="949080"/>
          </a:xfrm>
          <a:prstGeom prst="rect">
            <a:avLst/>
          </a:prstGeom>
        </p:spPr>
      </p:pic>
      <p:pic>
        <p:nvPicPr>
          <p:cNvPr id="54" name="Picture 53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42ECC408-524B-BABD-6ACD-0A663F4EAD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972" y="1362287"/>
            <a:ext cx="1066382" cy="949080"/>
          </a:xfrm>
          <a:prstGeom prst="rect">
            <a:avLst/>
          </a:prstGeom>
        </p:spPr>
      </p:pic>
      <p:pic>
        <p:nvPicPr>
          <p:cNvPr id="55" name="Picture 54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8B7C9D7-EB23-6021-1F3C-2095120339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659" y="2324313"/>
            <a:ext cx="1066382" cy="949080"/>
          </a:xfrm>
          <a:prstGeom prst="rect">
            <a:avLst/>
          </a:prstGeom>
        </p:spPr>
      </p:pic>
      <p:pic>
        <p:nvPicPr>
          <p:cNvPr id="56" name="Picture 55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8EC2ECE-C9B4-7D84-A007-356B4CB39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831" y="3464028"/>
            <a:ext cx="1419225" cy="9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42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09551"/>
            <a:ext cx="11487150" cy="629602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933016" y="3521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0091DC-AA72-CE52-9BAC-FCDC01546A6E}"/>
              </a:ext>
            </a:extLst>
          </p:cNvPr>
          <p:cNvSpPr txBox="1"/>
          <p:nvPr/>
        </p:nvSpPr>
        <p:spPr>
          <a:xfrm>
            <a:off x="752475" y="1123950"/>
            <a:ext cx="1040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Chú Năm chia thành 4 phần đều nhau như hình vẽ.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5D5B9-3F6A-8D35-78C8-99140604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603" y="2133600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C940393-1BDB-6A83-62F1-8422301808DD}"/>
              </a:ext>
            </a:extLst>
          </p:cNvPr>
          <p:cNvGrpSpPr/>
          <p:nvPr/>
        </p:nvGrpSpPr>
        <p:grpSpPr>
          <a:xfrm>
            <a:off x="590549" y="2578554"/>
            <a:ext cx="5705475" cy="2566791"/>
            <a:chOff x="590549" y="2578554"/>
            <a:chExt cx="5705475" cy="25667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Diện tích mỗi phần là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lang="vi-VN" sz="3200" b="1" i="0" baseline="30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Cứ mỗi 1 000 m</a:t>
              </a:r>
              <a:r>
                <a:rPr lang="vi-VN" sz="3200" b="1" i="0" baseline="30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chú Năm thu hoạch được khoảng 7 tạ thóc. Như vậy chú Năm thu hoạch được tất cả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tạ thóc.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E1ACAD7-5004-04E6-B081-16A35D8547D7}"/>
                </a:ext>
              </a:extLst>
            </p:cNvPr>
            <p:cNvSpPr/>
            <p:nvPr/>
          </p:nvSpPr>
          <p:spPr>
            <a:xfrm>
              <a:off x="4729844" y="257855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8ACB15A-4FCC-4ED1-F38D-E56A0BE3822A}"/>
                </a:ext>
              </a:extLst>
            </p:cNvPr>
            <p:cNvSpPr/>
            <p:nvPr/>
          </p:nvSpPr>
          <p:spPr>
            <a:xfrm>
              <a:off x="3891644" y="4512129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90726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09551"/>
            <a:ext cx="11487150" cy="629602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933016" y="3521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0091DC-AA72-CE52-9BAC-FCDC01546A6E}"/>
              </a:ext>
            </a:extLst>
          </p:cNvPr>
          <p:cNvSpPr txBox="1"/>
          <p:nvPr/>
        </p:nvSpPr>
        <p:spPr>
          <a:xfrm>
            <a:off x="752475" y="1123950"/>
            <a:ext cx="1040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Chú Năm chia thành 4 phần đều nhau như hình vẽ.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5D5B9-3F6A-8D35-78C8-99140604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278" y="2152650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C940393-1BDB-6A83-62F1-8422301808DD}"/>
              </a:ext>
            </a:extLst>
          </p:cNvPr>
          <p:cNvGrpSpPr/>
          <p:nvPr/>
        </p:nvGrpSpPr>
        <p:grpSpPr>
          <a:xfrm>
            <a:off x="590549" y="2578554"/>
            <a:ext cx="5705475" cy="597021"/>
            <a:chOff x="590549" y="2578554"/>
            <a:chExt cx="5705475" cy="59702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a) Diện tích mỗi phần là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</a:t>
              </a:r>
              <a:r>
                <a:rPr kumimoji="0" lang="vi-VN" sz="3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E1ACAD7-5004-04E6-B081-16A35D8547D7}"/>
                </a:ext>
              </a:extLst>
            </p:cNvPr>
            <p:cNvSpPr/>
            <p:nvPr/>
          </p:nvSpPr>
          <p:spPr>
            <a:xfrm>
              <a:off x="4729844" y="257855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9C14131-1E12-6BD9-FABD-599C440B5080}"/>
              </a:ext>
            </a:extLst>
          </p:cNvPr>
          <p:cNvSpPr txBox="1"/>
          <p:nvPr/>
        </p:nvSpPr>
        <p:spPr>
          <a:xfrm>
            <a:off x="1876425" y="4524375"/>
            <a:ext cx="9420225" cy="1396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Diện tích mỗi phần của thửa ruộng là: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4000 : 4 = 1000 (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</a:t>
            </a:r>
            <a:r>
              <a:rPr lang="vi-VN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261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09551"/>
            <a:ext cx="11487150" cy="629602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0091DC-AA72-CE52-9BAC-FCDC01546A6E}"/>
              </a:ext>
            </a:extLst>
          </p:cNvPr>
          <p:cNvSpPr txBox="1"/>
          <p:nvPr/>
        </p:nvSpPr>
        <p:spPr>
          <a:xfrm>
            <a:off x="809625" y="323850"/>
            <a:ext cx="1040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Chú Năm chia thành 4 phần đều nhau như hình vẽ.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5D5B9-3F6A-8D35-78C8-99140604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753" y="1333500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C940393-1BDB-6A83-62F1-8422301808DD}"/>
              </a:ext>
            </a:extLst>
          </p:cNvPr>
          <p:cNvGrpSpPr/>
          <p:nvPr/>
        </p:nvGrpSpPr>
        <p:grpSpPr>
          <a:xfrm>
            <a:off x="600074" y="1552575"/>
            <a:ext cx="5705475" cy="2062103"/>
            <a:chOff x="590549" y="2590800"/>
            <a:chExt cx="5705475" cy="206210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Cứ mỗi 1 000 m</a:t>
              </a:r>
              <a:r>
                <a:rPr kumimoji="0" lang="vi-VN" sz="3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chú Năm thu hoạch được khoảng 7 tạ thóc. Như vậy chú Năm thu hoạch được tất cả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tạ thóc.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8ACB15A-4FCC-4ED1-F38D-E56A0BE3822A}"/>
                </a:ext>
              </a:extLst>
            </p:cNvPr>
            <p:cNvSpPr/>
            <p:nvPr/>
          </p:nvSpPr>
          <p:spPr>
            <a:xfrm>
              <a:off x="3863069" y="404540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22B431D-6347-A217-9361-03724C92DFD2}"/>
              </a:ext>
            </a:extLst>
          </p:cNvPr>
          <p:cNvSpPr txBox="1"/>
          <p:nvPr/>
        </p:nvSpPr>
        <p:spPr>
          <a:xfrm>
            <a:off x="1238250" y="3762375"/>
            <a:ext cx="10067925" cy="2761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Cứ mỗi 1000 m2, chú Năm thu được khoảng 7 tạ thóc, vậy chú Năm thu được tất cả số tạ thóc là:</a:t>
            </a:r>
          </a:p>
          <a:p>
            <a:pPr algn="ct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4000 x 7 = 28 000 (tạ thóc)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 số: a. 1000 m2</a:t>
            </a:r>
          </a:p>
          <a:p>
            <a:pPr algn="ct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28 000 tạ thóc</a:t>
            </a:r>
          </a:p>
        </p:txBody>
      </p:sp>
    </p:spTree>
    <p:extLst>
      <p:ext uri="{BB962C8B-B14F-4D97-AF65-F5344CB8AC3E}">
        <p14:creationId xmlns:p14="http://schemas.microsoft.com/office/powerpoint/2010/main" val="33505250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780616" y="453849"/>
            <a:ext cx="10849410" cy="1569660"/>
            <a:chOff x="1169225" y="69262"/>
            <a:chExt cx="10849410" cy="1569660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9" y="69262"/>
              <a:ext cx="1012053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Nam chạy một vòng quanh sân hết 2 phút 30 giây. Hỏi nếu cứ chạy như thế đúng hai vòng thì Nam chạy hết bao nhiêu giây?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C39C76-9E99-A5C1-1E5F-4E4E26B4ECB9}"/>
              </a:ext>
            </a:extLst>
          </p:cNvPr>
          <p:cNvSpPr txBox="1"/>
          <p:nvPr/>
        </p:nvSpPr>
        <p:spPr>
          <a:xfrm>
            <a:off x="904875" y="2390775"/>
            <a:ext cx="10382249" cy="344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u="sng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Bài giải</a:t>
            </a:r>
            <a:r>
              <a:rPr lang="en-US" sz="4000" b="1" u="sng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Đổi: 2 phút 30 giây = 150 giây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  Thời gian Nam chạy hết hai vòng như thế  là: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         150 x 2 = 300 (giây)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                      Đáp số: 300 giây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4379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54</TotalTime>
  <Words>580</Words>
  <Application>Microsoft Office PowerPoint</Application>
  <PresentationFormat>Widescreen</PresentationFormat>
  <Paragraphs>76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Cambria Math</vt:lpstr>
      <vt:lpstr>Times New Roman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Pham Dung</cp:lastModifiedBy>
  <cp:revision>24</cp:revision>
  <dcterms:created xsi:type="dcterms:W3CDTF">2023-08-22T00:04:23Z</dcterms:created>
  <dcterms:modified xsi:type="dcterms:W3CDTF">2025-04-07T00:30:33Z</dcterms:modified>
  <cp:category>9Slide.vn</cp:category>
</cp:coreProperties>
</file>