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8"/>
  </p:notesMasterIdLst>
  <p:sldIdLst>
    <p:sldId id="257" r:id="rId3"/>
    <p:sldId id="259" r:id="rId4"/>
    <p:sldId id="260" r:id="rId5"/>
    <p:sldId id="263" r:id="rId6"/>
    <p:sldId id="291" r:id="rId7"/>
    <p:sldId id="265" r:id="rId8"/>
    <p:sldId id="292" r:id="rId9"/>
    <p:sldId id="283" r:id="rId10"/>
    <p:sldId id="264" r:id="rId11"/>
    <p:sldId id="267" r:id="rId12"/>
    <p:sldId id="273" r:id="rId13"/>
    <p:sldId id="274" r:id="rId14"/>
    <p:sldId id="293" r:id="rId15"/>
    <p:sldId id="281" r:id="rId16"/>
    <p:sldId id="284" r:id="rId17"/>
    <p:sldId id="294" r:id="rId18"/>
    <p:sldId id="288" r:id="rId19"/>
    <p:sldId id="266" r:id="rId20"/>
    <p:sldId id="11693" r:id="rId21"/>
    <p:sldId id="11694" r:id="rId22"/>
    <p:sldId id="271" r:id="rId23"/>
    <p:sldId id="272" r:id="rId24"/>
    <p:sldId id="285" r:id="rId25"/>
    <p:sldId id="289"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E3EE"/>
    <a:srgbClr val="B7F276"/>
    <a:srgbClr val="D5BFCD"/>
    <a:srgbClr val="F89CBF"/>
    <a:srgbClr val="F9B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802" autoAdjust="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95CA4-8EA5-4BFF-AE6E-3AA42F2143E1}"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F9304-67C2-4EA9-9C19-1189BBB0A21A}" type="slidenum">
              <a:rPr lang="en-US" smtClean="0"/>
              <a:t>‹#›</a:t>
            </a:fld>
            <a:endParaRPr lang="en-US"/>
          </a:p>
        </p:txBody>
      </p:sp>
    </p:spTree>
    <p:extLst>
      <p:ext uri="{BB962C8B-B14F-4D97-AF65-F5344CB8AC3E}">
        <p14:creationId xmlns:p14="http://schemas.microsoft.com/office/powerpoint/2010/main" val="277633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83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30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75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6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1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09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314196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163076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374126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0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35447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416928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250391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2754324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44951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243765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57381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52426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78173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36097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3290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378404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29057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115997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21213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102259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97600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7FBB76-72D6-464A-B452-F38400774CA5}" type="datetimeFigureOut">
              <a:rPr lang="en-US" smtClean="0"/>
              <a:t>4/7/2025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A5F0E4-D8A0-4152-95BA-4FAD618AC124}" type="slidenum">
              <a:rPr lang="en-US" smtClean="0"/>
              <a:t>‹#›</a:t>
            </a:fld>
            <a:endParaRPr lang="en-US"/>
          </a:p>
        </p:txBody>
      </p:sp>
    </p:spTree>
    <p:extLst>
      <p:ext uri="{BB962C8B-B14F-4D97-AF65-F5344CB8AC3E}">
        <p14:creationId xmlns:p14="http://schemas.microsoft.com/office/powerpoint/2010/main" val="203578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0972" y="891217"/>
            <a:ext cx="3338286" cy="3972479"/>
          </a:xfrm>
          <a:prstGeom prst="rect">
            <a:avLst/>
          </a:prstGeom>
        </p:spPr>
      </p:pic>
    </p:spTree>
    <p:extLst>
      <p:ext uri="{BB962C8B-B14F-4D97-AF65-F5344CB8AC3E}">
        <p14:creationId xmlns:p14="http://schemas.microsoft.com/office/powerpoint/2010/main" val="5220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841317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0.gif"/><Relationship Id="rId5" Type="http://schemas.openxmlformats.org/officeDocument/2006/relationships/image" Target="../media/image12.jpeg"/><Relationship Id="rId10" Type="http://schemas.microsoft.com/office/2007/relationships/hdphoto" Target="../media/hdphoto1.wdp"/><Relationship Id="rId4" Type="http://schemas.openxmlformats.org/officeDocument/2006/relationships/notesSlide" Target="../notesSlides/notesSlide2.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2.xml"/><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image" Target="../media/image20.gif"/><Relationship Id="rId5" Type="http://schemas.openxmlformats.org/officeDocument/2006/relationships/image" Target="../media/image12.jpe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slideLayout" Target="../slideLayouts/slideLayout2.xml"/><Relationship Id="rId7" Type="http://schemas.microsoft.com/office/2007/relationships/hdphoto" Target="../media/hdphoto5.wdp"/><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11" Type="http://schemas.openxmlformats.org/officeDocument/2006/relationships/image" Target="../media/image16.png"/><Relationship Id="rId5" Type="http://schemas.openxmlformats.org/officeDocument/2006/relationships/image" Target="../media/image12.jpeg"/><Relationship Id="rId15" Type="http://schemas.openxmlformats.org/officeDocument/2006/relationships/image" Target="../media/image24.png"/><Relationship Id="rId10" Type="http://schemas.microsoft.com/office/2007/relationships/hdphoto" Target="../media/hdphoto4.wdp"/><Relationship Id="rId4" Type="http://schemas.openxmlformats.org/officeDocument/2006/relationships/notesSlide" Target="../notesSlides/notesSlide5.xml"/><Relationship Id="rId9" Type="http://schemas.openxmlformats.org/officeDocument/2006/relationships/image" Target="../media/image18.png"/><Relationship Id="rId1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3.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30.png"/><Relationship Id="rId10" Type="http://schemas.microsoft.com/office/2007/relationships/hdphoto" Target="../media/hdphoto6.wdp"/><Relationship Id="rId4" Type="http://schemas.openxmlformats.org/officeDocument/2006/relationships/notesSlide" Target="../notesSlides/notesSlide7.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5">
            <a:extLst>
              <a:ext uri="{FF2B5EF4-FFF2-40B4-BE49-F238E27FC236}">
                <a16:creationId xmlns:a16="http://schemas.microsoft.com/office/drawing/2014/main" id="{375B7F41-B6BC-4285-A5D4-E61F19FAE58E}"/>
              </a:ext>
            </a:extLst>
          </p:cNvPr>
          <p:cNvSpPr/>
          <p:nvPr/>
        </p:nvSpPr>
        <p:spPr>
          <a:xfrm>
            <a:off x="695325" y="1869251"/>
            <a:ext cx="11410950" cy="3426649"/>
          </a:xfrm>
          <a:custGeom>
            <a:avLst/>
            <a:gdLst>
              <a:gd name="connsiteX0" fmla="*/ 0 w 11410950"/>
              <a:gd name="connsiteY0" fmla="*/ 1713325 h 3426649"/>
              <a:gd name="connsiteX1" fmla="*/ 1713325 w 11410950"/>
              <a:gd name="connsiteY1" fmla="*/ 0 h 3426649"/>
              <a:gd name="connsiteX2" fmla="*/ 2363475 w 11410950"/>
              <a:gd name="connsiteY2" fmla="*/ 0 h 3426649"/>
              <a:gd name="connsiteX3" fmla="*/ 2774096 w 11410950"/>
              <a:gd name="connsiteY3" fmla="*/ 0 h 3426649"/>
              <a:gd name="connsiteX4" fmla="*/ 3184718 w 11410950"/>
              <a:gd name="connsiteY4" fmla="*/ 0 h 3426649"/>
              <a:gd name="connsiteX5" fmla="*/ 3755025 w 11410950"/>
              <a:gd name="connsiteY5" fmla="*/ 0 h 3426649"/>
              <a:gd name="connsiteX6" fmla="*/ 4085803 w 11410950"/>
              <a:gd name="connsiteY6" fmla="*/ 0 h 3426649"/>
              <a:gd name="connsiteX7" fmla="*/ 4576267 w 11410950"/>
              <a:gd name="connsiteY7" fmla="*/ 0 h 3426649"/>
              <a:gd name="connsiteX8" fmla="*/ 5146574 w 11410950"/>
              <a:gd name="connsiteY8" fmla="*/ 0 h 3426649"/>
              <a:gd name="connsiteX9" fmla="*/ 5796725 w 11410950"/>
              <a:gd name="connsiteY9" fmla="*/ 0 h 3426649"/>
              <a:gd name="connsiteX10" fmla="*/ 6446875 w 11410950"/>
              <a:gd name="connsiteY10" fmla="*/ 0 h 3426649"/>
              <a:gd name="connsiteX11" fmla="*/ 6937339 w 11410950"/>
              <a:gd name="connsiteY11" fmla="*/ 0 h 3426649"/>
              <a:gd name="connsiteX12" fmla="*/ 7667332 w 11410950"/>
              <a:gd name="connsiteY12" fmla="*/ 0 h 3426649"/>
              <a:gd name="connsiteX13" fmla="*/ 8157797 w 11410950"/>
              <a:gd name="connsiteY13" fmla="*/ 0 h 3426649"/>
              <a:gd name="connsiteX14" fmla="*/ 8887790 w 11410950"/>
              <a:gd name="connsiteY14" fmla="*/ 0 h 3426649"/>
              <a:gd name="connsiteX15" fmla="*/ 9697626 w 11410950"/>
              <a:gd name="connsiteY15" fmla="*/ 0 h 3426649"/>
              <a:gd name="connsiteX16" fmla="*/ 11410951 w 11410950"/>
              <a:gd name="connsiteY16" fmla="*/ 1713325 h 3426649"/>
              <a:gd name="connsiteX17" fmla="*/ 11410950 w 11410950"/>
              <a:gd name="connsiteY17" fmla="*/ 1713325 h 3426649"/>
              <a:gd name="connsiteX18" fmla="*/ 9697625 w 11410950"/>
              <a:gd name="connsiteY18" fmla="*/ 3426650 h 3426649"/>
              <a:gd name="connsiteX19" fmla="*/ 9127318 w 11410950"/>
              <a:gd name="connsiteY19" fmla="*/ 3426650 h 3426649"/>
              <a:gd name="connsiteX20" fmla="*/ 8557011 w 11410950"/>
              <a:gd name="connsiteY20" fmla="*/ 3426650 h 3426649"/>
              <a:gd name="connsiteX21" fmla="*/ 7986704 w 11410950"/>
              <a:gd name="connsiteY21" fmla="*/ 3426650 h 3426649"/>
              <a:gd name="connsiteX22" fmla="*/ 7256710 w 11410950"/>
              <a:gd name="connsiteY22" fmla="*/ 3426650 h 3426649"/>
              <a:gd name="connsiteX23" fmla="*/ 6526717 w 11410950"/>
              <a:gd name="connsiteY23" fmla="*/ 3426650 h 3426649"/>
              <a:gd name="connsiteX24" fmla="*/ 5876567 w 11410950"/>
              <a:gd name="connsiteY24" fmla="*/ 3426650 h 3426649"/>
              <a:gd name="connsiteX25" fmla="*/ 5306260 w 11410950"/>
              <a:gd name="connsiteY25" fmla="*/ 3426649 h 3426649"/>
              <a:gd name="connsiteX26" fmla="*/ 4895639 w 11410950"/>
              <a:gd name="connsiteY26" fmla="*/ 3426649 h 3426649"/>
              <a:gd name="connsiteX27" fmla="*/ 4245489 w 11410950"/>
              <a:gd name="connsiteY27" fmla="*/ 3426649 h 3426649"/>
              <a:gd name="connsiteX28" fmla="*/ 3595339 w 11410950"/>
              <a:gd name="connsiteY28" fmla="*/ 3426649 h 3426649"/>
              <a:gd name="connsiteX29" fmla="*/ 3264560 w 11410950"/>
              <a:gd name="connsiteY29" fmla="*/ 3426649 h 3426649"/>
              <a:gd name="connsiteX30" fmla="*/ 2694253 w 11410950"/>
              <a:gd name="connsiteY30" fmla="*/ 3426649 h 3426649"/>
              <a:gd name="connsiteX31" fmla="*/ 2363475 w 11410950"/>
              <a:gd name="connsiteY31" fmla="*/ 3426649 h 3426649"/>
              <a:gd name="connsiteX32" fmla="*/ 1713325 w 11410950"/>
              <a:gd name="connsiteY32" fmla="*/ 3426649 h 3426649"/>
              <a:gd name="connsiteX33" fmla="*/ 0 w 11410950"/>
              <a:gd name="connsiteY33" fmla="*/ 1713324 h 3426649"/>
              <a:gd name="connsiteX34" fmla="*/ 0 w 11410950"/>
              <a:gd name="connsiteY34" fmla="*/ 1713325 h 34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410950" h="3426649" fill="none" extrusionOk="0">
                <a:moveTo>
                  <a:pt x="0" y="1713325"/>
                </a:moveTo>
                <a:cubicBezTo>
                  <a:pt x="-121490" y="767972"/>
                  <a:pt x="720456" y="-147948"/>
                  <a:pt x="1713325" y="0"/>
                </a:cubicBezTo>
                <a:cubicBezTo>
                  <a:pt x="1868552" y="-73497"/>
                  <a:pt x="2099953" y="45461"/>
                  <a:pt x="2363475" y="0"/>
                </a:cubicBezTo>
                <a:cubicBezTo>
                  <a:pt x="2626997" y="-45461"/>
                  <a:pt x="2688858" y="20069"/>
                  <a:pt x="2774096" y="0"/>
                </a:cubicBezTo>
                <a:cubicBezTo>
                  <a:pt x="2859334" y="-20069"/>
                  <a:pt x="2994591" y="38715"/>
                  <a:pt x="3184718" y="0"/>
                </a:cubicBezTo>
                <a:cubicBezTo>
                  <a:pt x="3374845" y="-38715"/>
                  <a:pt x="3534934" y="10163"/>
                  <a:pt x="3755025" y="0"/>
                </a:cubicBezTo>
                <a:cubicBezTo>
                  <a:pt x="3975116" y="-10163"/>
                  <a:pt x="3973379" y="15572"/>
                  <a:pt x="4085803" y="0"/>
                </a:cubicBezTo>
                <a:cubicBezTo>
                  <a:pt x="4198227" y="-15572"/>
                  <a:pt x="4383474" y="11422"/>
                  <a:pt x="4576267" y="0"/>
                </a:cubicBezTo>
                <a:cubicBezTo>
                  <a:pt x="4769060" y="-11422"/>
                  <a:pt x="4871804" y="26792"/>
                  <a:pt x="5146574" y="0"/>
                </a:cubicBezTo>
                <a:cubicBezTo>
                  <a:pt x="5421344" y="-26792"/>
                  <a:pt x="5583696" y="47691"/>
                  <a:pt x="5796725" y="0"/>
                </a:cubicBezTo>
                <a:cubicBezTo>
                  <a:pt x="6009754" y="-47691"/>
                  <a:pt x="6195717" y="24703"/>
                  <a:pt x="6446875" y="0"/>
                </a:cubicBezTo>
                <a:cubicBezTo>
                  <a:pt x="6698033" y="-24703"/>
                  <a:pt x="6743424" y="50460"/>
                  <a:pt x="6937339" y="0"/>
                </a:cubicBezTo>
                <a:cubicBezTo>
                  <a:pt x="7131254" y="-50460"/>
                  <a:pt x="7361316" y="45645"/>
                  <a:pt x="7667332" y="0"/>
                </a:cubicBezTo>
                <a:cubicBezTo>
                  <a:pt x="7973348" y="-45645"/>
                  <a:pt x="8043799" y="23790"/>
                  <a:pt x="8157797" y="0"/>
                </a:cubicBezTo>
                <a:cubicBezTo>
                  <a:pt x="8271796" y="-23790"/>
                  <a:pt x="8714489" y="25664"/>
                  <a:pt x="8887790" y="0"/>
                </a:cubicBezTo>
                <a:cubicBezTo>
                  <a:pt x="9061091" y="-25664"/>
                  <a:pt x="9390794" y="76678"/>
                  <a:pt x="9697626" y="0"/>
                </a:cubicBezTo>
                <a:cubicBezTo>
                  <a:pt x="10746170" y="-64334"/>
                  <a:pt x="11397801" y="738166"/>
                  <a:pt x="11410951" y="1713325"/>
                </a:cubicBezTo>
                <a:lnTo>
                  <a:pt x="11410950" y="1713325"/>
                </a:lnTo>
                <a:cubicBezTo>
                  <a:pt x="11219581" y="2482907"/>
                  <a:pt x="10461209" y="3350676"/>
                  <a:pt x="9697625" y="3426650"/>
                </a:cubicBezTo>
                <a:cubicBezTo>
                  <a:pt x="9578328" y="3464474"/>
                  <a:pt x="9379320" y="3380599"/>
                  <a:pt x="9127318" y="3426650"/>
                </a:cubicBezTo>
                <a:cubicBezTo>
                  <a:pt x="8875316" y="3472701"/>
                  <a:pt x="8787783" y="3401463"/>
                  <a:pt x="8557011" y="3426650"/>
                </a:cubicBezTo>
                <a:cubicBezTo>
                  <a:pt x="8326239" y="3451837"/>
                  <a:pt x="8172454" y="3405396"/>
                  <a:pt x="7986704" y="3426650"/>
                </a:cubicBezTo>
                <a:cubicBezTo>
                  <a:pt x="7800954" y="3447904"/>
                  <a:pt x="7533795" y="3397582"/>
                  <a:pt x="7256710" y="3426650"/>
                </a:cubicBezTo>
                <a:cubicBezTo>
                  <a:pt x="6979625" y="3455718"/>
                  <a:pt x="6846845" y="3389084"/>
                  <a:pt x="6526717" y="3426650"/>
                </a:cubicBezTo>
                <a:cubicBezTo>
                  <a:pt x="6206589" y="3464216"/>
                  <a:pt x="6144349" y="3416539"/>
                  <a:pt x="5876567" y="3426650"/>
                </a:cubicBezTo>
                <a:cubicBezTo>
                  <a:pt x="5608785" y="3436761"/>
                  <a:pt x="5511770" y="3369853"/>
                  <a:pt x="5306260" y="3426649"/>
                </a:cubicBezTo>
                <a:cubicBezTo>
                  <a:pt x="5100750" y="3483446"/>
                  <a:pt x="5071490" y="3381598"/>
                  <a:pt x="4895639" y="3426649"/>
                </a:cubicBezTo>
                <a:cubicBezTo>
                  <a:pt x="4719788" y="3471700"/>
                  <a:pt x="4408204" y="3361718"/>
                  <a:pt x="4245489" y="3426649"/>
                </a:cubicBezTo>
                <a:cubicBezTo>
                  <a:pt x="4082774" y="3491580"/>
                  <a:pt x="3750202" y="3381545"/>
                  <a:pt x="3595339" y="3426649"/>
                </a:cubicBezTo>
                <a:cubicBezTo>
                  <a:pt x="3440476" y="3471753"/>
                  <a:pt x="3427597" y="3401940"/>
                  <a:pt x="3264560" y="3426649"/>
                </a:cubicBezTo>
                <a:cubicBezTo>
                  <a:pt x="3101523" y="3451358"/>
                  <a:pt x="2933665" y="3364404"/>
                  <a:pt x="2694253" y="3426649"/>
                </a:cubicBezTo>
                <a:cubicBezTo>
                  <a:pt x="2454841" y="3488894"/>
                  <a:pt x="2509743" y="3415415"/>
                  <a:pt x="2363475" y="3426649"/>
                </a:cubicBezTo>
                <a:cubicBezTo>
                  <a:pt x="2217207" y="3437883"/>
                  <a:pt x="1983386" y="3419199"/>
                  <a:pt x="1713325" y="3426649"/>
                </a:cubicBezTo>
                <a:cubicBezTo>
                  <a:pt x="889346" y="3506873"/>
                  <a:pt x="208302" y="2482404"/>
                  <a:pt x="0" y="1713324"/>
                </a:cubicBezTo>
                <a:lnTo>
                  <a:pt x="0" y="1713325"/>
                </a:lnTo>
                <a:close/>
              </a:path>
              <a:path w="11410950" h="3426649" stroke="0" extrusionOk="0">
                <a:moveTo>
                  <a:pt x="0" y="1713325"/>
                </a:moveTo>
                <a:cubicBezTo>
                  <a:pt x="84558" y="673016"/>
                  <a:pt x="673691" y="-35237"/>
                  <a:pt x="1713325" y="0"/>
                </a:cubicBezTo>
                <a:cubicBezTo>
                  <a:pt x="1843866" y="-2125"/>
                  <a:pt x="2033227" y="13548"/>
                  <a:pt x="2123946" y="0"/>
                </a:cubicBezTo>
                <a:cubicBezTo>
                  <a:pt x="2214665" y="-13548"/>
                  <a:pt x="2439166" y="30122"/>
                  <a:pt x="2694253" y="0"/>
                </a:cubicBezTo>
                <a:cubicBezTo>
                  <a:pt x="2949340" y="-30122"/>
                  <a:pt x="3045113" y="538"/>
                  <a:pt x="3344404" y="0"/>
                </a:cubicBezTo>
                <a:cubicBezTo>
                  <a:pt x="3643695" y="-538"/>
                  <a:pt x="3560174" y="11068"/>
                  <a:pt x="3755025" y="0"/>
                </a:cubicBezTo>
                <a:cubicBezTo>
                  <a:pt x="3949876" y="-11068"/>
                  <a:pt x="4053789" y="1543"/>
                  <a:pt x="4165646" y="0"/>
                </a:cubicBezTo>
                <a:cubicBezTo>
                  <a:pt x="4277503" y="-1543"/>
                  <a:pt x="4492306" y="7550"/>
                  <a:pt x="4656110" y="0"/>
                </a:cubicBezTo>
                <a:cubicBezTo>
                  <a:pt x="4819914" y="-7550"/>
                  <a:pt x="4905512" y="32639"/>
                  <a:pt x="4986888" y="0"/>
                </a:cubicBezTo>
                <a:cubicBezTo>
                  <a:pt x="5068264" y="-32639"/>
                  <a:pt x="5365447" y="8496"/>
                  <a:pt x="5716882" y="0"/>
                </a:cubicBezTo>
                <a:cubicBezTo>
                  <a:pt x="6068317" y="-8496"/>
                  <a:pt x="5962370" y="31861"/>
                  <a:pt x="6207346" y="0"/>
                </a:cubicBezTo>
                <a:cubicBezTo>
                  <a:pt x="6452322" y="-31861"/>
                  <a:pt x="6636067" y="57029"/>
                  <a:pt x="6777653" y="0"/>
                </a:cubicBezTo>
                <a:cubicBezTo>
                  <a:pt x="6919239" y="-57029"/>
                  <a:pt x="6945617" y="24551"/>
                  <a:pt x="7108431" y="0"/>
                </a:cubicBezTo>
                <a:cubicBezTo>
                  <a:pt x="7271245" y="-24551"/>
                  <a:pt x="7342789" y="1612"/>
                  <a:pt x="7439209" y="0"/>
                </a:cubicBezTo>
                <a:cubicBezTo>
                  <a:pt x="7535629" y="-1612"/>
                  <a:pt x="7947531" y="43337"/>
                  <a:pt x="8089360" y="0"/>
                </a:cubicBezTo>
                <a:cubicBezTo>
                  <a:pt x="8231189" y="-43337"/>
                  <a:pt x="8599821" y="8142"/>
                  <a:pt x="8819353" y="0"/>
                </a:cubicBezTo>
                <a:cubicBezTo>
                  <a:pt x="9038885" y="-8142"/>
                  <a:pt x="9390118" y="62578"/>
                  <a:pt x="9697626" y="0"/>
                </a:cubicBezTo>
                <a:cubicBezTo>
                  <a:pt x="10550119" y="8434"/>
                  <a:pt x="11431272" y="788552"/>
                  <a:pt x="11410951" y="1713325"/>
                </a:cubicBezTo>
                <a:lnTo>
                  <a:pt x="11410950" y="1713325"/>
                </a:lnTo>
                <a:cubicBezTo>
                  <a:pt x="11573601" y="2678726"/>
                  <a:pt x="10676854" y="3392010"/>
                  <a:pt x="9697625" y="3426650"/>
                </a:cubicBezTo>
                <a:cubicBezTo>
                  <a:pt x="9596494" y="3440298"/>
                  <a:pt x="9484248" y="3415596"/>
                  <a:pt x="9366847" y="3426650"/>
                </a:cubicBezTo>
                <a:cubicBezTo>
                  <a:pt x="9249446" y="3437704"/>
                  <a:pt x="9159210" y="3387034"/>
                  <a:pt x="9036069" y="3426650"/>
                </a:cubicBezTo>
                <a:cubicBezTo>
                  <a:pt x="8912928" y="3466266"/>
                  <a:pt x="8584394" y="3363584"/>
                  <a:pt x="8385919" y="3426650"/>
                </a:cubicBezTo>
                <a:cubicBezTo>
                  <a:pt x="8187444" y="3489716"/>
                  <a:pt x="7953001" y="3392899"/>
                  <a:pt x="7655925" y="3426650"/>
                </a:cubicBezTo>
                <a:cubicBezTo>
                  <a:pt x="7358849" y="3460401"/>
                  <a:pt x="7289949" y="3401659"/>
                  <a:pt x="7085618" y="3426650"/>
                </a:cubicBezTo>
                <a:cubicBezTo>
                  <a:pt x="6881287" y="3451641"/>
                  <a:pt x="6725388" y="3373212"/>
                  <a:pt x="6515311" y="3426650"/>
                </a:cubicBezTo>
                <a:cubicBezTo>
                  <a:pt x="6305234" y="3480088"/>
                  <a:pt x="6305066" y="3412394"/>
                  <a:pt x="6184533" y="3426650"/>
                </a:cubicBezTo>
                <a:cubicBezTo>
                  <a:pt x="6064000" y="3440906"/>
                  <a:pt x="5638008" y="3343683"/>
                  <a:pt x="5454540" y="3426649"/>
                </a:cubicBezTo>
                <a:cubicBezTo>
                  <a:pt x="5271072" y="3509615"/>
                  <a:pt x="5092849" y="3393757"/>
                  <a:pt x="4964076" y="3426649"/>
                </a:cubicBezTo>
                <a:cubicBezTo>
                  <a:pt x="4835303" y="3459541"/>
                  <a:pt x="4543421" y="3425555"/>
                  <a:pt x="4393769" y="3426649"/>
                </a:cubicBezTo>
                <a:cubicBezTo>
                  <a:pt x="4244117" y="3427743"/>
                  <a:pt x="3957670" y="3413165"/>
                  <a:pt x="3823461" y="3426649"/>
                </a:cubicBezTo>
                <a:cubicBezTo>
                  <a:pt x="3689252" y="3440133"/>
                  <a:pt x="3538238" y="3418240"/>
                  <a:pt x="3253154" y="3426649"/>
                </a:cubicBezTo>
                <a:cubicBezTo>
                  <a:pt x="2968070" y="3435058"/>
                  <a:pt x="2958442" y="3381911"/>
                  <a:pt x="2682847" y="3426649"/>
                </a:cubicBezTo>
                <a:cubicBezTo>
                  <a:pt x="2407252" y="3471387"/>
                  <a:pt x="2049123" y="3395526"/>
                  <a:pt x="1713325" y="3426649"/>
                </a:cubicBezTo>
                <a:cubicBezTo>
                  <a:pt x="788996" y="3432180"/>
                  <a:pt x="-44273" y="2675135"/>
                  <a:pt x="0" y="1713324"/>
                </a:cubicBezTo>
                <a:lnTo>
                  <a:pt x="0" y="1713325"/>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17E38B9B-3533-9574-B7E5-D76B39F82593}"/>
              </a:ext>
            </a:extLst>
          </p:cNvPr>
          <p:cNvPicPr>
            <a:picLocks noChangeAspect="1"/>
          </p:cNvPicPr>
          <p:nvPr/>
        </p:nvPicPr>
        <p:blipFill>
          <a:blip r:embed="rId3"/>
          <a:stretch>
            <a:fillRect/>
          </a:stretch>
        </p:blipFill>
        <p:spPr>
          <a:xfrm>
            <a:off x="4085673" y="1225237"/>
            <a:ext cx="3944454" cy="1359526"/>
          </a:xfrm>
          <a:prstGeom prst="rect">
            <a:avLst/>
          </a:prstGeom>
        </p:spPr>
      </p:pic>
      <p:pic>
        <p:nvPicPr>
          <p:cNvPr id="7" name="Picture 6">
            <a:extLst>
              <a:ext uri="{FF2B5EF4-FFF2-40B4-BE49-F238E27FC236}">
                <a16:creationId xmlns:a16="http://schemas.microsoft.com/office/drawing/2014/main" id="{D65FF6EC-7B96-E08C-FF09-A6963A60063F}"/>
              </a:ext>
            </a:extLst>
          </p:cNvPr>
          <p:cNvPicPr>
            <a:picLocks noChangeAspect="1"/>
          </p:cNvPicPr>
          <p:nvPr/>
        </p:nvPicPr>
        <p:blipFill>
          <a:blip r:embed="rId4"/>
          <a:stretch>
            <a:fillRect/>
          </a:stretch>
        </p:blipFill>
        <p:spPr>
          <a:xfrm>
            <a:off x="1045386" y="2656609"/>
            <a:ext cx="10577477" cy="2402032"/>
          </a:xfrm>
          <a:prstGeom prst="rect">
            <a:avLst/>
          </a:prstGeom>
        </p:spPr>
      </p:pic>
      <p:pic>
        <p:nvPicPr>
          <p:cNvPr id="8" name="Picture 7">
            <a:extLst>
              <a:ext uri="{FF2B5EF4-FFF2-40B4-BE49-F238E27FC236}">
                <a16:creationId xmlns:a16="http://schemas.microsoft.com/office/drawing/2014/main" id="{17CCD77E-C414-462C-A714-E47926562424}"/>
              </a:ext>
            </a:extLst>
          </p:cNvPr>
          <p:cNvPicPr>
            <a:picLocks noChangeAspect="1"/>
          </p:cNvPicPr>
          <p:nvPr/>
        </p:nvPicPr>
        <p:blipFill>
          <a:blip r:embed="rId5"/>
          <a:stretch>
            <a:fillRect/>
          </a:stretch>
        </p:blipFill>
        <p:spPr>
          <a:xfrm>
            <a:off x="1004188" y="2047022"/>
            <a:ext cx="2944623" cy="2097206"/>
          </a:xfrm>
          <a:prstGeom prst="rect">
            <a:avLst/>
          </a:prstGeom>
        </p:spPr>
      </p:pic>
      <p:pic>
        <p:nvPicPr>
          <p:cNvPr id="9" name="Picture 8">
            <a:extLst>
              <a:ext uri="{FF2B5EF4-FFF2-40B4-BE49-F238E27FC236}">
                <a16:creationId xmlns:a16="http://schemas.microsoft.com/office/drawing/2014/main" id="{5A3647AB-BE2C-DCFB-B6BE-39292CA8340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22245" y1="23163" x2="24796" y2="65408"/>
                        <a14:backgroundMark x1="78265" y1="39694" x2="88061" y2="56633"/>
                        <a14:backgroundMark x1="76327" y1="70918" x2="68265" y2="72959"/>
                      </a14:backgroundRemoval>
                    </a14:imgEffect>
                  </a14:imgLayer>
                </a14:imgProps>
              </a:ext>
              <a:ext uri="{28A0092B-C50C-407E-A947-70E740481C1C}">
                <a14:useLocalDpi xmlns:a14="http://schemas.microsoft.com/office/drawing/2010/main" val="0"/>
              </a:ext>
            </a:extLst>
          </a:blip>
          <a:srcRect l="22024" t="9422" r="12718" b="7568"/>
          <a:stretch/>
        </p:blipFill>
        <p:spPr>
          <a:xfrm>
            <a:off x="495073" y="3565193"/>
            <a:ext cx="2229077" cy="2835454"/>
          </a:xfrm>
          <a:prstGeom prst="rect">
            <a:avLst/>
          </a:prstGeom>
        </p:spPr>
      </p:pic>
      <p:sp>
        <p:nvSpPr>
          <p:cNvPr id="5" name="TextBox 4">
            <a:extLst>
              <a:ext uri="{FF2B5EF4-FFF2-40B4-BE49-F238E27FC236}">
                <a16:creationId xmlns:a16="http://schemas.microsoft.com/office/drawing/2014/main" id="{36A359C9-6FCC-5412-F69A-0F4E4E10F37F}"/>
              </a:ext>
            </a:extLst>
          </p:cNvPr>
          <p:cNvSpPr txBox="1"/>
          <p:nvPr/>
        </p:nvSpPr>
        <p:spPr>
          <a:xfrm>
            <a:off x="2381639" y="318440"/>
            <a:ext cx="735252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449667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CFCC9C0-65A2-95AC-F330-002ABDB0B7FD}"/>
              </a:ext>
            </a:extLst>
          </p:cNvPr>
          <p:cNvGrpSpPr/>
          <p:nvPr/>
        </p:nvGrpSpPr>
        <p:grpSpPr>
          <a:xfrm>
            <a:off x="450847" y="447606"/>
            <a:ext cx="11026778" cy="757670"/>
            <a:chOff x="450847" y="447606"/>
            <a:chExt cx="11026778" cy="757670"/>
          </a:xfrm>
        </p:grpSpPr>
        <p:grpSp>
          <p:nvGrpSpPr>
            <p:cNvPr id="3" name="Group 2">
              <a:extLst>
                <a:ext uri="{FF2B5EF4-FFF2-40B4-BE49-F238E27FC236}">
                  <a16:creationId xmlns:a16="http://schemas.microsoft.com/office/drawing/2014/main" id="{E07B6D95-C7D3-E4B0-9CB2-318D522C8F06}"/>
                </a:ext>
              </a:extLst>
            </p:cNvPr>
            <p:cNvGrpSpPr/>
            <p:nvPr/>
          </p:nvGrpSpPr>
          <p:grpSpPr>
            <a:xfrm>
              <a:off x="450847" y="447606"/>
              <a:ext cx="772160" cy="757670"/>
              <a:chOff x="667518" y="406400"/>
              <a:chExt cx="772160" cy="757670"/>
            </a:xfrm>
            <a:solidFill>
              <a:srgbClr val="00B0F0"/>
            </a:solidFill>
          </p:grpSpPr>
          <p:sp>
            <p:nvSpPr>
              <p:cNvPr id="7" name="Isosceles Triangle 8">
                <a:extLst>
                  <a:ext uri="{FF2B5EF4-FFF2-40B4-BE49-F238E27FC236}">
                    <a16:creationId xmlns:a16="http://schemas.microsoft.com/office/drawing/2014/main" id="{55FD8A21-04ED-E283-D029-F64320550062}"/>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15">
                <a:extLst>
                  <a:ext uri="{FF2B5EF4-FFF2-40B4-BE49-F238E27FC236}">
                    <a16:creationId xmlns:a16="http://schemas.microsoft.com/office/drawing/2014/main" id="{CC44AFA9-020B-926B-5968-C843D6F7F2E1}"/>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 name="TextBox 3">
              <a:extLst>
                <a:ext uri="{FF2B5EF4-FFF2-40B4-BE49-F238E27FC236}">
                  <a16:creationId xmlns:a16="http://schemas.microsoft.com/office/drawing/2014/main" id="{9F01980D-5BA7-F7FF-5CE5-363A1FC8A403}"/>
                </a:ext>
              </a:extLst>
            </p:cNvPr>
            <p:cNvSpPr txBox="1"/>
            <p:nvPr/>
          </p:nvSpPr>
          <p:spPr>
            <a:xfrm>
              <a:off x="1223007" y="472967"/>
              <a:ext cx="102546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err="1">
                  <a:solidFill>
                    <a:srgbClr val="000000"/>
                  </a:solidFill>
                  <a:effectLst/>
                </a:rPr>
                <a:t>Làm</a:t>
              </a:r>
              <a:r>
                <a:rPr lang="en-US" sz="4000" b="0" i="0" dirty="0">
                  <a:solidFill>
                    <a:srgbClr val="000000"/>
                  </a:solidFill>
                  <a:effectLst/>
                </a:rPr>
                <a:t> </a:t>
              </a:r>
              <a:r>
                <a:rPr lang="en-US" sz="4000" b="0" i="0" dirty="0" err="1">
                  <a:solidFill>
                    <a:srgbClr val="000000"/>
                  </a:solidFill>
                  <a:effectLst/>
                </a:rPr>
                <a:t>tròn</a:t>
              </a:r>
              <a:r>
                <a:rPr lang="en-US" sz="4000" b="0" i="0" dirty="0">
                  <a:solidFill>
                    <a:srgbClr val="000000"/>
                  </a:solidFill>
                  <a:effectLst/>
                </a:rPr>
                <a:t> </a:t>
              </a:r>
              <a:r>
                <a:rPr lang="en-US" sz="4000" b="0" i="0" dirty="0" err="1">
                  <a:solidFill>
                    <a:srgbClr val="000000"/>
                  </a:solidFill>
                  <a:effectLst/>
                </a:rPr>
                <a:t>các</a:t>
              </a:r>
              <a:r>
                <a:rPr lang="en-US" sz="4000" b="0" i="0" dirty="0">
                  <a:solidFill>
                    <a:srgbClr val="000000"/>
                  </a:solidFill>
                  <a:effectLst/>
                </a:rPr>
                <a:t> </a:t>
              </a:r>
              <a:r>
                <a:rPr lang="en-US" sz="4000" b="0" i="0" dirty="0" err="1">
                  <a:solidFill>
                    <a:srgbClr val="000000"/>
                  </a:solidFill>
                  <a:effectLst/>
                </a:rPr>
                <a:t>mặt</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sau</a:t>
              </a:r>
              <a:r>
                <a:rPr lang="en-US" sz="4000" b="0" i="0" dirty="0">
                  <a:solidFill>
                    <a:srgbClr val="000000"/>
                  </a:solidFill>
                  <a:effectLst/>
                </a:rPr>
                <a:t> </a:t>
              </a:r>
              <a:r>
                <a:rPr lang="en-US" sz="4000" b="0" i="0" dirty="0" err="1">
                  <a:solidFill>
                    <a:srgbClr val="000000"/>
                  </a:solidFill>
                  <a:effectLst/>
                </a:rPr>
                <a:t>đến</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trăm</a:t>
              </a:r>
              <a:r>
                <a:rPr lang="en-US" sz="4000" b="0" i="0" dirty="0">
                  <a:solidFill>
                    <a:srgbClr val="000000"/>
                  </a:solidFill>
                  <a:effectLst/>
                </a:rPr>
                <a:t> </a:t>
              </a:r>
              <a:r>
                <a:rPr lang="en-US" sz="4000" b="0" i="0" dirty="0" err="1">
                  <a:solidFill>
                    <a:srgbClr val="000000"/>
                  </a:solidFill>
                  <a:effectLst/>
                </a:rPr>
                <a:t>nghìn</a:t>
              </a:r>
              <a:r>
                <a:rPr lang="en-US" sz="4000" b="0" i="0" dirty="0">
                  <a:solidFill>
                    <a:srgbClr val="000000"/>
                  </a:solidFill>
                  <a:effectLst/>
                </a:rPr>
                <a:t>.</a:t>
              </a:r>
              <a:endParaRPr kumimoji="0" lang="vi-VN" sz="4000" b="1" i="0" u="none" strike="noStrike" kern="1200" cap="none" spc="0" normalizeH="0" baseline="0" noProof="0" dirty="0">
                <a:ln>
                  <a:noFill/>
                </a:ln>
                <a:solidFill>
                  <a:prstClr val="black"/>
                </a:solidFill>
                <a:effectLst/>
                <a:uLnTx/>
                <a:uFillTx/>
                <a:ea typeface="+mn-ea"/>
                <a:cs typeface="+mn-cs"/>
              </a:endParaRPr>
            </a:p>
          </p:txBody>
        </p:sp>
      </p:grpSp>
      <p:pic>
        <p:nvPicPr>
          <p:cNvPr id="12" name="Picture 11">
            <a:extLst>
              <a:ext uri="{FF2B5EF4-FFF2-40B4-BE49-F238E27FC236}">
                <a16:creationId xmlns:a16="http://schemas.microsoft.com/office/drawing/2014/main" id="{C6988C31-9AFF-A371-EC33-C41A63B96DD3}"/>
              </a:ext>
            </a:extLst>
          </p:cNvPr>
          <p:cNvPicPr>
            <a:picLocks noChangeAspect="1"/>
          </p:cNvPicPr>
          <p:nvPr/>
        </p:nvPicPr>
        <p:blipFill>
          <a:blip r:embed="rId3"/>
          <a:stretch>
            <a:fillRect/>
          </a:stretch>
        </p:blipFill>
        <p:spPr>
          <a:xfrm>
            <a:off x="2252662" y="1147762"/>
            <a:ext cx="7115175" cy="2085975"/>
          </a:xfrm>
          <a:prstGeom prst="rect">
            <a:avLst/>
          </a:prstGeom>
        </p:spPr>
      </p:pic>
      <p:sp>
        <p:nvSpPr>
          <p:cNvPr id="13" name="TextBox 12">
            <a:extLst>
              <a:ext uri="{FF2B5EF4-FFF2-40B4-BE49-F238E27FC236}">
                <a16:creationId xmlns:a16="http://schemas.microsoft.com/office/drawing/2014/main" id="{7C537561-BC0F-D146-3097-37F576C6A105}"/>
              </a:ext>
            </a:extLst>
          </p:cNvPr>
          <p:cNvSpPr txBox="1"/>
          <p:nvPr/>
        </p:nvSpPr>
        <p:spPr>
          <a:xfrm>
            <a:off x="2276475" y="34339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18 490</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392298EE-4724-B12D-02C0-AB498A389121}"/>
              </a:ext>
            </a:extLst>
          </p:cNvPr>
          <p:cNvCxnSpPr>
            <a:cxnSpLocks/>
          </p:cNvCxnSpPr>
          <p:nvPr/>
        </p:nvCxnSpPr>
        <p:spPr>
          <a:xfrm>
            <a:off x="4357206" y="37387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44438E-3AFB-AF6D-028A-1A55EF783095}"/>
              </a:ext>
            </a:extLst>
          </p:cNvPr>
          <p:cNvSpPr txBox="1"/>
          <p:nvPr/>
        </p:nvSpPr>
        <p:spPr>
          <a:xfrm>
            <a:off x="4642956" y="31862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9 &gt; 5</a:t>
            </a:r>
          </a:p>
        </p:txBody>
      </p:sp>
      <p:sp>
        <p:nvSpPr>
          <p:cNvPr id="17" name="TextBox 16">
            <a:extLst>
              <a:ext uri="{FF2B5EF4-FFF2-40B4-BE49-F238E27FC236}">
                <a16:creationId xmlns:a16="http://schemas.microsoft.com/office/drawing/2014/main" id="{958E553F-652F-992F-2024-BE49D599B8F2}"/>
              </a:ext>
            </a:extLst>
          </p:cNvPr>
          <p:cNvSpPr txBox="1"/>
          <p:nvPr/>
        </p:nvSpPr>
        <p:spPr>
          <a:xfrm>
            <a:off x="4300055" y="37196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2261170-134C-CC12-B7E9-AEAB6E447145}"/>
              </a:ext>
            </a:extLst>
          </p:cNvPr>
          <p:cNvSpPr txBox="1"/>
          <p:nvPr/>
        </p:nvSpPr>
        <p:spPr>
          <a:xfrm>
            <a:off x="6986105" y="3491073"/>
            <a:ext cx="2910369" cy="584775"/>
          </a:xfrm>
          <a:prstGeom prst="rect">
            <a:avLst/>
          </a:prstGeom>
          <a:noFill/>
        </p:spPr>
        <p:txBody>
          <a:bodyPr wrap="square" rtlCol="0">
            <a:spAutoFit/>
          </a:bodyPr>
          <a:lstStyle/>
          <a:p>
            <a:pPr lvl="0">
              <a:defRPr/>
            </a:pPr>
            <a:r>
              <a:rPr lang="en-US" sz="3200" b="1">
                <a:solidFill>
                  <a:srgbClr val="FF0000"/>
                </a:solidFill>
              </a:rPr>
              <a:t> 18 500 000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7B4EC5A-78BF-9406-C39C-8610AA5682A5}"/>
              </a:ext>
            </a:extLst>
          </p:cNvPr>
          <p:cNvSpPr txBox="1"/>
          <p:nvPr/>
        </p:nvSpPr>
        <p:spPr>
          <a:xfrm>
            <a:off x="2219325" y="45388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2 125 000</a:t>
            </a:r>
          </a:p>
        </p:txBody>
      </p:sp>
      <p:cxnSp>
        <p:nvCxnSpPr>
          <p:cNvPr id="24" name="Straight Arrow Connector 23">
            <a:extLst>
              <a:ext uri="{FF2B5EF4-FFF2-40B4-BE49-F238E27FC236}">
                <a16:creationId xmlns:a16="http://schemas.microsoft.com/office/drawing/2014/main" id="{AE80B92E-DAE5-99F9-F41D-1D3F9F2EAD40}"/>
              </a:ext>
            </a:extLst>
          </p:cNvPr>
          <p:cNvCxnSpPr>
            <a:cxnSpLocks/>
          </p:cNvCxnSpPr>
          <p:nvPr/>
        </p:nvCxnSpPr>
        <p:spPr>
          <a:xfrm>
            <a:off x="4300056" y="48436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C0DD58A-8188-7882-043D-36D691E5F137}"/>
              </a:ext>
            </a:extLst>
          </p:cNvPr>
          <p:cNvSpPr txBox="1"/>
          <p:nvPr/>
        </p:nvSpPr>
        <p:spPr>
          <a:xfrm>
            <a:off x="4585806" y="42911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2 &lt; 5</a:t>
            </a:r>
          </a:p>
        </p:txBody>
      </p:sp>
      <p:sp>
        <p:nvSpPr>
          <p:cNvPr id="26" name="TextBox 25">
            <a:extLst>
              <a:ext uri="{FF2B5EF4-FFF2-40B4-BE49-F238E27FC236}">
                <a16:creationId xmlns:a16="http://schemas.microsoft.com/office/drawing/2014/main" id="{8C48685E-080C-758F-E75E-EA6815CB9D40}"/>
              </a:ext>
            </a:extLst>
          </p:cNvPr>
          <p:cNvSpPr txBox="1"/>
          <p:nvPr/>
        </p:nvSpPr>
        <p:spPr>
          <a:xfrm>
            <a:off x="4242905" y="48245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ED4ECB2-6ADA-606E-5BA1-D7ED990242FB}"/>
              </a:ext>
            </a:extLst>
          </p:cNvPr>
          <p:cNvSpPr txBox="1"/>
          <p:nvPr/>
        </p:nvSpPr>
        <p:spPr>
          <a:xfrm>
            <a:off x="6928955" y="4595973"/>
            <a:ext cx="2910369" cy="584775"/>
          </a:xfrm>
          <a:prstGeom prst="rect">
            <a:avLst/>
          </a:prstGeom>
          <a:noFill/>
        </p:spPr>
        <p:txBody>
          <a:bodyPr wrap="square" rtlCol="0">
            <a:spAutoFit/>
          </a:bodyPr>
          <a:lstStyle/>
          <a:p>
            <a:pPr lvl="0">
              <a:defRPr/>
            </a:pPr>
            <a:r>
              <a:rPr lang="en-US" sz="3200" b="1" dirty="0">
                <a:solidFill>
                  <a:srgbClr val="FF0000"/>
                </a:solidFill>
              </a:rPr>
              <a:t>  2 100 000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5E93298-419B-058D-2F8B-11CC4712ED7A}"/>
              </a:ext>
            </a:extLst>
          </p:cNvPr>
          <p:cNvSpPr txBox="1"/>
          <p:nvPr/>
        </p:nvSpPr>
        <p:spPr>
          <a:xfrm>
            <a:off x="2286000" y="5577048"/>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2 890 000</a:t>
            </a:r>
          </a:p>
        </p:txBody>
      </p:sp>
      <p:cxnSp>
        <p:nvCxnSpPr>
          <p:cNvPr id="36" name="Straight Arrow Connector 35">
            <a:extLst>
              <a:ext uri="{FF2B5EF4-FFF2-40B4-BE49-F238E27FC236}">
                <a16:creationId xmlns:a16="http://schemas.microsoft.com/office/drawing/2014/main" id="{45F317EC-984F-F9A9-B706-94C23E686B16}"/>
              </a:ext>
            </a:extLst>
          </p:cNvPr>
          <p:cNvCxnSpPr>
            <a:cxnSpLocks/>
          </p:cNvCxnSpPr>
          <p:nvPr/>
        </p:nvCxnSpPr>
        <p:spPr>
          <a:xfrm>
            <a:off x="4366731" y="58818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571704-7761-B458-6E3E-284FD9203A39}"/>
              </a:ext>
            </a:extLst>
          </p:cNvPr>
          <p:cNvSpPr txBox="1"/>
          <p:nvPr/>
        </p:nvSpPr>
        <p:spPr>
          <a:xfrm>
            <a:off x="4652481" y="5329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rPr>
              <a:t> 9 </a:t>
            </a:r>
            <a:r>
              <a:rPr lang="en-US" sz="3200" b="1" dirty="0">
                <a:solidFill>
                  <a:srgbClr val="FF0000"/>
                </a:solidFill>
                <a:latin typeface="Calibri" panose="020F0502020204030204"/>
              </a:rPr>
              <a:t>&gt;</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a:t>
            </a:r>
          </a:p>
        </p:txBody>
      </p:sp>
      <p:sp>
        <p:nvSpPr>
          <p:cNvPr id="38" name="TextBox 37">
            <a:extLst>
              <a:ext uri="{FF2B5EF4-FFF2-40B4-BE49-F238E27FC236}">
                <a16:creationId xmlns:a16="http://schemas.microsoft.com/office/drawing/2014/main" id="{0FFF1790-9221-A3D3-4945-AFBE22F65145}"/>
              </a:ext>
            </a:extLst>
          </p:cNvPr>
          <p:cNvSpPr txBox="1"/>
          <p:nvPr/>
        </p:nvSpPr>
        <p:spPr>
          <a:xfrm>
            <a:off x="4309580" y="58627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9C99B05-5417-E59C-8954-5C7C69613195}"/>
              </a:ext>
            </a:extLst>
          </p:cNvPr>
          <p:cNvSpPr txBox="1"/>
          <p:nvPr/>
        </p:nvSpPr>
        <p:spPr>
          <a:xfrm>
            <a:off x="6995630" y="5634198"/>
            <a:ext cx="2910369" cy="584775"/>
          </a:xfrm>
          <a:prstGeom prst="rect">
            <a:avLst/>
          </a:prstGeom>
          <a:noFill/>
        </p:spPr>
        <p:txBody>
          <a:bodyPr wrap="square" rtlCol="0">
            <a:spAutoFit/>
          </a:bodyPr>
          <a:lstStyle/>
          <a:p>
            <a:pPr lvl="0">
              <a:defRPr/>
            </a:pPr>
            <a:r>
              <a:rPr lang="en-US" sz="3200" b="1" dirty="0">
                <a:solidFill>
                  <a:srgbClr val="FF0000"/>
                </a:solidFill>
              </a:rPr>
              <a:t>  2 900 000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64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fade">
                                      <p:cBhvr>
                                        <p:cTn id="57" dur="5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xEl>
                                              <p:pRg st="0" end="0"/>
                                            </p:txEl>
                                          </p:spTgt>
                                        </p:tgtEl>
                                        <p:attrNameLst>
                                          <p:attrName>style.visibility</p:attrName>
                                        </p:attrNameLst>
                                      </p:cBhvr>
                                      <p:to>
                                        <p:strVal val="visible"/>
                                      </p:to>
                                    </p:set>
                                    <p:animEffect transition="in" filter="fade">
                                      <p:cBhvr>
                                        <p:cTn id="82" dur="500"/>
                                        <p:tgtEl>
                                          <p:spTgt spid="3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Effect transition="in" filter="fade">
                                      <p:cBhvr>
                                        <p:cTn id="8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2402576" y="78984"/>
            <a:ext cx="7355216" cy="7355216"/>
          </a:xfrm>
          <a:prstGeom prst="rect">
            <a:avLst/>
          </a:prstGeom>
        </p:spPr>
      </p:pic>
      <p:pic>
        <p:nvPicPr>
          <p:cNvPr id="8"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92043" y="-816634"/>
            <a:ext cx="609600" cy="609600"/>
          </a:xfrm>
          <a:prstGeom prst="rect">
            <a:avLst/>
          </a:prstGeo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268316" y="-207034"/>
            <a:ext cx="4268520" cy="702686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983132" y="-148988"/>
            <a:ext cx="2453463" cy="285840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2982895" y="1540318"/>
            <a:ext cx="2082387" cy="2426081"/>
          </a:xfrm>
          <a:prstGeom prst="rect">
            <a:avLst/>
          </a:prstGeom>
        </p:spPr>
      </p:pic>
    </p:spTree>
    <p:extLst>
      <p:ext uri="{BB962C8B-B14F-4D97-AF65-F5344CB8AC3E}">
        <p14:creationId xmlns:p14="http://schemas.microsoft.com/office/powerpoint/2010/main" val="17099738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4414" fill="hold"/>
                                        <p:tgtEl>
                                          <p:spTgt spid="8"/>
                                        </p:tgtEl>
                                      </p:cBhvr>
                                    </p:cmd>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38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a:extLst>
                <a:ext uri="{FF2B5EF4-FFF2-40B4-BE49-F238E27FC236}">
                  <a16:creationId xmlns:a16="http://schemas.microsoft.com/office/drawing/2014/main"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id="{05D34CA2-2112-1C09-1D68-6F5821B06B5B}"/>
                </a:ext>
              </a:extLst>
            </p:cNvPr>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dirty="0">
                  <a:solidFill>
                    <a:srgbClr val="000000"/>
                  </a:solidFill>
                  <a:effectLst/>
                </a:rPr>
                <a:t>a) </a:t>
              </a:r>
              <a:r>
                <a:rPr lang="en-US" sz="3600" b="0" i="0" dirty="0" err="1">
                  <a:solidFill>
                    <a:srgbClr val="000000"/>
                  </a:solidFill>
                  <a:effectLst/>
                </a:rPr>
                <a:t>Chữ</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5 ở </a:t>
              </a:r>
              <a:r>
                <a:rPr lang="en-US" sz="3600" b="0" i="0" dirty="0" err="1">
                  <a:solidFill>
                    <a:srgbClr val="000000"/>
                  </a:solidFill>
                  <a:effectLst/>
                </a:rPr>
                <a:t>mỗi</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a:t>
              </a:r>
              <a:r>
                <a:rPr lang="en-US" sz="3600" b="0" i="0" dirty="0" err="1">
                  <a:solidFill>
                    <a:srgbClr val="000000"/>
                  </a:solidFill>
                  <a:effectLst/>
                </a:rPr>
                <a:t>sau</a:t>
              </a:r>
              <a:r>
                <a:rPr lang="en-US" sz="3600" b="0" i="0" dirty="0">
                  <a:solidFill>
                    <a:srgbClr val="000000"/>
                  </a:solidFill>
                  <a:effectLst/>
                </a:rPr>
                <a:t> </a:t>
              </a:r>
              <a:r>
                <a:rPr lang="en-US" sz="3600" b="0" i="0" dirty="0" err="1">
                  <a:solidFill>
                    <a:srgbClr val="000000"/>
                  </a:solidFill>
                  <a:effectLst/>
                </a:rPr>
                <a:t>thuộc</a:t>
              </a:r>
              <a:r>
                <a:rPr lang="en-US" sz="3600" b="0" i="0" dirty="0">
                  <a:solidFill>
                    <a:srgbClr val="000000"/>
                  </a:solidFill>
                  <a:effectLst/>
                </a:rPr>
                <a:t> </a:t>
              </a:r>
              <a:r>
                <a:rPr lang="en-US" sz="3600" b="0" i="0" dirty="0" err="1">
                  <a:solidFill>
                    <a:srgbClr val="000000"/>
                  </a:solidFill>
                  <a:effectLst/>
                </a:rPr>
                <a:t>hàng</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 </a:t>
              </a:r>
              <a:r>
                <a:rPr lang="en-US" sz="3600" b="0" i="0" dirty="0" err="1">
                  <a:solidFill>
                    <a:srgbClr val="000000"/>
                  </a:solidFill>
                  <a:effectLst/>
                </a:rPr>
                <a:t>lớp</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a:t>
              </a:r>
              <a:endParaRPr kumimoji="0" lang="vi-VN" sz="3600" b="1" i="0" u="none" strike="noStrike" kern="1200" cap="none" spc="0" normalizeH="0" baseline="0" noProof="0" dirty="0">
                <a:ln>
                  <a:noFill/>
                </a:ln>
                <a:solidFill>
                  <a:prstClr val="black"/>
                </a:solidFill>
                <a:effectLst/>
                <a:uLnTx/>
                <a:uFillTx/>
                <a:ea typeface="+mn-ea"/>
                <a:cs typeface="+mn-cs"/>
              </a:endParaRPr>
            </a:p>
          </p:txBody>
        </p:sp>
      </p:grpSp>
      <p:sp>
        <p:nvSpPr>
          <p:cNvPr id="2" name="Rectangle: Rounded Corners 1">
            <a:extLst>
              <a:ext uri="{FF2B5EF4-FFF2-40B4-BE49-F238E27FC236}">
                <a16:creationId xmlns:a16="http://schemas.microsoft.com/office/drawing/2014/main" id="{A3633DA2-9971-1A27-8F56-2CCBFA048981}"/>
              </a:ext>
            </a:extLst>
          </p:cNvPr>
          <p:cNvSpPr/>
          <p:nvPr/>
        </p:nvSpPr>
        <p:spPr>
          <a:xfrm>
            <a:off x="990601" y="27908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189 835 388</a:t>
            </a:r>
          </a:p>
        </p:txBody>
      </p:sp>
      <p:sp>
        <p:nvSpPr>
          <p:cNvPr id="3" name="Rectangle: Rounded Corners 2">
            <a:extLst>
              <a:ext uri="{FF2B5EF4-FFF2-40B4-BE49-F238E27FC236}">
                <a16:creationId xmlns:a16="http://schemas.microsoft.com/office/drawing/2014/main" id="{571C6918-E8F4-6172-DF10-23597FC047AB}"/>
              </a:ext>
            </a:extLst>
          </p:cNvPr>
          <p:cNvSpPr/>
          <p:nvPr/>
        </p:nvSpPr>
        <p:spPr>
          <a:xfrm>
            <a:off x="4591051" y="28098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5 122 381</a:t>
            </a:r>
          </a:p>
        </p:txBody>
      </p:sp>
      <p:sp>
        <p:nvSpPr>
          <p:cNvPr id="6" name="Rectangle: Rounded Corners 5">
            <a:extLst>
              <a:ext uri="{FF2B5EF4-FFF2-40B4-BE49-F238E27FC236}">
                <a16:creationId xmlns:a16="http://schemas.microsoft.com/office/drawing/2014/main" id="{97E813B4-321E-5E5C-023F-871FB0E6973C}"/>
              </a:ext>
            </a:extLst>
          </p:cNvPr>
          <p:cNvSpPr/>
          <p:nvPr/>
        </p:nvSpPr>
        <p:spPr>
          <a:xfrm>
            <a:off x="8210551" y="28194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531 278 000</a:t>
            </a:r>
          </a:p>
        </p:txBody>
      </p:sp>
      <p:cxnSp>
        <p:nvCxnSpPr>
          <p:cNvPr id="7" name="Straight Connector 6">
            <a:extLst>
              <a:ext uri="{FF2B5EF4-FFF2-40B4-BE49-F238E27FC236}">
                <a16:creationId xmlns:a16="http://schemas.microsoft.com/office/drawing/2014/main" id="{6C035033-2925-0FB5-0098-2A3E649703D3}"/>
              </a:ext>
            </a:extLst>
          </p:cNvPr>
          <p:cNvCxnSpPr>
            <a:cxnSpLocks/>
            <a:endCxn id="23" idx="0"/>
          </p:cNvCxnSpPr>
          <p:nvPr/>
        </p:nvCxnSpPr>
        <p:spPr>
          <a:xfrm flipH="1">
            <a:off x="2043113" y="3495675"/>
            <a:ext cx="804862" cy="523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F0A4ABB-F977-6129-91EE-A30055DB7084}"/>
              </a:ext>
            </a:extLst>
          </p:cNvPr>
          <p:cNvSpPr/>
          <p:nvPr/>
        </p:nvSpPr>
        <p:spPr>
          <a:xfrm>
            <a:off x="1066801" y="4019550"/>
            <a:ext cx="1952624" cy="65722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4" name="Straight Connector 23">
            <a:extLst>
              <a:ext uri="{FF2B5EF4-FFF2-40B4-BE49-F238E27FC236}">
                <a16:creationId xmlns:a16="http://schemas.microsoft.com/office/drawing/2014/main" id="{C77B80AE-293C-1751-1923-7A791FBBA5BE}"/>
              </a:ext>
            </a:extLst>
          </p:cNvPr>
          <p:cNvCxnSpPr>
            <a:cxnSpLocks/>
          </p:cNvCxnSpPr>
          <p:nvPr/>
        </p:nvCxnSpPr>
        <p:spPr>
          <a:xfrm>
            <a:off x="2247900" y="2333625"/>
            <a:ext cx="676275"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17420D3-CED9-2741-6F8C-51BBE8EDCDC2}"/>
              </a:ext>
            </a:extLst>
          </p:cNvPr>
          <p:cNvSpPr/>
          <p:nvPr/>
        </p:nvSpPr>
        <p:spPr>
          <a:xfrm>
            <a:off x="1314450" y="170497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8" name="Straight Connector 27">
            <a:extLst>
              <a:ext uri="{FF2B5EF4-FFF2-40B4-BE49-F238E27FC236}">
                <a16:creationId xmlns:a16="http://schemas.microsoft.com/office/drawing/2014/main" id="{1958824B-800E-40BB-5419-BC5BA8B5EB67}"/>
              </a:ext>
            </a:extLst>
          </p:cNvPr>
          <p:cNvCxnSpPr>
            <a:cxnSpLocks/>
            <a:endCxn id="29" idx="0"/>
          </p:cNvCxnSpPr>
          <p:nvPr/>
        </p:nvCxnSpPr>
        <p:spPr>
          <a:xfrm>
            <a:off x="5238750" y="3562350"/>
            <a:ext cx="614362" cy="666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E3A52B3D-36B7-8B76-9370-A7DBEF686FD4}"/>
              </a:ext>
            </a:extLst>
          </p:cNvPr>
          <p:cNvSpPr/>
          <p:nvPr/>
        </p:nvSpPr>
        <p:spPr>
          <a:xfrm>
            <a:off x="4962524" y="4229101"/>
            <a:ext cx="1781175" cy="704850"/>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0" name="Straight Connector 29">
            <a:extLst>
              <a:ext uri="{FF2B5EF4-FFF2-40B4-BE49-F238E27FC236}">
                <a16:creationId xmlns:a16="http://schemas.microsoft.com/office/drawing/2014/main" id="{816D05FC-CA11-F66A-19C1-AA44ABECDEB9}"/>
              </a:ext>
            </a:extLst>
          </p:cNvPr>
          <p:cNvCxnSpPr>
            <a:cxnSpLocks/>
          </p:cNvCxnSpPr>
          <p:nvPr/>
        </p:nvCxnSpPr>
        <p:spPr>
          <a:xfrm flipH="1">
            <a:off x="5114925" y="25431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83FD3274-53F9-4EFA-F03E-C02066B5EDD6}"/>
              </a:ext>
            </a:extLst>
          </p:cNvPr>
          <p:cNvSpPr/>
          <p:nvPr/>
        </p:nvSpPr>
        <p:spPr>
          <a:xfrm>
            <a:off x="5038725" y="191452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7" name="Straight Connector 36">
            <a:extLst>
              <a:ext uri="{FF2B5EF4-FFF2-40B4-BE49-F238E27FC236}">
                <a16:creationId xmlns:a16="http://schemas.microsoft.com/office/drawing/2014/main" id="{5A4E3E40-1E48-7E27-0690-5C5EE7A727D3}"/>
              </a:ext>
            </a:extLst>
          </p:cNvPr>
          <p:cNvCxnSpPr>
            <a:cxnSpLocks/>
            <a:endCxn id="38" idx="0"/>
          </p:cNvCxnSpPr>
          <p:nvPr/>
        </p:nvCxnSpPr>
        <p:spPr>
          <a:xfrm>
            <a:off x="8562975" y="3524250"/>
            <a:ext cx="528638" cy="66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01252749-88B5-4308-5898-C3878766D64A}"/>
              </a:ext>
            </a:extLst>
          </p:cNvPr>
          <p:cNvSpPr/>
          <p:nvPr/>
        </p:nvSpPr>
        <p:spPr>
          <a:xfrm>
            <a:off x="8115301" y="4191000"/>
            <a:ext cx="1952624" cy="90487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trăm</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9" name="Straight Connector 38">
            <a:extLst>
              <a:ext uri="{FF2B5EF4-FFF2-40B4-BE49-F238E27FC236}">
                <a16:creationId xmlns:a16="http://schemas.microsoft.com/office/drawing/2014/main" id="{FC01E4BE-25DD-B31E-614B-B7B576E76BC0}"/>
              </a:ext>
            </a:extLst>
          </p:cNvPr>
          <p:cNvCxnSpPr>
            <a:cxnSpLocks/>
          </p:cNvCxnSpPr>
          <p:nvPr/>
        </p:nvCxnSpPr>
        <p:spPr>
          <a:xfrm flipH="1">
            <a:off x="8439150" y="25050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FA2546E-56A6-1F4C-F9B8-84A217874080}"/>
              </a:ext>
            </a:extLst>
          </p:cNvPr>
          <p:cNvSpPr/>
          <p:nvPr/>
        </p:nvSpPr>
        <p:spPr>
          <a:xfrm>
            <a:off x="8362949" y="1876425"/>
            <a:ext cx="1838325"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spTree>
    <p:extLst>
      <p:ext uri="{BB962C8B-B14F-4D97-AF65-F5344CB8AC3E}">
        <p14:creationId xmlns:p14="http://schemas.microsoft.com/office/powerpoint/2010/main" val="21448780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3" grpId="0" animBg="1"/>
      <p:bldP spid="25" grpId="0" animBg="1"/>
      <p:bldP spid="29" grpId="0" animBg="1"/>
      <p:bldP spid="31"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a:extLst>
                <a:ext uri="{FF2B5EF4-FFF2-40B4-BE49-F238E27FC236}">
                  <a16:creationId xmlns:a16="http://schemas.microsoft.com/office/drawing/2014/main"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id="{05D34CA2-2112-1C09-1D68-6F5821B06B5B}"/>
                </a:ext>
              </a:extLst>
            </p:cNvPr>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b)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Hãy</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làm</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tròn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số</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đến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hàng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chục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nghìn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 name="Rectangle: Rounded Corners 1">
            <a:extLst>
              <a:ext uri="{FF2B5EF4-FFF2-40B4-BE49-F238E27FC236}">
                <a16:creationId xmlns:a16="http://schemas.microsoft.com/office/drawing/2014/main" id="{A3633DA2-9971-1A27-8F56-2CCBFA048981}"/>
              </a:ext>
            </a:extLst>
          </p:cNvPr>
          <p:cNvSpPr/>
          <p:nvPr/>
        </p:nvSpPr>
        <p:spPr>
          <a:xfrm>
            <a:off x="1095376" y="15716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189 835 388</a:t>
            </a:r>
          </a:p>
        </p:txBody>
      </p:sp>
      <p:sp>
        <p:nvSpPr>
          <p:cNvPr id="3" name="Rectangle: Rounded Corners 2">
            <a:extLst>
              <a:ext uri="{FF2B5EF4-FFF2-40B4-BE49-F238E27FC236}">
                <a16:creationId xmlns:a16="http://schemas.microsoft.com/office/drawing/2014/main" id="{571C6918-E8F4-6172-DF10-23597FC047AB}"/>
              </a:ext>
            </a:extLst>
          </p:cNvPr>
          <p:cNvSpPr/>
          <p:nvPr/>
        </p:nvSpPr>
        <p:spPr>
          <a:xfrm>
            <a:off x="4695826" y="15906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5 122 381</a:t>
            </a:r>
          </a:p>
        </p:txBody>
      </p:sp>
      <p:sp>
        <p:nvSpPr>
          <p:cNvPr id="6" name="Rectangle: Rounded Corners 5">
            <a:extLst>
              <a:ext uri="{FF2B5EF4-FFF2-40B4-BE49-F238E27FC236}">
                <a16:creationId xmlns:a16="http://schemas.microsoft.com/office/drawing/2014/main" id="{97E813B4-321E-5E5C-023F-871FB0E6973C}"/>
              </a:ext>
            </a:extLst>
          </p:cNvPr>
          <p:cNvSpPr/>
          <p:nvPr/>
        </p:nvSpPr>
        <p:spPr>
          <a:xfrm>
            <a:off x="8315326" y="16002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531 278 000</a:t>
            </a:r>
          </a:p>
        </p:txBody>
      </p:sp>
      <p:grpSp>
        <p:nvGrpSpPr>
          <p:cNvPr id="15" name="Group 14">
            <a:extLst>
              <a:ext uri="{FF2B5EF4-FFF2-40B4-BE49-F238E27FC236}">
                <a16:creationId xmlns:a16="http://schemas.microsoft.com/office/drawing/2014/main" id="{E106690A-C484-F9B9-EFE6-E507BB52D932}"/>
              </a:ext>
            </a:extLst>
          </p:cNvPr>
          <p:cNvGrpSpPr/>
          <p:nvPr/>
        </p:nvGrpSpPr>
        <p:grpSpPr>
          <a:xfrm>
            <a:off x="1870147" y="2514300"/>
            <a:ext cx="844478" cy="2143423"/>
            <a:chOff x="1870147" y="2514300"/>
            <a:chExt cx="844478" cy="2143423"/>
          </a:xfrm>
        </p:grpSpPr>
        <p:cxnSp>
          <p:nvCxnSpPr>
            <p:cNvPr id="13" name="Straight Arrow Connector 12">
              <a:extLst>
                <a:ext uri="{FF2B5EF4-FFF2-40B4-BE49-F238E27FC236}">
                  <a16:creationId xmlns:a16="http://schemas.microsoft.com/office/drawing/2014/main" id="{E54E3EBF-C6EB-BCC8-FC6F-07D073FBED6D}"/>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5374D5-F321-5FDA-2566-06439DBD66FF}"/>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17" name="Rectangle: Rounded Corners 16">
            <a:extLst>
              <a:ext uri="{FF2B5EF4-FFF2-40B4-BE49-F238E27FC236}">
                <a16:creationId xmlns:a16="http://schemas.microsoft.com/office/drawing/2014/main" id="{1F90DE68-85E6-E858-B059-21C632C5FACA}"/>
              </a:ext>
            </a:extLst>
          </p:cNvPr>
          <p:cNvSpPr/>
          <p:nvPr/>
        </p:nvSpPr>
        <p:spPr>
          <a:xfrm>
            <a:off x="1038226" y="4552951"/>
            <a:ext cx="3219450"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189 840 000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67272B4-1FF3-584E-C964-7817C1D85B21}"/>
              </a:ext>
            </a:extLst>
          </p:cNvPr>
          <p:cNvGrpSpPr/>
          <p:nvPr/>
        </p:nvGrpSpPr>
        <p:grpSpPr>
          <a:xfrm>
            <a:off x="5575372" y="2523825"/>
            <a:ext cx="844478" cy="2143423"/>
            <a:chOff x="1870147" y="2514300"/>
            <a:chExt cx="844478" cy="2143423"/>
          </a:xfrm>
        </p:grpSpPr>
        <p:cxnSp>
          <p:nvCxnSpPr>
            <p:cNvPr id="20" name="Straight Arrow Connector 19">
              <a:extLst>
                <a:ext uri="{FF2B5EF4-FFF2-40B4-BE49-F238E27FC236}">
                  <a16:creationId xmlns:a16="http://schemas.microsoft.com/office/drawing/2014/main" id="{FB042F1C-4BEA-D5EB-3600-E6A95791AFD1}"/>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3F116B-1115-525D-8CAA-BE6F45B9D1C1}"/>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22" name="Rectangle: Rounded Corners 21">
            <a:extLst>
              <a:ext uri="{FF2B5EF4-FFF2-40B4-BE49-F238E27FC236}">
                <a16:creationId xmlns:a16="http://schemas.microsoft.com/office/drawing/2014/main" id="{596887CA-F0C7-854D-63AC-DC9C76FE5AE0}"/>
              </a:ext>
            </a:extLst>
          </p:cNvPr>
          <p:cNvSpPr/>
          <p:nvPr/>
        </p:nvSpPr>
        <p:spPr>
          <a:xfrm>
            <a:off x="5067300" y="4562476"/>
            <a:ext cx="2867026"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 5 120 000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3A789940-143A-ADC3-4B10-D14C5311BF0D}"/>
              </a:ext>
            </a:extLst>
          </p:cNvPr>
          <p:cNvGrpSpPr/>
          <p:nvPr/>
        </p:nvGrpSpPr>
        <p:grpSpPr>
          <a:xfrm>
            <a:off x="9080572" y="2533350"/>
            <a:ext cx="844478" cy="2143423"/>
            <a:chOff x="1870147" y="2514300"/>
            <a:chExt cx="844478" cy="2143423"/>
          </a:xfrm>
        </p:grpSpPr>
        <p:cxnSp>
          <p:nvCxnSpPr>
            <p:cNvPr id="27" name="Straight Arrow Connector 26">
              <a:extLst>
                <a:ext uri="{FF2B5EF4-FFF2-40B4-BE49-F238E27FC236}">
                  <a16:creationId xmlns:a16="http://schemas.microsoft.com/office/drawing/2014/main" id="{C901A460-7558-EA0A-FD6E-12A782ED18A1}"/>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1E5C864-281E-FD02-F61E-360696439E13}"/>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33" name="Rectangle: Rounded Corners 32">
            <a:extLst>
              <a:ext uri="{FF2B5EF4-FFF2-40B4-BE49-F238E27FC236}">
                <a16:creationId xmlns:a16="http://schemas.microsoft.com/office/drawing/2014/main" id="{4DF522E6-C649-7D1F-04F1-713702134733}"/>
              </a:ext>
            </a:extLst>
          </p:cNvPr>
          <p:cNvSpPr/>
          <p:nvPr/>
        </p:nvSpPr>
        <p:spPr>
          <a:xfrm>
            <a:off x="8572499" y="4572001"/>
            <a:ext cx="3076575"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531 280 000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5816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7" grpId="0" animBg="1"/>
      <p:bldP spid="2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8"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92043" y="-816634"/>
            <a:ext cx="609600" cy="609600"/>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414435" y="-362745"/>
            <a:ext cx="7355216" cy="7355216"/>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302434" y="-110820"/>
            <a:ext cx="2453463" cy="285840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2302197" y="1578486"/>
            <a:ext cx="2082387" cy="2426081"/>
          </a:xfrm>
          <a:prstGeom prst="rect">
            <a:avLst/>
          </a:prstGeom>
        </p:spPr>
      </p:pic>
      <p:pic>
        <p:nvPicPr>
          <p:cNvPr id="10" name="Hình ảnh 8">
            <a:extLst>
              <a:ext uri="{FF2B5EF4-FFF2-40B4-BE49-F238E27FC236}">
                <a16:creationId xmlns:a16="http://schemas.microsoft.com/office/drawing/2014/main" id="{E6083E62-8B1C-361B-2A85-1EDE46DF80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8703" y="357632"/>
            <a:ext cx="5517678" cy="6500368"/>
          </a:xfrm>
          <a:prstGeom prst="rect">
            <a:avLst/>
          </a:prstGeom>
        </p:spPr>
      </p:pic>
    </p:spTree>
    <p:extLst>
      <p:ext uri="{BB962C8B-B14F-4D97-AF65-F5344CB8AC3E}">
        <p14:creationId xmlns:p14="http://schemas.microsoft.com/office/powerpoint/2010/main" val="2402114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4414" fill="hold"/>
                                        <p:tgtEl>
                                          <p:spTgt spid="8"/>
                                        </p:tgtEl>
                                      </p:cBhvr>
                                    </p:cmd>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12"/>
                                        </p:tgtEl>
                                        <p:attrNameLst>
                                          <p:attrName>r</p:attrName>
                                        </p:attrNameLst>
                                      </p:cBhvr>
                                    </p:animRot>
                                    <p:animRot by="-240000">
                                      <p:cBhvr>
                                        <p:cTn id="20" dur="200" fill="hold">
                                          <p:stCondLst>
                                            <p:cond delay="200"/>
                                          </p:stCondLst>
                                        </p:cTn>
                                        <p:tgtEl>
                                          <p:spTgt spid="12"/>
                                        </p:tgtEl>
                                        <p:attrNameLst>
                                          <p:attrName>r</p:attrName>
                                        </p:attrNameLst>
                                      </p:cBhvr>
                                    </p:animRot>
                                    <p:animRot by="240000">
                                      <p:cBhvr>
                                        <p:cTn id="21" dur="200" fill="hold">
                                          <p:stCondLst>
                                            <p:cond delay="400"/>
                                          </p:stCondLst>
                                        </p:cTn>
                                        <p:tgtEl>
                                          <p:spTgt spid="12"/>
                                        </p:tgtEl>
                                        <p:attrNameLst>
                                          <p:attrName>r</p:attrName>
                                        </p:attrNameLst>
                                      </p:cBhvr>
                                    </p:animRot>
                                    <p:animRot by="-240000">
                                      <p:cBhvr>
                                        <p:cTn id="22" dur="200" fill="hold">
                                          <p:stCondLst>
                                            <p:cond delay="600"/>
                                          </p:stCondLst>
                                        </p:cTn>
                                        <p:tgtEl>
                                          <p:spTgt spid="12"/>
                                        </p:tgtEl>
                                        <p:attrNameLst>
                                          <p:attrName>r</p:attrName>
                                        </p:attrNameLst>
                                      </p:cBhvr>
                                    </p:animRot>
                                    <p:animRot by="120000">
                                      <p:cBhvr>
                                        <p:cTn id="23" dur="200" fill="hold">
                                          <p:stCondLst>
                                            <p:cond delay="800"/>
                                          </p:stCondLst>
                                        </p:cTn>
                                        <p:tgtEl>
                                          <p:spTgt spid="12"/>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38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050970" y="146389"/>
            <a:ext cx="7355216" cy="7355216"/>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16" name="Hình ảnh 8">
            <a:extLst>
              <a:ext uri="{FF2B5EF4-FFF2-40B4-BE49-F238E27FC236}">
                <a16:creationId xmlns:a16="http://schemas.microsoft.com/office/drawing/2014/main" id="{E6083E62-8B1C-361B-2A85-1EDE46DF80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8578" y="492103"/>
            <a:ext cx="5517678" cy="6500368"/>
          </a:xfrm>
          <a:prstGeom prst="rect">
            <a:avLst/>
          </a:prstGeom>
        </p:spPr>
      </p:pic>
      <p:grpSp>
        <p:nvGrpSpPr>
          <p:cNvPr id="11" name="Nhóm 28">
            <a:extLst>
              <a:ext uri="{FF2B5EF4-FFF2-40B4-BE49-F238E27FC236}">
                <a16:creationId xmlns:a16="http://schemas.microsoft.com/office/drawing/2014/main" id="{E14896BE-5B17-FCD4-10DB-434643E85871}"/>
              </a:ext>
            </a:extLst>
          </p:cNvPr>
          <p:cNvGrpSpPr/>
          <p:nvPr/>
        </p:nvGrpSpPr>
        <p:grpSpPr>
          <a:xfrm>
            <a:off x="4968703" y="146389"/>
            <a:ext cx="6967971" cy="2950245"/>
            <a:chOff x="1139185" y="1145243"/>
            <a:chExt cx="7173783" cy="6901296"/>
          </a:xfrm>
        </p:grpSpPr>
        <p:sp>
          <p:nvSpPr>
            <p:cNvPr id="12" name="Bong bóng Lời nói: Hình chữ nhật với Góc Tròn 29">
              <a:extLst>
                <a:ext uri="{FF2B5EF4-FFF2-40B4-BE49-F238E27FC236}">
                  <a16:creationId xmlns:a16="http://schemas.microsoft.com/office/drawing/2014/main" id="{732825EE-8D57-5AB7-94D8-FCDF449C651D}"/>
                </a:ext>
              </a:extLst>
            </p:cNvPr>
            <p:cNvSpPr/>
            <p:nvPr/>
          </p:nvSpPr>
          <p:spPr>
            <a:xfrm>
              <a:off x="1139185" y="1145243"/>
              <a:ext cx="7173783" cy="6901296"/>
            </a:xfrm>
            <a:custGeom>
              <a:avLst/>
              <a:gdLst>
                <a:gd name="connsiteX0" fmla="*/ 0 w 7173783"/>
                <a:gd name="connsiteY0" fmla="*/ 1150239 h 6901296"/>
                <a:gd name="connsiteX1" fmla="*/ 1150239 w 7173783"/>
                <a:gd name="connsiteY1" fmla="*/ 0 h 6901296"/>
                <a:gd name="connsiteX2" fmla="*/ 1195631 w 7173783"/>
                <a:gd name="connsiteY2" fmla="*/ 0 h 6901296"/>
                <a:gd name="connsiteX3" fmla="*/ 1195631 w 7173783"/>
                <a:gd name="connsiteY3" fmla="*/ 0 h 6901296"/>
                <a:gd name="connsiteX4" fmla="*/ 2989076 w 7173783"/>
                <a:gd name="connsiteY4" fmla="*/ 0 h 6901296"/>
                <a:gd name="connsiteX5" fmla="*/ 6023544 w 7173783"/>
                <a:gd name="connsiteY5" fmla="*/ 0 h 6901296"/>
                <a:gd name="connsiteX6" fmla="*/ 7173783 w 7173783"/>
                <a:gd name="connsiteY6" fmla="*/ 1150239 h 6901296"/>
                <a:gd name="connsiteX7" fmla="*/ 7173783 w 7173783"/>
                <a:gd name="connsiteY7" fmla="*/ 4025756 h 6901296"/>
                <a:gd name="connsiteX8" fmla="*/ 7173783 w 7173783"/>
                <a:gd name="connsiteY8" fmla="*/ 4025756 h 6901296"/>
                <a:gd name="connsiteX9" fmla="*/ 7173783 w 7173783"/>
                <a:gd name="connsiteY9" fmla="*/ 5751080 h 6901296"/>
                <a:gd name="connsiteX10" fmla="*/ 7173783 w 7173783"/>
                <a:gd name="connsiteY10" fmla="*/ 5751057 h 6901296"/>
                <a:gd name="connsiteX11" fmla="*/ 6023544 w 7173783"/>
                <a:gd name="connsiteY11" fmla="*/ 6901296 h 6901296"/>
                <a:gd name="connsiteX12" fmla="*/ 2989076 w 7173783"/>
                <a:gd name="connsiteY12" fmla="*/ 6901296 h 6901296"/>
                <a:gd name="connsiteX13" fmla="*/ 1195631 w 7173783"/>
                <a:gd name="connsiteY13" fmla="*/ 6901296 h 6901296"/>
                <a:gd name="connsiteX14" fmla="*/ 1195631 w 7173783"/>
                <a:gd name="connsiteY14" fmla="*/ 6901296 h 6901296"/>
                <a:gd name="connsiteX15" fmla="*/ 1150239 w 7173783"/>
                <a:gd name="connsiteY15" fmla="*/ 6901296 h 6901296"/>
                <a:gd name="connsiteX16" fmla="*/ 0 w 7173783"/>
                <a:gd name="connsiteY16" fmla="*/ 5751057 h 6901296"/>
                <a:gd name="connsiteX17" fmla="*/ 0 w 7173783"/>
                <a:gd name="connsiteY17" fmla="*/ 5751080 h 6901296"/>
                <a:gd name="connsiteX18" fmla="*/ -423038 w 7173783"/>
                <a:gd name="connsiteY18" fmla="*/ 5121797 h 6901296"/>
                <a:gd name="connsiteX19" fmla="*/ 0 w 7173783"/>
                <a:gd name="connsiteY19" fmla="*/ 4025756 h 6901296"/>
                <a:gd name="connsiteX20" fmla="*/ 0 w 7173783"/>
                <a:gd name="connsiteY20" fmla="*/ 1150239 h 690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6901296" fill="none" extrusionOk="0">
                  <a:moveTo>
                    <a:pt x="0" y="1150239"/>
                  </a:moveTo>
                  <a:cubicBezTo>
                    <a:pt x="-43877" y="463094"/>
                    <a:pt x="454351" y="-110157"/>
                    <a:pt x="1150239" y="0"/>
                  </a:cubicBezTo>
                  <a:cubicBezTo>
                    <a:pt x="1167456" y="3583"/>
                    <a:pt x="1178445" y="385"/>
                    <a:pt x="1195631" y="0"/>
                  </a:cubicBezTo>
                  <a:lnTo>
                    <a:pt x="1195631" y="0"/>
                  </a:lnTo>
                  <a:cubicBezTo>
                    <a:pt x="1916721" y="39099"/>
                    <a:pt x="2742138" y="36401"/>
                    <a:pt x="2989076" y="0"/>
                  </a:cubicBezTo>
                  <a:cubicBezTo>
                    <a:pt x="4067595" y="169626"/>
                    <a:pt x="5271465" y="166819"/>
                    <a:pt x="6023544" y="0"/>
                  </a:cubicBezTo>
                  <a:cubicBezTo>
                    <a:pt x="6694077" y="-52898"/>
                    <a:pt x="7121162" y="476467"/>
                    <a:pt x="7173783" y="1150239"/>
                  </a:cubicBezTo>
                  <a:cubicBezTo>
                    <a:pt x="7068731" y="1809851"/>
                    <a:pt x="7342393" y="2937215"/>
                    <a:pt x="7173783" y="4025756"/>
                  </a:cubicBezTo>
                  <a:lnTo>
                    <a:pt x="7173783" y="4025756"/>
                  </a:lnTo>
                  <a:cubicBezTo>
                    <a:pt x="7263876" y="4765877"/>
                    <a:pt x="7281517" y="5177507"/>
                    <a:pt x="7173783" y="5751080"/>
                  </a:cubicBezTo>
                  <a:cubicBezTo>
                    <a:pt x="7173784" y="5751068"/>
                    <a:pt x="7173781" y="5751060"/>
                    <a:pt x="7173783" y="5751057"/>
                  </a:cubicBezTo>
                  <a:cubicBezTo>
                    <a:pt x="7270770" y="6310200"/>
                    <a:pt x="6683161" y="6964236"/>
                    <a:pt x="6023544" y="6901296"/>
                  </a:cubicBezTo>
                  <a:cubicBezTo>
                    <a:pt x="5386066" y="6824334"/>
                    <a:pt x="3959644" y="6872237"/>
                    <a:pt x="2989076" y="6901296"/>
                  </a:cubicBezTo>
                  <a:cubicBezTo>
                    <a:pt x="2457844" y="6884289"/>
                    <a:pt x="1832322" y="6867036"/>
                    <a:pt x="1195631" y="6901296"/>
                  </a:cubicBezTo>
                  <a:lnTo>
                    <a:pt x="1195631" y="6901296"/>
                  </a:lnTo>
                  <a:cubicBezTo>
                    <a:pt x="1182463" y="6898665"/>
                    <a:pt x="1160010" y="6898813"/>
                    <a:pt x="1150239" y="6901296"/>
                  </a:cubicBezTo>
                  <a:cubicBezTo>
                    <a:pt x="448945" y="6922100"/>
                    <a:pt x="739" y="6402840"/>
                    <a:pt x="0" y="5751057"/>
                  </a:cubicBezTo>
                  <a:cubicBezTo>
                    <a:pt x="-1" y="5751064"/>
                    <a:pt x="-1" y="5751073"/>
                    <a:pt x="0" y="5751080"/>
                  </a:cubicBezTo>
                  <a:cubicBezTo>
                    <a:pt x="-117417" y="5584361"/>
                    <a:pt x="-347455" y="5186913"/>
                    <a:pt x="-423038" y="5121797"/>
                  </a:cubicBezTo>
                  <a:cubicBezTo>
                    <a:pt x="-417812" y="4972111"/>
                    <a:pt x="-96327" y="4386517"/>
                    <a:pt x="0" y="4025756"/>
                  </a:cubicBezTo>
                  <a:cubicBezTo>
                    <a:pt x="85667" y="3351500"/>
                    <a:pt x="-27555" y="1683342"/>
                    <a:pt x="0" y="1150239"/>
                  </a:cubicBezTo>
                  <a:close/>
                </a:path>
                <a:path w="7173783" h="6901296" stroke="0" extrusionOk="0">
                  <a:moveTo>
                    <a:pt x="0" y="1150239"/>
                  </a:moveTo>
                  <a:cubicBezTo>
                    <a:pt x="86864" y="525295"/>
                    <a:pt x="443705" y="-95895"/>
                    <a:pt x="1150239" y="0"/>
                  </a:cubicBezTo>
                  <a:cubicBezTo>
                    <a:pt x="1168565" y="-1142"/>
                    <a:pt x="1176783" y="2740"/>
                    <a:pt x="1195631" y="0"/>
                  </a:cubicBezTo>
                  <a:lnTo>
                    <a:pt x="1195631" y="0"/>
                  </a:lnTo>
                  <a:cubicBezTo>
                    <a:pt x="1499881" y="7351"/>
                    <a:pt x="2348502" y="-25425"/>
                    <a:pt x="2989076" y="0"/>
                  </a:cubicBezTo>
                  <a:cubicBezTo>
                    <a:pt x="3965402" y="117495"/>
                    <a:pt x="5284435" y="-81622"/>
                    <a:pt x="6023544" y="0"/>
                  </a:cubicBezTo>
                  <a:cubicBezTo>
                    <a:pt x="6601158" y="-23202"/>
                    <a:pt x="7241404" y="530430"/>
                    <a:pt x="7173783" y="1150239"/>
                  </a:cubicBezTo>
                  <a:cubicBezTo>
                    <a:pt x="7132282" y="2144472"/>
                    <a:pt x="7302418" y="3734096"/>
                    <a:pt x="7173783" y="4025756"/>
                  </a:cubicBezTo>
                  <a:lnTo>
                    <a:pt x="7173783" y="4025756"/>
                  </a:lnTo>
                  <a:cubicBezTo>
                    <a:pt x="7018703" y="4398549"/>
                    <a:pt x="7084831" y="5530362"/>
                    <a:pt x="7173783" y="5751080"/>
                  </a:cubicBezTo>
                  <a:cubicBezTo>
                    <a:pt x="7173781" y="5751077"/>
                    <a:pt x="7173782" y="5751059"/>
                    <a:pt x="7173783" y="5751057"/>
                  </a:cubicBezTo>
                  <a:cubicBezTo>
                    <a:pt x="7216241" y="6333495"/>
                    <a:pt x="6590058" y="6896141"/>
                    <a:pt x="6023544" y="6901296"/>
                  </a:cubicBezTo>
                  <a:cubicBezTo>
                    <a:pt x="4630265" y="6756212"/>
                    <a:pt x="3678567" y="6936375"/>
                    <a:pt x="2989076" y="6901296"/>
                  </a:cubicBezTo>
                  <a:cubicBezTo>
                    <a:pt x="2198558" y="6940386"/>
                    <a:pt x="1678911" y="6862630"/>
                    <a:pt x="1195631" y="6901296"/>
                  </a:cubicBezTo>
                  <a:lnTo>
                    <a:pt x="1195631" y="6901296"/>
                  </a:lnTo>
                  <a:cubicBezTo>
                    <a:pt x="1189456" y="6897882"/>
                    <a:pt x="1165786" y="6897292"/>
                    <a:pt x="1150239" y="6901296"/>
                  </a:cubicBezTo>
                  <a:cubicBezTo>
                    <a:pt x="499688" y="6894765"/>
                    <a:pt x="44882" y="6358652"/>
                    <a:pt x="0" y="5751057"/>
                  </a:cubicBezTo>
                  <a:cubicBezTo>
                    <a:pt x="-1" y="5751060"/>
                    <a:pt x="-1" y="5751076"/>
                    <a:pt x="0" y="5751080"/>
                  </a:cubicBezTo>
                  <a:cubicBezTo>
                    <a:pt x="-50639" y="5625020"/>
                    <a:pt x="-382804" y="5250513"/>
                    <a:pt x="-423038" y="5121797"/>
                  </a:cubicBezTo>
                  <a:cubicBezTo>
                    <a:pt x="-382138" y="4754876"/>
                    <a:pt x="-153085" y="4412857"/>
                    <a:pt x="0" y="4025756"/>
                  </a:cubicBezTo>
                  <a:cubicBezTo>
                    <a:pt x="-50189" y="2653659"/>
                    <a:pt x="-24614" y="1778929"/>
                    <a:pt x="0" y="1150239"/>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sd="2214188587">
                    <a:prstGeom prst="wedgeRoundRectCallout">
                      <a:avLst>
                        <a:gd name="adj1" fmla="val -55897"/>
                        <a:gd name="adj2" fmla="val 24215"/>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5" name="Text Placeholder 7">
              <a:extLst>
                <a:ext uri="{FF2B5EF4-FFF2-40B4-BE49-F238E27FC236}">
                  <a16:creationId xmlns:a16="http://schemas.microsoft.com/office/drawing/2014/main" id="{252D571E-DF00-DFEA-4695-A8B44607599B}"/>
                </a:ext>
              </a:extLst>
            </p:cNvPr>
            <p:cNvSpPr txBox="1">
              <a:spLocks/>
            </p:cNvSpPr>
            <p:nvPr/>
          </p:nvSpPr>
          <p:spPr>
            <a:xfrm>
              <a:off x="1478803" y="1607353"/>
              <a:ext cx="6693715" cy="298853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Chỉ</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còn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một</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viên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nữa</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đủ</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đầu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bếp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cho</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rồi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trả</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lời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câu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hỏi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được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viên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endParaRPr kumimoji="0" lang="en-US" altLang="zh-CN" sz="37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19650155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10" presetClass="entr" presetSubtype="0"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25342"/>
            <a:ext cx="11169653" cy="1754326"/>
            <a:chOff x="450847" y="425342"/>
            <a:chExt cx="11169653" cy="1754326"/>
          </a:xfrm>
        </p:grpSpPr>
        <p:grpSp>
          <p:nvGrpSpPr>
            <p:cNvPr id="9" name="Group 8">
              <a:extLst>
                <a:ext uri="{FF2B5EF4-FFF2-40B4-BE49-F238E27FC236}">
                  <a16:creationId xmlns:a16="http://schemas.microsoft.com/office/drawing/2014/main"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id="{05D34CA2-2112-1C09-1D68-6F5821B06B5B}"/>
                </a:ext>
              </a:extLst>
            </p:cNvPr>
            <p:cNvSpPr txBox="1"/>
            <p:nvPr/>
          </p:nvSpPr>
          <p:spPr>
            <a:xfrm>
              <a:off x="1289682" y="425342"/>
              <a:ext cx="1033081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a:ea typeface="+mn-ea"/>
                  <a:cs typeface="+mn-cs"/>
                </a:rPr>
                <a:t>Bảng số liệu dưới đây cho biết số xe máy bán ra mỗi năm từ năm 2016 tới năm 2019 của một công ty. Làm tròn số xe máy bán ra mỗi năm đến hàng trăm nghìn.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 name="Picture 6">
            <a:extLst>
              <a:ext uri="{FF2B5EF4-FFF2-40B4-BE49-F238E27FC236}">
                <a16:creationId xmlns:a16="http://schemas.microsoft.com/office/drawing/2014/main" id="{0E8347C6-F53C-F30D-A26B-400ED4D74AA7}"/>
              </a:ext>
            </a:extLst>
          </p:cNvPr>
          <p:cNvPicPr>
            <a:picLocks noChangeAspect="1"/>
          </p:cNvPicPr>
          <p:nvPr/>
        </p:nvPicPr>
        <p:blipFill>
          <a:blip r:embed="rId3"/>
          <a:stretch>
            <a:fillRect/>
          </a:stretch>
        </p:blipFill>
        <p:spPr>
          <a:xfrm>
            <a:off x="757237" y="2528887"/>
            <a:ext cx="10849780" cy="1281113"/>
          </a:xfrm>
          <a:prstGeom prst="rect">
            <a:avLst/>
          </a:prstGeom>
        </p:spPr>
      </p:pic>
      <p:graphicFrame>
        <p:nvGraphicFramePr>
          <p:cNvPr id="18" name="Table 17">
            <a:extLst>
              <a:ext uri="{FF2B5EF4-FFF2-40B4-BE49-F238E27FC236}">
                <a16:creationId xmlns:a16="http://schemas.microsoft.com/office/drawing/2014/main" id="{4A35FBBC-80FE-3A5E-8F2B-71677264FBF9}"/>
              </a:ext>
            </a:extLst>
          </p:cNvPr>
          <p:cNvGraphicFramePr>
            <a:graphicFrameLocks noGrp="1"/>
          </p:cNvGraphicFramePr>
          <p:nvPr>
            <p:extLst>
              <p:ext uri="{D42A27DB-BD31-4B8C-83A1-F6EECF244321}">
                <p14:modId xmlns:p14="http://schemas.microsoft.com/office/powerpoint/2010/main" val="2593500934"/>
              </p:ext>
            </p:extLst>
          </p:nvPr>
        </p:nvGraphicFramePr>
        <p:xfrm>
          <a:off x="600075" y="2400299"/>
          <a:ext cx="11172825" cy="3286125"/>
        </p:xfrm>
        <a:graphic>
          <a:graphicData uri="http://schemas.openxmlformats.org/drawingml/2006/table">
            <a:tbl>
              <a:tblPr>
                <a:tableStyleId>{E929F9F4-4A8F-4326-A1B4-22849713DDAB}</a:tableStyleId>
              </a:tblPr>
              <a:tblGrid>
                <a:gridCol w="2234565">
                  <a:extLst>
                    <a:ext uri="{9D8B030D-6E8A-4147-A177-3AD203B41FA5}">
                      <a16:colId xmlns:a16="http://schemas.microsoft.com/office/drawing/2014/main" val="3567704409"/>
                    </a:ext>
                  </a:extLst>
                </a:gridCol>
                <a:gridCol w="2234565">
                  <a:extLst>
                    <a:ext uri="{9D8B030D-6E8A-4147-A177-3AD203B41FA5}">
                      <a16:colId xmlns:a16="http://schemas.microsoft.com/office/drawing/2014/main" val="3064169356"/>
                    </a:ext>
                  </a:extLst>
                </a:gridCol>
                <a:gridCol w="2234565">
                  <a:extLst>
                    <a:ext uri="{9D8B030D-6E8A-4147-A177-3AD203B41FA5}">
                      <a16:colId xmlns:a16="http://schemas.microsoft.com/office/drawing/2014/main" val="650377243"/>
                    </a:ext>
                  </a:extLst>
                </a:gridCol>
                <a:gridCol w="2234565">
                  <a:extLst>
                    <a:ext uri="{9D8B030D-6E8A-4147-A177-3AD203B41FA5}">
                      <a16:colId xmlns:a16="http://schemas.microsoft.com/office/drawing/2014/main" val="4253784655"/>
                    </a:ext>
                  </a:extLst>
                </a:gridCol>
                <a:gridCol w="2234565">
                  <a:extLst>
                    <a:ext uri="{9D8B030D-6E8A-4147-A177-3AD203B41FA5}">
                      <a16:colId xmlns:a16="http://schemas.microsoft.com/office/drawing/2014/main" val="2022117318"/>
                    </a:ext>
                  </a:extLst>
                </a:gridCol>
              </a:tblGrid>
              <a:tr h="749898">
                <a:tc>
                  <a:txBody>
                    <a:bodyPr/>
                    <a:lstStyle/>
                    <a:p>
                      <a:pPr algn="ctr"/>
                      <a:r>
                        <a:rPr lang="en-US" sz="2800" b="1" dirty="0" err="1">
                          <a:solidFill>
                            <a:srgbClr val="000000"/>
                          </a:solidFill>
                          <a:effectLst/>
                        </a:rPr>
                        <a:t>Năm</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000000"/>
                          </a:solidFill>
                          <a:effectLst/>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39638457"/>
                  </a:ext>
                </a:extLst>
              </a:tr>
              <a:tr h="749898">
                <a:tc>
                  <a:txBody>
                    <a:bodyPr/>
                    <a:lstStyle/>
                    <a:p>
                      <a:pPr algn="ctr"/>
                      <a:r>
                        <a:rPr lang="vi-VN" sz="2800" b="1" dirty="0">
                          <a:solidFill>
                            <a:srgbClr val="000000"/>
                          </a:solidFill>
                          <a:effectLst/>
                        </a:rPr>
                        <a:t>Số lượng</a:t>
                      </a:r>
                      <a:endParaRPr lang="vi-VN"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effectLst/>
                        </a:rPr>
                        <a:t>3 121 023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3 272 353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3 386 097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3 254 964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424810"/>
                  </a:ext>
                </a:extLst>
              </a:tr>
              <a:tr h="1786329">
                <a:tc>
                  <a:txBody>
                    <a:bodyPr/>
                    <a:lstStyle/>
                    <a:p>
                      <a:pPr algn="ctr"/>
                      <a:r>
                        <a:rPr lang="en-US" sz="2800" b="1" dirty="0" err="1">
                          <a:solidFill>
                            <a:srgbClr val="000000"/>
                          </a:solidFill>
                          <a:effectLst/>
                        </a:rPr>
                        <a:t>Làm</a:t>
                      </a:r>
                      <a:r>
                        <a:rPr lang="en-US" sz="2800" b="1" dirty="0">
                          <a:solidFill>
                            <a:srgbClr val="000000"/>
                          </a:solidFill>
                          <a:effectLst/>
                        </a:rPr>
                        <a:t> </a:t>
                      </a:r>
                      <a:r>
                        <a:rPr lang="en-US" sz="2800" b="1" dirty="0" err="1">
                          <a:solidFill>
                            <a:srgbClr val="000000"/>
                          </a:solidFill>
                          <a:effectLst/>
                        </a:rPr>
                        <a:t>tròn</a:t>
                      </a:r>
                      <a:r>
                        <a:rPr lang="en-US" sz="2800" b="1" dirty="0">
                          <a:solidFill>
                            <a:srgbClr val="000000"/>
                          </a:solidFill>
                          <a:effectLst/>
                        </a:rPr>
                        <a:t> </a:t>
                      </a:r>
                      <a:r>
                        <a:rPr lang="en-US" sz="2800" b="1" dirty="0" err="1">
                          <a:solidFill>
                            <a:srgbClr val="000000"/>
                          </a:solidFill>
                          <a:effectLst/>
                        </a:rPr>
                        <a:t>đến</a:t>
                      </a:r>
                      <a:r>
                        <a:rPr lang="en-US" sz="2800" b="1" dirty="0">
                          <a:solidFill>
                            <a:srgbClr val="000000"/>
                          </a:solidFill>
                          <a:effectLst/>
                        </a:rPr>
                        <a:t> </a:t>
                      </a:r>
                      <a:r>
                        <a:rPr lang="en-US" sz="2800" b="1" dirty="0" err="1">
                          <a:solidFill>
                            <a:srgbClr val="000000"/>
                          </a:solidFill>
                          <a:effectLst/>
                        </a:rPr>
                        <a:t>hàng</a:t>
                      </a:r>
                      <a:r>
                        <a:rPr lang="en-US" sz="2800" b="1" dirty="0">
                          <a:solidFill>
                            <a:srgbClr val="000000"/>
                          </a:solidFill>
                          <a:effectLst/>
                        </a:rPr>
                        <a:t> </a:t>
                      </a:r>
                      <a:r>
                        <a:rPr lang="en-US" sz="2800" b="1" dirty="0" err="1">
                          <a:solidFill>
                            <a:srgbClr val="000000"/>
                          </a:solidFill>
                          <a:effectLst/>
                        </a:rPr>
                        <a:t>trăm</a:t>
                      </a:r>
                      <a:r>
                        <a:rPr lang="en-US" sz="2800" b="1" dirty="0">
                          <a:solidFill>
                            <a:srgbClr val="000000"/>
                          </a:solidFill>
                          <a:effectLst/>
                        </a:rPr>
                        <a:t> </a:t>
                      </a:r>
                      <a:r>
                        <a:rPr lang="en-US" sz="2800" b="1" dirty="0" err="1">
                          <a:solidFill>
                            <a:srgbClr val="000000"/>
                          </a:solidFill>
                          <a:effectLst/>
                        </a:rPr>
                        <a:t>nghìn</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0612309"/>
                  </a:ext>
                </a:extLst>
              </a:tr>
            </a:tbl>
          </a:graphicData>
        </a:graphic>
      </p:graphicFrame>
      <p:sp>
        <p:nvSpPr>
          <p:cNvPr id="23" name="TextBox 22">
            <a:extLst>
              <a:ext uri="{FF2B5EF4-FFF2-40B4-BE49-F238E27FC236}">
                <a16:creationId xmlns:a16="http://schemas.microsoft.com/office/drawing/2014/main" id="{F6E0FDC6-1E2C-0457-C28A-E9D32A2D6A7E}"/>
              </a:ext>
            </a:extLst>
          </p:cNvPr>
          <p:cNvSpPr txBox="1"/>
          <p:nvPr/>
        </p:nvSpPr>
        <p:spPr>
          <a:xfrm>
            <a:off x="2905125" y="4381500"/>
            <a:ext cx="2038350" cy="646331"/>
          </a:xfrm>
          <a:prstGeom prst="rect">
            <a:avLst/>
          </a:prstGeom>
          <a:noFill/>
        </p:spPr>
        <p:txBody>
          <a:bodyPr wrap="square" rtlCol="0">
            <a:spAutoFit/>
          </a:bodyPr>
          <a:lstStyle/>
          <a:p>
            <a:pPr algn="ctr"/>
            <a:r>
              <a:rPr lang="en-US" sz="3600" dirty="0">
                <a:solidFill>
                  <a:srgbClr val="FF0000"/>
                </a:solidFill>
              </a:rPr>
              <a:t>3 100 000</a:t>
            </a:r>
          </a:p>
        </p:txBody>
      </p:sp>
      <p:sp>
        <p:nvSpPr>
          <p:cNvPr id="24" name="TextBox 23">
            <a:extLst>
              <a:ext uri="{FF2B5EF4-FFF2-40B4-BE49-F238E27FC236}">
                <a16:creationId xmlns:a16="http://schemas.microsoft.com/office/drawing/2014/main" id="{14D5C823-727B-A958-34A1-DDCD2B0DD0A3}"/>
              </a:ext>
            </a:extLst>
          </p:cNvPr>
          <p:cNvSpPr txBox="1"/>
          <p:nvPr/>
        </p:nvSpPr>
        <p:spPr>
          <a:xfrm>
            <a:off x="5200650" y="4371975"/>
            <a:ext cx="2038350" cy="646331"/>
          </a:xfrm>
          <a:prstGeom prst="rect">
            <a:avLst/>
          </a:prstGeom>
          <a:noFill/>
        </p:spPr>
        <p:txBody>
          <a:bodyPr wrap="square" rtlCol="0">
            <a:spAutoFit/>
          </a:bodyPr>
          <a:lstStyle/>
          <a:p>
            <a:pPr algn="ctr"/>
            <a:r>
              <a:rPr lang="en-US" sz="3600" dirty="0">
                <a:solidFill>
                  <a:srgbClr val="FF0000"/>
                </a:solidFill>
              </a:rPr>
              <a:t>3 300 000</a:t>
            </a:r>
          </a:p>
        </p:txBody>
      </p:sp>
      <p:sp>
        <p:nvSpPr>
          <p:cNvPr id="25" name="TextBox 24">
            <a:extLst>
              <a:ext uri="{FF2B5EF4-FFF2-40B4-BE49-F238E27FC236}">
                <a16:creationId xmlns:a16="http://schemas.microsoft.com/office/drawing/2014/main" id="{D1E1A80B-39FB-DA2D-DD27-B5A1DE7058AA}"/>
              </a:ext>
            </a:extLst>
          </p:cNvPr>
          <p:cNvSpPr txBox="1"/>
          <p:nvPr/>
        </p:nvSpPr>
        <p:spPr>
          <a:xfrm>
            <a:off x="7505700" y="4352925"/>
            <a:ext cx="2038350" cy="646331"/>
          </a:xfrm>
          <a:prstGeom prst="rect">
            <a:avLst/>
          </a:prstGeom>
          <a:noFill/>
        </p:spPr>
        <p:txBody>
          <a:bodyPr wrap="square" rtlCol="0">
            <a:spAutoFit/>
          </a:bodyPr>
          <a:lstStyle/>
          <a:p>
            <a:pPr algn="ctr"/>
            <a:r>
              <a:rPr lang="en-US" sz="3600" dirty="0">
                <a:solidFill>
                  <a:srgbClr val="FF0000"/>
                </a:solidFill>
              </a:rPr>
              <a:t>3 400 000</a:t>
            </a:r>
          </a:p>
        </p:txBody>
      </p:sp>
      <p:sp>
        <p:nvSpPr>
          <p:cNvPr id="28" name="TextBox 27">
            <a:extLst>
              <a:ext uri="{FF2B5EF4-FFF2-40B4-BE49-F238E27FC236}">
                <a16:creationId xmlns:a16="http://schemas.microsoft.com/office/drawing/2014/main" id="{23C937B4-00F7-D4D2-7629-E403D3E94BD0}"/>
              </a:ext>
            </a:extLst>
          </p:cNvPr>
          <p:cNvSpPr txBox="1"/>
          <p:nvPr/>
        </p:nvSpPr>
        <p:spPr>
          <a:xfrm>
            <a:off x="9629775" y="4343400"/>
            <a:ext cx="2038350" cy="646331"/>
          </a:xfrm>
          <a:prstGeom prst="rect">
            <a:avLst/>
          </a:prstGeom>
          <a:noFill/>
        </p:spPr>
        <p:txBody>
          <a:bodyPr wrap="square" rtlCol="0">
            <a:spAutoFit/>
          </a:bodyPr>
          <a:lstStyle/>
          <a:p>
            <a:pPr algn="ctr"/>
            <a:r>
              <a:rPr lang="en-US" sz="3600" dirty="0">
                <a:solidFill>
                  <a:srgbClr val="FF0000"/>
                </a:solidFill>
              </a:rPr>
              <a:t>3 300 000</a:t>
            </a:r>
          </a:p>
        </p:txBody>
      </p:sp>
      <p:cxnSp>
        <p:nvCxnSpPr>
          <p:cNvPr id="2" name="Straight Connector 1">
            <a:extLst>
              <a:ext uri="{FF2B5EF4-FFF2-40B4-BE49-F238E27FC236}">
                <a16:creationId xmlns:a16="http://schemas.microsoft.com/office/drawing/2014/main" id="{D20510E1-0F16-5BCE-0B0C-43456CB74BE4}"/>
              </a:ext>
            </a:extLst>
          </p:cNvPr>
          <p:cNvCxnSpPr>
            <a:cxnSpLocks/>
          </p:cNvCxnSpPr>
          <p:nvPr/>
        </p:nvCxnSpPr>
        <p:spPr>
          <a:xfrm>
            <a:off x="10696575" y="1533525"/>
            <a:ext cx="90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982C9E4-1024-8169-3F91-0E717711BEF0}"/>
              </a:ext>
            </a:extLst>
          </p:cNvPr>
          <p:cNvCxnSpPr>
            <a:cxnSpLocks/>
          </p:cNvCxnSpPr>
          <p:nvPr/>
        </p:nvCxnSpPr>
        <p:spPr>
          <a:xfrm>
            <a:off x="1438275" y="2085975"/>
            <a:ext cx="3448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7C8068-8198-1D22-6AFF-234C80654E83}"/>
              </a:ext>
            </a:extLst>
          </p:cNvPr>
          <p:cNvCxnSpPr>
            <a:cxnSpLocks/>
          </p:cNvCxnSpPr>
          <p:nvPr/>
        </p:nvCxnSpPr>
        <p:spPr>
          <a:xfrm>
            <a:off x="7277100" y="2066925"/>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35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52347" y1="25918" x2="51429" y2="40918"/>
                        <a14:foregroundMark x1="32245" y1="30714" x2="42041" y2="38673"/>
                        <a14:foregroundMark x1="47755" y1="65714" x2="54388" y2="73469"/>
                        <a14:foregroundMark x1="48878" y1="67551" x2="44388" y2="69592"/>
                        <a14:foregroundMark x1="56224" y1="64796" x2="50000" y2="65510"/>
                        <a14:foregroundMark x1="45000" y1="77041" x2="45306" y2="79592"/>
                        <a14:foregroundMark x1="55510" y1="79592" x2="57041" y2="82347"/>
                        <a14:backgroundMark x1="23673" y1="55714" x2="37347" y2="67347"/>
                        <a14:backgroundMark x1="77551" y1="47041" x2="80102" y2="55000"/>
                        <a14:backgroundMark x1="43163" y1="19796" x2="25204" y2="23163"/>
                        <a14:backgroundMark x1="72347" y1="29082" x2="71224" y2="47041"/>
                        <a14:backgroundMark x1="71224" y1="52041" x2="70000" y2="62041"/>
                        <a14:backgroundMark x1="50510" y1="82959" x2="51429" y2="87347"/>
                      </a14:backgroundRemoval>
                    </a14:imgEffect>
                  </a14:imgLayer>
                </a14:imgProps>
              </a:ext>
              <a:ext uri="{28A0092B-C50C-407E-A947-70E740481C1C}">
                <a14:useLocalDpi xmlns:a14="http://schemas.microsoft.com/office/drawing/2010/main" val="0"/>
              </a:ext>
            </a:extLst>
          </a:blip>
          <a:srcRect l="16603" t="13631" r="24038" b="12908"/>
          <a:stretch/>
        </p:blipFill>
        <p:spPr>
          <a:xfrm flipH="1">
            <a:off x="7567787" y="413816"/>
            <a:ext cx="4816029" cy="5960068"/>
          </a:xfrm>
          <a:prstGeom prst="rect">
            <a:avLst/>
          </a:prstGeom>
        </p:spPr>
      </p:pic>
      <p:pic>
        <p:nvPicPr>
          <p:cNvPr id="1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92043" y="-816634"/>
            <a:ext cx="609600" cy="609600"/>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414435" y="-362745"/>
            <a:ext cx="7355216" cy="7355216"/>
          </a:xfrm>
          <a:prstGeom prst="rect">
            <a:avLst/>
          </a:prstGeom>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20" name="Hình ảnh 8">
            <a:extLst>
              <a:ext uri="{FF2B5EF4-FFF2-40B4-BE49-F238E27FC236}">
                <a16:creationId xmlns:a16="http://schemas.microsoft.com/office/drawing/2014/main" id="{E6083E62-8B1C-361B-2A85-1EDE46DF80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70731" y="492103"/>
            <a:ext cx="5517678" cy="6500368"/>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40871">
            <a:off x="983132" y="-148988"/>
            <a:ext cx="2453463" cy="2858403"/>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40871">
            <a:off x="2645271" y="1386559"/>
            <a:ext cx="2082387" cy="2426081"/>
          </a:xfrm>
          <a:prstGeom prst="rect">
            <a:avLst/>
          </a:prstGeom>
        </p:spPr>
      </p:pic>
      <p:pic>
        <p:nvPicPr>
          <p:cNvPr id="3" name="Picture 2">
            <a:extLst>
              <a:ext uri="{FF2B5EF4-FFF2-40B4-BE49-F238E27FC236}">
                <a16:creationId xmlns:a16="http://schemas.microsoft.com/office/drawing/2014/main" id="{774AF6C3-07CB-2F87-83EE-B1D74A23BEE1}"/>
              </a:ext>
            </a:extLst>
          </p:cNvPr>
          <p:cNvPicPr>
            <a:picLocks noChangeAspect="1"/>
          </p:cNvPicPr>
          <p:nvPr/>
        </p:nvPicPr>
        <p:blipFill>
          <a:blip r:embed="rId15"/>
          <a:stretch>
            <a:fillRect/>
          </a:stretch>
        </p:blipFill>
        <p:spPr>
          <a:xfrm>
            <a:off x="454036" y="0"/>
            <a:ext cx="11455377" cy="3688400"/>
          </a:xfrm>
          <a:prstGeom prst="rect">
            <a:avLst/>
          </a:prstGeom>
        </p:spPr>
      </p:pic>
    </p:spTree>
    <p:extLst>
      <p:ext uri="{BB962C8B-B14F-4D97-AF65-F5344CB8AC3E}">
        <p14:creationId xmlns:p14="http://schemas.microsoft.com/office/powerpoint/2010/main" val="21241825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4414"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86"/>
                                        <p:tgtEl>
                                          <p:spTgt spid="17"/>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9"/>
                                        </p:tgtEl>
                                        <p:attrNameLst>
                                          <p:attrName>r</p:attrName>
                                        </p:attrNameLst>
                                      </p:cBhvr>
                                    </p:animRot>
                                    <p:animRot by="-240000">
                                      <p:cBhvr>
                                        <p:cTn id="31" dur="200" fill="hold">
                                          <p:stCondLst>
                                            <p:cond delay="200"/>
                                          </p:stCondLst>
                                        </p:cTn>
                                        <p:tgtEl>
                                          <p:spTgt spid="19"/>
                                        </p:tgtEl>
                                        <p:attrNameLst>
                                          <p:attrName>r</p:attrName>
                                        </p:attrNameLst>
                                      </p:cBhvr>
                                    </p:animRot>
                                    <p:animRot by="240000">
                                      <p:cBhvr>
                                        <p:cTn id="32" dur="200" fill="hold">
                                          <p:stCondLst>
                                            <p:cond delay="400"/>
                                          </p:stCondLst>
                                        </p:cTn>
                                        <p:tgtEl>
                                          <p:spTgt spid="19"/>
                                        </p:tgtEl>
                                        <p:attrNameLst>
                                          <p:attrName>r</p:attrName>
                                        </p:attrNameLst>
                                      </p:cBhvr>
                                    </p:animRot>
                                    <p:animRot by="-240000">
                                      <p:cBhvr>
                                        <p:cTn id="33" dur="200" fill="hold">
                                          <p:stCondLst>
                                            <p:cond delay="600"/>
                                          </p:stCondLst>
                                        </p:cTn>
                                        <p:tgtEl>
                                          <p:spTgt spid="19"/>
                                        </p:tgtEl>
                                        <p:attrNameLst>
                                          <p:attrName>r</p:attrName>
                                        </p:attrNameLst>
                                      </p:cBhvr>
                                    </p:animRot>
                                    <p:animRot by="120000">
                                      <p:cBhvr>
                                        <p:cTn id="34" dur="200" fill="hold">
                                          <p:stCondLst>
                                            <p:cond delay="800"/>
                                          </p:stCondLst>
                                        </p:cTn>
                                        <p:tgtEl>
                                          <p:spTgt spid="19"/>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8"/>
                                        </p:tgtEl>
                                        <p:attrNameLst>
                                          <p:attrName>r</p:attrName>
                                        </p:attrNameLst>
                                      </p:cBhvr>
                                    </p:animRot>
                                    <p:animRot by="-240000">
                                      <p:cBhvr>
                                        <p:cTn id="37" dur="200" fill="hold">
                                          <p:stCondLst>
                                            <p:cond delay="200"/>
                                          </p:stCondLst>
                                        </p:cTn>
                                        <p:tgtEl>
                                          <p:spTgt spid="18"/>
                                        </p:tgtEl>
                                        <p:attrNameLst>
                                          <p:attrName>r</p:attrName>
                                        </p:attrNameLst>
                                      </p:cBhvr>
                                    </p:animRot>
                                    <p:animRot by="240000">
                                      <p:cBhvr>
                                        <p:cTn id="38" dur="200" fill="hold">
                                          <p:stCondLst>
                                            <p:cond delay="400"/>
                                          </p:stCondLst>
                                        </p:cTn>
                                        <p:tgtEl>
                                          <p:spTgt spid="18"/>
                                        </p:tgtEl>
                                        <p:attrNameLst>
                                          <p:attrName>r</p:attrName>
                                        </p:attrNameLst>
                                      </p:cBhvr>
                                    </p:animRot>
                                    <p:animRot by="-240000">
                                      <p:cBhvr>
                                        <p:cTn id="39" dur="200" fill="hold">
                                          <p:stCondLst>
                                            <p:cond delay="600"/>
                                          </p:stCondLst>
                                        </p:cTn>
                                        <p:tgtEl>
                                          <p:spTgt spid="18"/>
                                        </p:tgtEl>
                                        <p:attrNameLst>
                                          <p:attrName>r</p:attrName>
                                        </p:attrNameLst>
                                      </p:cBhvr>
                                    </p:animRot>
                                    <p:animRot by="120000">
                                      <p:cBhvr>
                                        <p:cTn id="40" dur="200" fill="hold">
                                          <p:stCondLst>
                                            <p:cond delay="800"/>
                                          </p:stCondLst>
                                        </p:cTn>
                                        <p:tgtEl>
                                          <p:spTgt spid="1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500" r="-72" b="16378"/>
          <a:stretch/>
        </p:blipFill>
        <p:spPr>
          <a:xfrm>
            <a:off x="0" y="-65314"/>
            <a:ext cx="12200709" cy="6923314"/>
          </a:xfrm>
          <a:prstGeom prst="rect">
            <a:avLst/>
          </a:prstGeom>
        </p:spPr>
      </p:pic>
      <p:grpSp>
        <p:nvGrpSpPr>
          <p:cNvPr id="13" name="Nhóm 1">
            <a:extLst>
              <a:ext uri="{FF2B5EF4-FFF2-40B4-BE49-F238E27FC236}">
                <a16:creationId xmlns:a16="http://schemas.microsoft.com/office/drawing/2014/main" id="{06CC7382-E254-40EB-167B-D85C54F1248E}"/>
              </a:ext>
            </a:extLst>
          </p:cNvPr>
          <p:cNvGrpSpPr/>
          <p:nvPr/>
        </p:nvGrpSpPr>
        <p:grpSpPr>
          <a:xfrm rot="1103653">
            <a:off x="-349362" y="-157864"/>
            <a:ext cx="6762858" cy="6879977"/>
            <a:chOff x="2234330" y="2370044"/>
            <a:chExt cx="6796859" cy="3478428"/>
          </a:xfrm>
        </p:grpSpPr>
        <p:sp>
          <p:nvSpPr>
            <p:cNvPr id="14" name="TextBox 12">
              <a:extLst>
                <a:ext uri="{FF2B5EF4-FFF2-40B4-BE49-F238E27FC236}">
                  <a16:creationId xmlns:a16="http://schemas.microsoft.com/office/drawing/2014/main" id="{B5EF448B-915E-7F66-D6DA-FDAC5CB4C2F3}"/>
                </a:ext>
              </a:extLst>
            </p:cNvPr>
            <p:cNvSpPr txBox="1"/>
            <p:nvPr/>
          </p:nvSpPr>
          <p:spPr>
            <a:xfrm rot="20527286">
              <a:off x="2340145" y="2370044"/>
              <a:ext cx="6688425"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sp>
          <p:nvSpPr>
            <p:cNvPr id="15" name="TextBox 12">
              <a:extLst>
                <a:ext uri="{FF2B5EF4-FFF2-40B4-BE49-F238E27FC236}">
                  <a16:creationId xmlns:a16="http://schemas.microsoft.com/office/drawing/2014/main" id="{F4A16715-8206-DC37-3364-FE5D963EA6A2}"/>
                </a:ext>
              </a:extLst>
            </p:cNvPr>
            <p:cNvSpPr txBox="1"/>
            <p:nvPr/>
          </p:nvSpPr>
          <p:spPr>
            <a:xfrm rot="20527286">
              <a:off x="2234330" y="2378416"/>
              <a:ext cx="6796859"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3404910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rcRect l="25703" t="-355" r="22615" b="29001"/>
          <a:stretch/>
        </p:blipFill>
        <p:spPr>
          <a:xfrm>
            <a:off x="3483170" y="-337987"/>
            <a:ext cx="3801292" cy="5248254"/>
          </a:xfrm>
          <a:prstGeom prst="rect">
            <a:avLst/>
          </a:prstGeom>
        </p:spPr>
      </p:pic>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2857" t="8516" r="16670" b="28788"/>
          <a:stretch/>
        </p:blipFill>
        <p:spPr>
          <a:xfrm>
            <a:off x="1134923" y="612587"/>
            <a:ext cx="4145393" cy="4297680"/>
          </a:xfrm>
          <a:prstGeom prst="rect">
            <a:avLst/>
          </a:prstGeom>
        </p:spPr>
      </p:pic>
      <p:grpSp>
        <p:nvGrpSpPr>
          <p:cNvPr id="25" name="Nhóm 28">
            <a:extLst>
              <a:ext uri="{FF2B5EF4-FFF2-40B4-BE49-F238E27FC236}">
                <a16:creationId xmlns:a16="http://schemas.microsoft.com/office/drawing/2014/main" id="{E14896BE-5B17-FCD4-10DB-434643E85871}"/>
              </a:ext>
            </a:extLst>
          </p:cNvPr>
          <p:cNvGrpSpPr/>
          <p:nvPr/>
        </p:nvGrpSpPr>
        <p:grpSpPr>
          <a:xfrm>
            <a:off x="6005513" y="233463"/>
            <a:ext cx="6186487" cy="2594646"/>
            <a:chOff x="1139185" y="1145243"/>
            <a:chExt cx="7173783" cy="6901296"/>
          </a:xfrm>
        </p:grpSpPr>
        <p:sp>
          <p:nvSpPr>
            <p:cNvPr id="26" name="Bong bóng Lời nói: Hình chữ nhật với Góc Tròn 29">
              <a:extLst>
                <a:ext uri="{FF2B5EF4-FFF2-40B4-BE49-F238E27FC236}">
                  <a16:creationId xmlns:a16="http://schemas.microsoft.com/office/drawing/2014/main"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7" name="Text Placeholder 7">
              <a:extLst>
                <a:ext uri="{FF2B5EF4-FFF2-40B4-BE49-F238E27FC236}">
                  <a16:creationId xmlns:a16="http://schemas.microsoft.com/office/drawing/2014/main"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chúng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chuẩn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bị</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nguyên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liệu</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và</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chế</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biến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thể</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mở</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cửa</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bằng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hoàn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bài</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tập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sau</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endParaRPr kumimoji="0" lang="en-US" altLang="zh-CN" sz="35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934701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23"/>
                                        </p:tgtEl>
                                        <p:attrNameLst>
                                          <p:attrName>r</p:attrName>
                                        </p:attrNameLst>
                                      </p:cBhvr>
                                    </p:animRot>
                                    <p:animRot by="-240000">
                                      <p:cBhvr>
                                        <p:cTn id="15" dur="200" fill="hold">
                                          <p:stCondLst>
                                            <p:cond delay="200"/>
                                          </p:stCondLst>
                                        </p:cTn>
                                        <p:tgtEl>
                                          <p:spTgt spid="23"/>
                                        </p:tgtEl>
                                        <p:attrNameLst>
                                          <p:attrName>r</p:attrName>
                                        </p:attrNameLst>
                                      </p:cBhvr>
                                    </p:animRot>
                                    <p:animRot by="240000">
                                      <p:cBhvr>
                                        <p:cTn id="16" dur="200" fill="hold">
                                          <p:stCondLst>
                                            <p:cond delay="400"/>
                                          </p:stCondLst>
                                        </p:cTn>
                                        <p:tgtEl>
                                          <p:spTgt spid="23"/>
                                        </p:tgtEl>
                                        <p:attrNameLst>
                                          <p:attrName>r</p:attrName>
                                        </p:attrNameLst>
                                      </p:cBhvr>
                                    </p:animRot>
                                    <p:animRot by="-240000">
                                      <p:cBhvr>
                                        <p:cTn id="17" dur="200" fill="hold">
                                          <p:stCondLst>
                                            <p:cond delay="600"/>
                                          </p:stCondLst>
                                        </p:cTn>
                                        <p:tgtEl>
                                          <p:spTgt spid="23"/>
                                        </p:tgtEl>
                                        <p:attrNameLst>
                                          <p:attrName>r</p:attrName>
                                        </p:attrNameLst>
                                      </p:cBhvr>
                                    </p:animRot>
                                    <p:animRot by="120000">
                                      <p:cBhvr>
                                        <p:cTn id="18" dur="200" fill="hold">
                                          <p:stCondLst>
                                            <p:cond delay="800"/>
                                          </p:stCondLst>
                                        </p:cTn>
                                        <p:tgtEl>
                                          <p:spTgt spid="2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par>
                                <p:cTn id="25" presetID="10" presetClass="entr" presetSubtype="0"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Hình chữ nhật: Góc Tròn 6">
            <a:extLst>
              <a:ext uri="{FF2B5EF4-FFF2-40B4-BE49-F238E27FC236}">
                <a16:creationId xmlns:a16="http://schemas.microsoft.com/office/drawing/2014/main" id="{5EDA13FA-52E6-BE1A-FEDF-A2A8F414FB17}"/>
              </a:ext>
            </a:extLst>
          </p:cNvPr>
          <p:cNvSpPr/>
          <p:nvPr/>
        </p:nvSpPr>
        <p:spPr>
          <a:xfrm>
            <a:off x="383137" y="245661"/>
            <a:ext cx="11321183" cy="2811864"/>
          </a:xfrm>
          <a:custGeom>
            <a:avLst/>
            <a:gdLst>
              <a:gd name="connsiteX0" fmla="*/ 0 w 11321183"/>
              <a:gd name="connsiteY0" fmla="*/ 468653 h 2811864"/>
              <a:gd name="connsiteX1" fmla="*/ 468653 w 11321183"/>
              <a:gd name="connsiteY1" fmla="*/ 0 h 2811864"/>
              <a:gd name="connsiteX2" fmla="*/ 10852530 w 11321183"/>
              <a:gd name="connsiteY2" fmla="*/ 0 h 2811864"/>
              <a:gd name="connsiteX3" fmla="*/ 11321183 w 11321183"/>
              <a:gd name="connsiteY3" fmla="*/ 468653 h 2811864"/>
              <a:gd name="connsiteX4" fmla="*/ 11321183 w 11321183"/>
              <a:gd name="connsiteY4" fmla="*/ 2343211 h 2811864"/>
              <a:gd name="connsiteX5" fmla="*/ 10852530 w 11321183"/>
              <a:gd name="connsiteY5" fmla="*/ 2811864 h 2811864"/>
              <a:gd name="connsiteX6" fmla="*/ 468653 w 11321183"/>
              <a:gd name="connsiteY6" fmla="*/ 2811864 h 2811864"/>
              <a:gd name="connsiteX7" fmla="*/ 0 w 11321183"/>
              <a:gd name="connsiteY7" fmla="*/ 2343211 h 2811864"/>
              <a:gd name="connsiteX8" fmla="*/ 0 w 11321183"/>
              <a:gd name="connsiteY8" fmla="*/ 468653 h 281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83" h="2811864" fill="none" extrusionOk="0">
                <a:moveTo>
                  <a:pt x="0" y="468653"/>
                </a:moveTo>
                <a:cubicBezTo>
                  <a:pt x="-32253" y="211828"/>
                  <a:pt x="201016" y="50010"/>
                  <a:pt x="468653" y="0"/>
                </a:cubicBezTo>
                <a:cubicBezTo>
                  <a:pt x="5326852" y="77600"/>
                  <a:pt x="6949661" y="-27269"/>
                  <a:pt x="10852530" y="0"/>
                </a:cubicBezTo>
                <a:cubicBezTo>
                  <a:pt x="11123194" y="-15611"/>
                  <a:pt x="11340493" y="215508"/>
                  <a:pt x="11321183" y="468653"/>
                </a:cubicBezTo>
                <a:cubicBezTo>
                  <a:pt x="11223800" y="914727"/>
                  <a:pt x="11201029" y="2100608"/>
                  <a:pt x="11321183" y="2343211"/>
                </a:cubicBezTo>
                <a:cubicBezTo>
                  <a:pt x="11297881" y="2592926"/>
                  <a:pt x="11084444" y="2823735"/>
                  <a:pt x="10852530" y="2811864"/>
                </a:cubicBezTo>
                <a:cubicBezTo>
                  <a:pt x="6623326" y="2861041"/>
                  <a:pt x="2880811" y="2689162"/>
                  <a:pt x="468653" y="2811864"/>
                </a:cubicBezTo>
                <a:cubicBezTo>
                  <a:pt x="204368" y="2853758"/>
                  <a:pt x="-2977" y="2604604"/>
                  <a:pt x="0" y="2343211"/>
                </a:cubicBezTo>
                <a:cubicBezTo>
                  <a:pt x="104420" y="1489131"/>
                  <a:pt x="-148629" y="737785"/>
                  <a:pt x="0" y="468653"/>
                </a:cubicBezTo>
                <a:close/>
              </a:path>
              <a:path w="11321183" h="2811864" stroke="0" extrusionOk="0">
                <a:moveTo>
                  <a:pt x="0" y="468653"/>
                </a:moveTo>
                <a:cubicBezTo>
                  <a:pt x="28096" y="206611"/>
                  <a:pt x="244762" y="-2331"/>
                  <a:pt x="468653" y="0"/>
                </a:cubicBezTo>
                <a:cubicBezTo>
                  <a:pt x="2139090" y="-129276"/>
                  <a:pt x="6495950" y="-77778"/>
                  <a:pt x="10852530" y="0"/>
                </a:cubicBezTo>
                <a:cubicBezTo>
                  <a:pt x="11103077" y="-26407"/>
                  <a:pt x="11319418" y="219999"/>
                  <a:pt x="11321183" y="468653"/>
                </a:cubicBezTo>
                <a:cubicBezTo>
                  <a:pt x="11154998" y="880213"/>
                  <a:pt x="11209408" y="1558401"/>
                  <a:pt x="11321183" y="2343211"/>
                </a:cubicBezTo>
                <a:cubicBezTo>
                  <a:pt x="11322602" y="2605035"/>
                  <a:pt x="11089487" y="2819298"/>
                  <a:pt x="10852530" y="2811864"/>
                </a:cubicBezTo>
                <a:cubicBezTo>
                  <a:pt x="8370086" y="2856084"/>
                  <a:pt x="4898298" y="2782482"/>
                  <a:pt x="468653" y="2811864"/>
                </a:cubicBezTo>
                <a:cubicBezTo>
                  <a:pt x="206229" y="2798055"/>
                  <a:pt x="-31338" y="2594798"/>
                  <a:pt x="0" y="2343211"/>
                </a:cubicBezTo>
                <a:cubicBezTo>
                  <a:pt x="106343" y="1830810"/>
                  <a:pt x="114089" y="1404841"/>
                  <a:pt x="0" y="468653"/>
                </a:cubicBezTo>
                <a:close/>
              </a:path>
            </a:pathLst>
          </a:custGeom>
          <a:solidFill>
            <a:schemeClr val="bg1"/>
          </a:solidFill>
          <a:ln w="76200">
            <a:solidFill>
              <a:srgbClr val="DC9AFE"/>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 name="Group 3"/>
          <p:cNvGrpSpPr/>
          <p:nvPr/>
        </p:nvGrpSpPr>
        <p:grpSpPr>
          <a:xfrm>
            <a:off x="3279898" y="381490"/>
            <a:ext cx="5997452" cy="923330"/>
            <a:chOff x="3328275" y="155682"/>
            <a:chExt cx="5997452" cy="923330"/>
          </a:xfrm>
        </p:grpSpPr>
        <p:sp>
          <p:nvSpPr>
            <p:cNvPr id="25" name="TextBox 67">
              <a:extLst>
                <a:ext uri="{FF2B5EF4-FFF2-40B4-BE49-F238E27FC236}">
                  <a16:creationId xmlns:a16="http://schemas.microsoft.com/office/drawing/2014/main" id="{8673307C-6A9C-D34C-CFF5-A1C57367BA34}"/>
                </a:ext>
              </a:extLst>
            </p:cNvPr>
            <p:cNvSpPr txBox="1"/>
            <p:nvPr/>
          </p:nvSpPr>
          <p:spPr>
            <a:xfrm>
              <a:off x="3763146" y="155682"/>
              <a:ext cx="55625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Yêu</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cầu</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cần</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đạt</a:t>
              </a:r>
              <a:endPar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endParaRPr>
            </a:p>
          </p:txBody>
        </p:sp>
        <p:pic>
          <p:nvPicPr>
            <p:cNvPr id="32" name="Hình ảnh 24">
              <a:extLst>
                <a:ext uri="{FF2B5EF4-FFF2-40B4-BE49-F238E27FC236}">
                  <a16:creationId xmlns:a16="http://schemas.microsoft.com/office/drawing/2014/main" id="{18C3BE43-1FDC-B367-2E7D-F3854A531D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616" b="39870" l="70456" r="94202">
                          <a14:foregroundMark x1="73281" y1="13241" x2="72969" y2="13519"/>
                        </a14:backgroundRemoval>
                      </a14:imgEffect>
                    </a14:imgLayer>
                  </a14:imgProps>
                </a:ext>
                <a:ext uri="{28A0092B-C50C-407E-A947-70E740481C1C}">
                  <a14:useLocalDpi xmlns:a14="http://schemas.microsoft.com/office/drawing/2010/main" val="0"/>
                </a:ext>
              </a:extLst>
            </a:blip>
            <a:srcRect l="67488" t="2460" r="2830" b="55973"/>
            <a:stretch/>
          </p:blipFill>
          <p:spPr>
            <a:xfrm>
              <a:off x="3328275" y="269732"/>
              <a:ext cx="976611" cy="791956"/>
            </a:xfrm>
            <a:prstGeom prst="rect">
              <a:avLst/>
            </a:prstGeom>
          </p:spPr>
        </p:pic>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3246" t="33246" r="8052" b="5340"/>
          <a:stretch/>
        </p:blipFill>
        <p:spPr>
          <a:xfrm>
            <a:off x="8010525" y="1866231"/>
            <a:ext cx="4331815" cy="5213860"/>
          </a:xfrm>
          <a:prstGeom prst="rect">
            <a:avLst/>
          </a:prstGeom>
        </p:spPr>
      </p:pic>
      <p:sp>
        <p:nvSpPr>
          <p:cNvPr id="5" name="TextBox 4">
            <a:extLst>
              <a:ext uri="{FF2B5EF4-FFF2-40B4-BE49-F238E27FC236}">
                <a16:creationId xmlns:a16="http://schemas.microsoft.com/office/drawing/2014/main" id="{50E4A9F0-687D-2A6E-36E7-22694A6E22C7}"/>
              </a:ext>
            </a:extLst>
          </p:cNvPr>
          <p:cNvSpPr txBox="1"/>
          <p:nvPr/>
        </p:nvSpPr>
        <p:spPr>
          <a:xfrm>
            <a:off x="1533525" y="1390650"/>
            <a:ext cx="8848725" cy="1323439"/>
          </a:xfrm>
          <a:prstGeom prst="rect">
            <a:avLst/>
          </a:prstGeom>
          <a:noFill/>
        </p:spPr>
        <p:txBody>
          <a:bodyPr wrap="square" rtlCol="0">
            <a:spAutoFit/>
          </a:bodyPr>
          <a:lstStyle/>
          <a:p>
            <a:pPr marL="571500" indent="-571500" algn="just">
              <a:buFont typeface="Arial" panose="020B0604020202020204" pitchFamily="34" charset="0"/>
              <a:buChar char="•"/>
            </a:pPr>
            <a:r>
              <a:rPr lang="vi-VN" sz="4000" dirty="0">
                <a:latin typeface="Calibri" panose="020F0502020204030204" pitchFamily="34" charset="0"/>
                <a:cs typeface="Calibri" panose="020F0502020204030204" pitchFamily="34" charset="0"/>
              </a:rPr>
              <a:t>Biết làm tròn và làm tròn được số đến hàng trăm nghìn.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568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a:extLst>
              <a:ext uri="{FF2B5EF4-FFF2-40B4-BE49-F238E27FC236}">
                <a16:creationId xmlns:a16="http://schemas.microsoft.com/office/drawing/2014/main" id="{1EDDA5EC-E566-0A1E-0381-8D4357A43C7D}"/>
              </a:ext>
            </a:extLst>
          </p:cNvPr>
          <p:cNvGrpSpPr/>
          <p:nvPr/>
        </p:nvGrpSpPr>
        <p:grpSpPr>
          <a:xfrm>
            <a:off x="678426" y="324424"/>
            <a:ext cx="11123049" cy="1200329"/>
            <a:chOff x="678426" y="324424"/>
            <a:chExt cx="11123049" cy="1200329"/>
          </a:xfrm>
        </p:grpSpPr>
        <p:grpSp>
          <p:nvGrpSpPr>
            <p:cNvPr id="17"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9"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a:extLst>
                <a:ext uri="{FF2B5EF4-FFF2-40B4-BE49-F238E27FC236}">
                  <a16:creationId xmlns:a16="http://schemas.microsoft.com/office/drawing/2014/main" id="{EB0605A4-67F8-2BB1-D972-0ECBA80C6838}"/>
                </a:ext>
              </a:extLst>
            </p:cNvPr>
            <p:cNvSpPr txBox="1"/>
            <p:nvPr/>
          </p:nvSpPr>
          <p:spPr>
            <a:xfrm>
              <a:off x="1500416" y="324424"/>
              <a:ext cx="1030105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Làm tròn số dân (theo Niên giám thống kê năm 2020) của mỗi tỉnh dưới đây đến hàng trăm nghìn.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8D23FB47-6F5E-4CFE-257A-05DD727D15E0}"/>
              </a:ext>
            </a:extLst>
          </p:cNvPr>
          <p:cNvPicPr>
            <a:picLocks noChangeAspect="1"/>
          </p:cNvPicPr>
          <p:nvPr/>
        </p:nvPicPr>
        <p:blipFill>
          <a:blip r:embed="rId3"/>
          <a:stretch>
            <a:fillRect/>
          </a:stretch>
        </p:blipFill>
        <p:spPr>
          <a:xfrm>
            <a:off x="485775" y="1481137"/>
            <a:ext cx="4076700" cy="4486275"/>
          </a:xfrm>
          <a:prstGeom prst="rect">
            <a:avLst/>
          </a:prstGeom>
        </p:spPr>
      </p:pic>
      <p:pic>
        <p:nvPicPr>
          <p:cNvPr id="7" name="Picture 6">
            <a:extLst>
              <a:ext uri="{FF2B5EF4-FFF2-40B4-BE49-F238E27FC236}">
                <a16:creationId xmlns:a16="http://schemas.microsoft.com/office/drawing/2014/main" id="{6386A0D4-B576-FBC9-4C1E-55AAF258A386}"/>
              </a:ext>
            </a:extLst>
          </p:cNvPr>
          <p:cNvPicPr>
            <a:picLocks noChangeAspect="1"/>
          </p:cNvPicPr>
          <p:nvPr/>
        </p:nvPicPr>
        <p:blipFill>
          <a:blip r:embed="rId4"/>
          <a:stretch>
            <a:fillRect/>
          </a:stretch>
        </p:blipFill>
        <p:spPr>
          <a:xfrm>
            <a:off x="4605337" y="2871788"/>
            <a:ext cx="3395663" cy="2978804"/>
          </a:xfrm>
          <a:prstGeom prst="rect">
            <a:avLst/>
          </a:prstGeom>
        </p:spPr>
      </p:pic>
      <p:pic>
        <p:nvPicPr>
          <p:cNvPr id="9" name="Picture 8">
            <a:extLst>
              <a:ext uri="{FF2B5EF4-FFF2-40B4-BE49-F238E27FC236}">
                <a16:creationId xmlns:a16="http://schemas.microsoft.com/office/drawing/2014/main" id="{27ABFB4A-BD28-32CE-54BF-6B612D00FAE2}"/>
              </a:ext>
            </a:extLst>
          </p:cNvPr>
          <p:cNvPicPr>
            <a:picLocks noChangeAspect="1"/>
          </p:cNvPicPr>
          <p:nvPr/>
        </p:nvPicPr>
        <p:blipFill>
          <a:blip r:embed="rId5"/>
          <a:stretch>
            <a:fillRect/>
          </a:stretch>
        </p:blipFill>
        <p:spPr>
          <a:xfrm>
            <a:off x="8391525" y="1604962"/>
            <a:ext cx="2571750" cy="2695575"/>
          </a:xfrm>
          <a:prstGeom prst="rect">
            <a:avLst/>
          </a:prstGeom>
        </p:spPr>
      </p:pic>
      <p:cxnSp>
        <p:nvCxnSpPr>
          <p:cNvPr id="12" name="Straight Connector 11">
            <a:extLst>
              <a:ext uri="{FF2B5EF4-FFF2-40B4-BE49-F238E27FC236}">
                <a16:creationId xmlns:a16="http://schemas.microsoft.com/office/drawing/2014/main" id="{A57FC305-0B6B-D9A8-E0A9-BC0B56F19E73}"/>
              </a:ext>
            </a:extLst>
          </p:cNvPr>
          <p:cNvCxnSpPr/>
          <p:nvPr/>
        </p:nvCxnSpPr>
        <p:spPr>
          <a:xfrm>
            <a:off x="1657350" y="876300"/>
            <a:ext cx="297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B311D5-E65A-B2B8-DFE6-6FFEED2DDF53}"/>
              </a:ext>
            </a:extLst>
          </p:cNvPr>
          <p:cNvCxnSpPr>
            <a:cxnSpLocks/>
          </p:cNvCxnSpPr>
          <p:nvPr/>
        </p:nvCxnSpPr>
        <p:spPr>
          <a:xfrm>
            <a:off x="5876925" y="1409700"/>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CBB3538-86D1-11D8-2F3B-46784E19EE3D}"/>
              </a:ext>
            </a:extLst>
          </p:cNvPr>
          <p:cNvSpPr/>
          <p:nvPr/>
        </p:nvSpPr>
        <p:spPr>
          <a:xfrm>
            <a:off x="904876" y="520065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1 200 000</a:t>
            </a:r>
          </a:p>
        </p:txBody>
      </p:sp>
      <p:sp>
        <p:nvSpPr>
          <p:cNvPr id="21" name="Rectangle: Rounded Corners 20">
            <a:extLst>
              <a:ext uri="{FF2B5EF4-FFF2-40B4-BE49-F238E27FC236}">
                <a16:creationId xmlns:a16="http://schemas.microsoft.com/office/drawing/2014/main" id="{ACAB3610-DE01-332E-FB65-0FA7CD7F0E5B}"/>
              </a:ext>
            </a:extLst>
          </p:cNvPr>
          <p:cNvSpPr/>
          <p:nvPr/>
        </p:nvSpPr>
        <p:spPr>
          <a:xfrm>
            <a:off x="5000626" y="531495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3 400 000</a:t>
            </a:r>
          </a:p>
        </p:txBody>
      </p:sp>
      <p:sp>
        <p:nvSpPr>
          <p:cNvPr id="25" name="Rectangle: Rounded Corners 24">
            <a:extLst>
              <a:ext uri="{FF2B5EF4-FFF2-40B4-BE49-F238E27FC236}">
                <a16:creationId xmlns:a16="http://schemas.microsoft.com/office/drawing/2014/main" id="{6ECAC184-52F7-3341-93B7-9D779070130C}"/>
              </a:ext>
            </a:extLst>
          </p:cNvPr>
          <p:cNvSpPr/>
          <p:nvPr/>
        </p:nvSpPr>
        <p:spPr>
          <a:xfrm>
            <a:off x="8324851" y="36671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1 900 000</a:t>
            </a:r>
          </a:p>
        </p:txBody>
      </p:sp>
    </p:spTree>
    <p:extLst>
      <p:ext uri="{BB962C8B-B14F-4D97-AF65-F5344CB8AC3E}">
        <p14:creationId xmlns:p14="http://schemas.microsoft.com/office/powerpoint/2010/main" val="61362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972232" y="2475029"/>
            <a:ext cx="8538699" cy="2579570"/>
            <a:chOff x="1972232" y="2475029"/>
            <a:chExt cx="8538699" cy="2579570"/>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a:off x="1972232" y="2729410"/>
              <a:ext cx="4101737" cy="232518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a:off x="5111134" y="2721893"/>
              <a:ext cx="4101737" cy="2325189"/>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342117" flipV="1">
              <a:off x="4647683" y="2475029"/>
              <a:ext cx="4101737" cy="2325189"/>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9993538" flipH="1">
              <a:off x="2174555" y="2721892"/>
              <a:ext cx="4101737" cy="2325189"/>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342117" flipH="1">
              <a:off x="6409194" y="2721891"/>
              <a:ext cx="4101737" cy="2325189"/>
            </a:xfrm>
            <a:prstGeom prst="rect">
              <a:avLst/>
            </a:prstGeom>
          </p:spPr>
        </p:pic>
      </p:grpSp>
      <p:grpSp>
        <p:nvGrpSpPr>
          <p:cNvPr id="17" name="Nhóm 28">
            <a:extLst>
              <a:ext uri="{FF2B5EF4-FFF2-40B4-BE49-F238E27FC236}">
                <a16:creationId xmlns:a16="http://schemas.microsoft.com/office/drawing/2014/main" id="{E14896BE-5B17-FCD4-10DB-434643E85871}"/>
              </a:ext>
            </a:extLst>
          </p:cNvPr>
          <p:cNvGrpSpPr/>
          <p:nvPr/>
        </p:nvGrpSpPr>
        <p:grpSpPr>
          <a:xfrm>
            <a:off x="4991101" y="233463"/>
            <a:ext cx="7200900" cy="1423059"/>
            <a:chOff x="1139185" y="1145243"/>
            <a:chExt cx="7173783" cy="6901296"/>
          </a:xfrm>
        </p:grpSpPr>
        <p:sp>
          <p:nvSpPr>
            <p:cNvPr id="18" name="Bong bóng Lời nói: Hình chữ nhật với Góc Tròn 29">
              <a:extLst>
                <a:ext uri="{FF2B5EF4-FFF2-40B4-BE49-F238E27FC236}">
                  <a16:creationId xmlns:a16="http://schemas.microsoft.com/office/drawing/2014/main"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Chúng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ta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đã</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được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thịt</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bò</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rồi</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cùng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tiếp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tục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chế</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biến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bạn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endParaRPr kumimoji="0" lang="en-US" altLang="zh-CN" sz="35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pic>
        <p:nvPicPr>
          <p:cNvPr id="20"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92043" y="-816634"/>
            <a:ext cx="609600" cy="609600"/>
          </a:xfrm>
          <a:prstGeom prst="rect">
            <a:avLst/>
          </a:prstGeom>
        </p:spPr>
      </p:pic>
    </p:spTree>
    <p:extLst>
      <p:ext uri="{BB962C8B-B14F-4D97-AF65-F5344CB8AC3E}">
        <p14:creationId xmlns:p14="http://schemas.microsoft.com/office/powerpoint/2010/main" val="1406887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 presetClass="mediacall" presetSubtype="0" fill="hold" nodeType="withEffect">
                                  <p:stCondLst>
                                    <p:cond delay="500"/>
                                  </p:stCondLst>
                                  <p:childTnLst>
                                    <p:cmd type="call" cmd="playFrom(0.0)">
                                      <p:cBhvr>
                                        <p:cTn id="19"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a:extLst>
              <a:ext uri="{FF2B5EF4-FFF2-40B4-BE49-F238E27FC236}">
                <a16:creationId xmlns:a16="http://schemas.microsoft.com/office/drawing/2014/main" id="{1EDDA5EC-E566-0A1E-0381-8D4357A43C7D}"/>
              </a:ext>
            </a:extLst>
          </p:cNvPr>
          <p:cNvGrpSpPr/>
          <p:nvPr/>
        </p:nvGrpSpPr>
        <p:grpSpPr>
          <a:xfrm>
            <a:off x="678426" y="352999"/>
            <a:ext cx="10856350" cy="1754326"/>
            <a:chOff x="678426" y="352999"/>
            <a:chExt cx="10856350" cy="1754326"/>
          </a:xfrm>
        </p:grpSpPr>
        <p:grpSp>
          <p:nvGrpSpPr>
            <p:cNvPr id="17"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9"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a:extLst>
                <a:ext uri="{FF2B5EF4-FFF2-40B4-BE49-F238E27FC236}">
                  <a16:creationId xmlns:a16="http://schemas.microsoft.com/office/drawing/2014/main" id="{EB0605A4-67F8-2BB1-D972-0ECBA80C6838}"/>
                </a:ext>
              </a:extLst>
            </p:cNvPr>
            <p:cNvSpPr txBox="1"/>
            <p:nvPr/>
          </p:nvSpPr>
          <p:spPr>
            <a:xfrm>
              <a:off x="1471842" y="352999"/>
              <a:ext cx="10062934" cy="1754326"/>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Chọn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Số nào dưới đây làm tròn đến chữ số hàng trăm nghìn thì được hai trăm nghìn?</a:t>
              </a:r>
            </a:p>
          </p:txBody>
        </p:sp>
      </p:grpSp>
      <p:sp>
        <p:nvSpPr>
          <p:cNvPr id="2" name="TextBox 1">
            <a:extLst>
              <a:ext uri="{FF2B5EF4-FFF2-40B4-BE49-F238E27FC236}">
                <a16:creationId xmlns:a16="http://schemas.microsoft.com/office/drawing/2014/main" id="{1EC01E8F-0837-B734-EE41-9E1962F16AA9}"/>
              </a:ext>
            </a:extLst>
          </p:cNvPr>
          <p:cNvSpPr txBox="1"/>
          <p:nvPr/>
        </p:nvSpPr>
        <p:spPr>
          <a:xfrm>
            <a:off x="1733550" y="2381250"/>
            <a:ext cx="8029575" cy="2800767"/>
          </a:xfrm>
          <a:prstGeom prst="rect">
            <a:avLst/>
          </a:prstGeom>
          <a:noFill/>
        </p:spPr>
        <p:txBody>
          <a:bodyPr wrap="square" rtlCol="0">
            <a:spAutoFit/>
          </a:bodyPr>
          <a:lstStyle/>
          <a:p>
            <a:pPr algn="just"/>
            <a:r>
              <a:rPr lang="en-US" sz="4400" b="0" i="0" dirty="0">
                <a:solidFill>
                  <a:srgbClr val="000000"/>
                </a:solidFill>
                <a:effectLst/>
              </a:rPr>
              <a:t>A. 149 000</a:t>
            </a:r>
          </a:p>
          <a:p>
            <a:pPr algn="just"/>
            <a:r>
              <a:rPr lang="en-US" sz="4400" b="0" i="0" dirty="0">
                <a:solidFill>
                  <a:srgbClr val="000000"/>
                </a:solidFill>
                <a:effectLst/>
              </a:rPr>
              <a:t>B. 190 001</a:t>
            </a:r>
          </a:p>
          <a:p>
            <a:pPr algn="just"/>
            <a:r>
              <a:rPr lang="en-US" sz="4400" b="0" i="0" dirty="0">
                <a:solidFill>
                  <a:srgbClr val="000000"/>
                </a:solidFill>
                <a:effectLst/>
              </a:rPr>
              <a:t>C. 250 001</a:t>
            </a:r>
          </a:p>
          <a:p>
            <a:pPr algn="just"/>
            <a:r>
              <a:rPr lang="en-US" sz="4400" b="0" i="0" dirty="0">
                <a:solidFill>
                  <a:srgbClr val="000000"/>
                </a:solidFill>
                <a:effectLst/>
              </a:rPr>
              <a:t>D. 284 910</a:t>
            </a:r>
          </a:p>
        </p:txBody>
      </p:sp>
      <p:cxnSp>
        <p:nvCxnSpPr>
          <p:cNvPr id="5" name="Straight Connector 4">
            <a:extLst>
              <a:ext uri="{FF2B5EF4-FFF2-40B4-BE49-F238E27FC236}">
                <a16:creationId xmlns:a16="http://schemas.microsoft.com/office/drawing/2014/main" id="{6EE0126E-82AA-DCFB-8EB3-C5772D1BAC57}"/>
              </a:ext>
            </a:extLst>
          </p:cNvPr>
          <p:cNvCxnSpPr>
            <a:cxnSpLocks/>
          </p:cNvCxnSpPr>
          <p:nvPr/>
        </p:nvCxnSpPr>
        <p:spPr>
          <a:xfrm>
            <a:off x="5105400" y="1447800"/>
            <a:ext cx="630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DAD4E7-EC21-06C4-18A8-D0EF73B2E0B2}"/>
              </a:ext>
            </a:extLst>
          </p:cNvPr>
          <p:cNvCxnSpPr>
            <a:cxnSpLocks/>
          </p:cNvCxnSpPr>
          <p:nvPr/>
        </p:nvCxnSpPr>
        <p:spPr>
          <a:xfrm>
            <a:off x="1676400" y="2000250"/>
            <a:ext cx="541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4B1B094-7225-AD66-6075-34057C34585A}"/>
              </a:ext>
            </a:extLst>
          </p:cNvPr>
          <p:cNvSpPr/>
          <p:nvPr/>
        </p:nvSpPr>
        <p:spPr>
          <a:xfrm>
            <a:off x="1647825" y="3019425"/>
            <a:ext cx="676275"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946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Nhóm 28">
            <a:extLst>
              <a:ext uri="{FF2B5EF4-FFF2-40B4-BE49-F238E27FC236}">
                <a16:creationId xmlns:a16="http://schemas.microsoft.com/office/drawing/2014/main" id="{E14896BE-5B17-FCD4-10DB-434643E85871}"/>
              </a:ext>
            </a:extLst>
          </p:cNvPr>
          <p:cNvGrpSpPr/>
          <p:nvPr/>
        </p:nvGrpSpPr>
        <p:grpSpPr>
          <a:xfrm>
            <a:off x="117346" y="265863"/>
            <a:ext cx="6186487" cy="1850320"/>
            <a:chOff x="1139185" y="1145243"/>
            <a:chExt cx="7173783" cy="6901296"/>
          </a:xfrm>
        </p:grpSpPr>
        <p:sp>
          <p:nvSpPr>
            <p:cNvPr id="18" name="Bong bóng Lời nói: Hình chữ nhật với Góc Tròn 29">
              <a:extLst>
                <a:ext uri="{FF2B5EF4-FFF2-40B4-BE49-F238E27FC236}">
                  <a16:creationId xmlns:a16="http://schemas.microsoft.com/office/drawing/2014/main"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Món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bò</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bít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tết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thơm</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ngon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đã</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hoàn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Cảm</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ơn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bạn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rất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nhiều</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p:txBody>
        </p:sp>
      </p:grpSp>
      <p:pic>
        <p:nvPicPr>
          <p:cNvPr id="20"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92043" y="-816634"/>
            <a:ext cx="609600" cy="609600"/>
          </a:xfrm>
          <a:prstGeom prst="rect">
            <a:avLst/>
          </a:prstGeom>
        </p:spPr>
      </p:pic>
      <p:pic>
        <p:nvPicPr>
          <p:cNvPr id="7" name="Picture 6"/>
          <p:cNvPicPr>
            <a:picLocks noChangeAspect="1"/>
          </p:cNvPicPr>
          <p:nvPr/>
        </p:nvPicPr>
        <p:blipFill>
          <a:blip r:embed="rId7"/>
          <a:stretch>
            <a:fillRect/>
          </a:stretch>
        </p:blipFill>
        <p:spPr>
          <a:xfrm>
            <a:off x="1842906" y="1216718"/>
            <a:ext cx="8663167" cy="4590686"/>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7010231" y="19019"/>
            <a:ext cx="2612571" cy="2455817"/>
          </a:xfrm>
          <a:prstGeom prst="rect">
            <a:avLst/>
          </a:prstGeom>
        </p:spPr>
      </p:pic>
      <p:pic>
        <p:nvPicPr>
          <p:cNvPr id="6" name="Picture 5"/>
          <p:cNvPicPr>
            <a:picLocks noChangeAspect="1"/>
          </p:cNvPicPr>
          <p:nvPr/>
        </p:nvPicPr>
        <p:blipFill rotWithShape="1">
          <a:blip r:embed="rId9">
            <a:extLst>
              <a:ext uri="{BEBA8EAE-BF5A-486C-A8C5-ECC9F3942E4B}">
                <a14:imgProps xmlns:a14="http://schemas.microsoft.com/office/drawing/2010/main">
                  <a14:imgLayer r:embed="rId10">
                    <a14:imgEffect>
                      <a14:backgroundRemoval t="36944" b="94167" l="46875" r="86979"/>
                    </a14:imgEffect>
                  </a14:imgLayer>
                </a14:imgProps>
              </a:ext>
              <a:ext uri="{28A0092B-C50C-407E-A947-70E740481C1C}">
                <a14:useLocalDpi xmlns:a14="http://schemas.microsoft.com/office/drawing/2010/main" val="0"/>
              </a:ext>
            </a:extLst>
          </a:blip>
          <a:srcRect l="41843" t="38382" r="7794" b="6119"/>
          <a:stretch/>
        </p:blipFill>
        <p:spPr>
          <a:xfrm rot="3418715">
            <a:off x="7356954" y="-379883"/>
            <a:ext cx="6018635" cy="3730723"/>
          </a:xfrm>
          <a:prstGeom prst="rect">
            <a:avLst/>
          </a:prstGeom>
        </p:spPr>
      </p:pic>
      <p:grpSp>
        <p:nvGrpSpPr>
          <p:cNvPr id="26" name="Group 25"/>
          <p:cNvGrpSpPr/>
          <p:nvPr/>
        </p:nvGrpSpPr>
        <p:grpSpPr>
          <a:xfrm>
            <a:off x="2784272" y="2398330"/>
            <a:ext cx="6487380" cy="2897812"/>
            <a:chOff x="2784272" y="2398330"/>
            <a:chExt cx="6487380" cy="2897812"/>
          </a:xfrm>
        </p:grpSpPr>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2784272" y="2840325"/>
              <a:ext cx="2612571" cy="2455817"/>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4509832" y="2398330"/>
              <a:ext cx="2612571" cy="2455817"/>
            </a:xfrm>
            <a:prstGeom prst="rect">
              <a:avLst/>
            </a:prstGeom>
          </p:spPr>
        </p:pic>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6659081" y="2436583"/>
              <a:ext cx="2612571" cy="2455817"/>
            </a:xfrm>
            <a:prstGeom prst="rect">
              <a:avLst/>
            </a:prstGeom>
          </p:spPr>
        </p:pic>
      </p:grpSp>
    </p:spTree>
    <p:extLst>
      <p:ext uri="{BB962C8B-B14F-4D97-AF65-F5344CB8AC3E}">
        <p14:creationId xmlns:p14="http://schemas.microsoft.com/office/powerpoint/2010/main" val="22978015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42" presetClass="path" presetSubtype="0" accel="50000" decel="50000" fill="hold" nodeType="withEffect">
                                  <p:stCondLst>
                                    <p:cond delay="0"/>
                                  </p:stCondLst>
                                  <p:childTnLst>
                                    <p:animMotion origin="layout" path="M -1.45833E-6 -2.96296E-6 L -0.1651 0.31783 " pathEditMode="relative" rAng="0" ptsTypes="AA">
                                      <p:cBhvr>
                                        <p:cTn id="21" dur="2000" fill="hold"/>
                                        <p:tgtEl>
                                          <p:spTgt spid="14"/>
                                        </p:tgtEl>
                                        <p:attrNameLst>
                                          <p:attrName>ppt_x</p:attrName>
                                          <p:attrName>ppt_y</p:attrName>
                                        </p:attrNameLst>
                                      </p:cBhvr>
                                      <p:rCtr x="-8255" y="15880"/>
                                    </p:animMotion>
                                  </p:childTnLst>
                                </p:cTn>
                              </p:par>
                            </p:childTnLst>
                          </p:cTn>
                        </p:par>
                        <p:par>
                          <p:cTn id="22" fill="hold">
                            <p:stCondLst>
                              <p:cond delay="2500"/>
                            </p:stCondLst>
                            <p:childTnLst>
                              <p:par>
                                <p:cTn id="23" presetID="10" presetClass="exit" presetSubtype="0" fill="hold" nodeType="after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6"/>
                                        </p:tgtEl>
                                        <p:attrNameLst>
                                          <p:attrName>r</p:attrName>
                                        </p:attrNameLst>
                                      </p:cBhvr>
                                    </p:animRot>
                                    <p:animRot by="-240000">
                                      <p:cBhvr>
                                        <p:cTn id="32" dur="200" fill="hold">
                                          <p:stCondLst>
                                            <p:cond delay="200"/>
                                          </p:stCondLst>
                                        </p:cTn>
                                        <p:tgtEl>
                                          <p:spTgt spid="26"/>
                                        </p:tgtEl>
                                        <p:attrNameLst>
                                          <p:attrName>r</p:attrName>
                                        </p:attrNameLst>
                                      </p:cBhvr>
                                    </p:animRot>
                                    <p:animRot by="240000">
                                      <p:cBhvr>
                                        <p:cTn id="33" dur="200" fill="hold">
                                          <p:stCondLst>
                                            <p:cond delay="400"/>
                                          </p:stCondLst>
                                        </p:cTn>
                                        <p:tgtEl>
                                          <p:spTgt spid="26"/>
                                        </p:tgtEl>
                                        <p:attrNameLst>
                                          <p:attrName>r</p:attrName>
                                        </p:attrNameLst>
                                      </p:cBhvr>
                                    </p:animRot>
                                    <p:animRot by="-240000">
                                      <p:cBhvr>
                                        <p:cTn id="34" dur="200" fill="hold">
                                          <p:stCondLst>
                                            <p:cond delay="600"/>
                                          </p:stCondLst>
                                        </p:cTn>
                                        <p:tgtEl>
                                          <p:spTgt spid="26"/>
                                        </p:tgtEl>
                                        <p:attrNameLst>
                                          <p:attrName>r</p:attrName>
                                        </p:attrNameLst>
                                      </p:cBhvr>
                                    </p:animRot>
                                    <p:animRot by="120000">
                                      <p:cBhvr>
                                        <p:cTn id="35" dur="200" fill="hold">
                                          <p:stCondLst>
                                            <p:cond delay="800"/>
                                          </p:stCondLst>
                                        </p:cTn>
                                        <p:tgtEl>
                                          <p:spTgt spid="2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 presetClass="mediacall" presetSubtype="0" fill="hold" nodeType="withEffect">
                                  <p:stCondLst>
                                    <p:cond delay="0"/>
                                  </p:stCondLst>
                                  <p:childTnLst>
                                    <p:cmd type="call" cmd="playFrom(0.0)">
                                      <p:cBhvr>
                                        <p:cTn id="46"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Hình chữ nhật: Góc Tròn 3">
            <a:extLst>
              <a:ext uri="{FF2B5EF4-FFF2-40B4-BE49-F238E27FC236}">
                <a16:creationId xmlns:a16="http://schemas.microsoft.com/office/drawing/2014/main" id="{FD1C116F-5A53-3627-C653-3E4550C99D90}"/>
              </a:ext>
            </a:extLst>
          </p:cNvPr>
          <p:cNvSpPr/>
          <p:nvPr/>
        </p:nvSpPr>
        <p:spPr>
          <a:xfrm>
            <a:off x="4859342" y="1431211"/>
            <a:ext cx="6880559" cy="4689665"/>
          </a:xfrm>
          <a:custGeom>
            <a:avLst/>
            <a:gdLst>
              <a:gd name="connsiteX0" fmla="*/ 0 w 6880559"/>
              <a:gd name="connsiteY0" fmla="*/ 781626 h 4689665"/>
              <a:gd name="connsiteX1" fmla="*/ 781626 w 6880559"/>
              <a:gd name="connsiteY1" fmla="*/ 0 h 4689665"/>
              <a:gd name="connsiteX2" fmla="*/ 6098933 w 6880559"/>
              <a:gd name="connsiteY2" fmla="*/ 0 h 4689665"/>
              <a:gd name="connsiteX3" fmla="*/ 6880559 w 6880559"/>
              <a:gd name="connsiteY3" fmla="*/ 781626 h 4689665"/>
              <a:gd name="connsiteX4" fmla="*/ 6880559 w 6880559"/>
              <a:gd name="connsiteY4" fmla="*/ 3908039 h 4689665"/>
              <a:gd name="connsiteX5" fmla="*/ 6098933 w 6880559"/>
              <a:gd name="connsiteY5" fmla="*/ 4689665 h 4689665"/>
              <a:gd name="connsiteX6" fmla="*/ 781626 w 6880559"/>
              <a:gd name="connsiteY6" fmla="*/ 4689665 h 4689665"/>
              <a:gd name="connsiteX7" fmla="*/ 0 w 6880559"/>
              <a:gd name="connsiteY7" fmla="*/ 3908039 h 4689665"/>
              <a:gd name="connsiteX8" fmla="*/ 0 w 6880559"/>
              <a:gd name="connsiteY8" fmla="*/ 781626 h 46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0559" h="4689665" fill="none" extrusionOk="0">
                <a:moveTo>
                  <a:pt x="0" y="781626"/>
                </a:moveTo>
                <a:cubicBezTo>
                  <a:pt x="-54093" y="353309"/>
                  <a:pt x="337042" y="73275"/>
                  <a:pt x="781626" y="0"/>
                </a:cubicBezTo>
                <a:cubicBezTo>
                  <a:pt x="2780549" y="77600"/>
                  <a:pt x="4231134" y="-27269"/>
                  <a:pt x="6098933" y="0"/>
                </a:cubicBezTo>
                <a:cubicBezTo>
                  <a:pt x="6557513" y="-35485"/>
                  <a:pt x="6957606" y="372628"/>
                  <a:pt x="6880559" y="781626"/>
                </a:cubicBezTo>
                <a:cubicBezTo>
                  <a:pt x="6989559" y="2081144"/>
                  <a:pt x="6802350" y="3238414"/>
                  <a:pt x="6880559" y="3908039"/>
                </a:cubicBezTo>
                <a:cubicBezTo>
                  <a:pt x="6824648" y="4317847"/>
                  <a:pt x="6455409" y="4722832"/>
                  <a:pt x="6098933" y="4689665"/>
                </a:cubicBezTo>
                <a:cubicBezTo>
                  <a:pt x="5531370" y="4738842"/>
                  <a:pt x="2760182" y="4566963"/>
                  <a:pt x="781626" y="4689665"/>
                </a:cubicBezTo>
                <a:cubicBezTo>
                  <a:pt x="345715" y="4722162"/>
                  <a:pt x="-29770" y="4365351"/>
                  <a:pt x="0" y="3908039"/>
                </a:cubicBezTo>
                <a:cubicBezTo>
                  <a:pt x="47022" y="2601502"/>
                  <a:pt x="104569" y="2236540"/>
                  <a:pt x="0" y="781626"/>
                </a:cubicBezTo>
                <a:close/>
              </a:path>
              <a:path w="6880559" h="4689665" stroke="0" extrusionOk="0">
                <a:moveTo>
                  <a:pt x="0" y="781626"/>
                </a:moveTo>
                <a:cubicBezTo>
                  <a:pt x="72169" y="341697"/>
                  <a:pt x="398438" y="-3236"/>
                  <a:pt x="781626" y="0"/>
                </a:cubicBezTo>
                <a:cubicBezTo>
                  <a:pt x="2697567" y="-129276"/>
                  <a:pt x="4022703" y="-77778"/>
                  <a:pt x="6098933" y="0"/>
                </a:cubicBezTo>
                <a:cubicBezTo>
                  <a:pt x="6508275" y="-71212"/>
                  <a:pt x="6879164" y="357988"/>
                  <a:pt x="6880559" y="781626"/>
                </a:cubicBezTo>
                <a:cubicBezTo>
                  <a:pt x="6962158" y="2119921"/>
                  <a:pt x="7034859" y="3555666"/>
                  <a:pt x="6880559" y="3908039"/>
                </a:cubicBezTo>
                <a:cubicBezTo>
                  <a:pt x="6891198" y="4362155"/>
                  <a:pt x="6513948" y="4695329"/>
                  <a:pt x="6098933" y="4689665"/>
                </a:cubicBezTo>
                <a:cubicBezTo>
                  <a:pt x="4802368" y="4733885"/>
                  <a:pt x="2900417" y="4660283"/>
                  <a:pt x="781626" y="4689665"/>
                </a:cubicBezTo>
                <a:cubicBezTo>
                  <a:pt x="342359" y="4660515"/>
                  <a:pt x="-68973" y="4323778"/>
                  <a:pt x="0" y="3908039"/>
                </a:cubicBezTo>
                <a:cubicBezTo>
                  <a:pt x="-159954" y="3522370"/>
                  <a:pt x="22140" y="1377657"/>
                  <a:pt x="0" y="781626"/>
                </a:cubicBezTo>
                <a:close/>
              </a:path>
            </a:pathLst>
          </a:custGeom>
          <a:solidFill>
            <a:schemeClr val="bg1"/>
          </a:solidFill>
          <a:ln w="76200">
            <a:solidFill>
              <a:srgbClr val="C0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 name="Group 2"/>
          <p:cNvGrpSpPr/>
          <p:nvPr/>
        </p:nvGrpSpPr>
        <p:grpSpPr>
          <a:xfrm>
            <a:off x="5252823" y="2104922"/>
            <a:ext cx="6516030" cy="842139"/>
            <a:chOff x="5132916" y="1809663"/>
            <a:chExt cx="6516030" cy="842139"/>
          </a:xfrm>
        </p:grpSpPr>
        <p:sp>
          <p:nvSpPr>
            <p:cNvPr id="30" name="TextBox 47">
              <a:extLst>
                <a:ext uri="{FF2B5EF4-FFF2-40B4-BE49-F238E27FC236}">
                  <a16:creationId xmlns:a16="http://schemas.microsoft.com/office/drawing/2014/main" id="{B80138F7-4E41-D56C-8B11-2F19F0D81CCA}"/>
                </a:ext>
              </a:extLst>
            </p:cNvPr>
            <p:cNvSpPr txBox="1"/>
            <p:nvPr/>
          </p:nvSpPr>
          <p:spPr>
            <a:xfrm>
              <a:off x="6130085" y="182808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GV GHI DẶN DÒ Ở ĐÂY.</a:t>
              </a:r>
              <a:endParaRPr kumimoji="0" lang="en-US" sz="4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74349" t="16613" r="4144" b="31834"/>
            <a:stretch/>
          </p:blipFill>
          <p:spPr>
            <a:xfrm rot="5929754" flipH="1">
              <a:off x="5279591" y="1662988"/>
              <a:ext cx="842139" cy="1135489"/>
            </a:xfrm>
            <a:prstGeom prst="rect">
              <a:avLst/>
            </a:prstGeom>
          </p:spPr>
        </p:pic>
      </p:grpSp>
      <p:grpSp>
        <p:nvGrpSpPr>
          <p:cNvPr id="32" name="Group 31"/>
          <p:cNvGrpSpPr/>
          <p:nvPr/>
        </p:nvGrpSpPr>
        <p:grpSpPr>
          <a:xfrm>
            <a:off x="5306762" y="3976099"/>
            <a:ext cx="6516030" cy="842139"/>
            <a:chOff x="5132916" y="1809663"/>
            <a:chExt cx="6516030" cy="842139"/>
          </a:xfrm>
        </p:grpSpPr>
        <p:sp>
          <p:nvSpPr>
            <p:cNvPr id="33" name="TextBox 47">
              <a:extLst>
                <a:ext uri="{FF2B5EF4-FFF2-40B4-BE49-F238E27FC236}">
                  <a16:creationId xmlns:a16="http://schemas.microsoft.com/office/drawing/2014/main" id="{B80138F7-4E41-D56C-8B11-2F19F0D81CCA}"/>
                </a:ext>
              </a:extLst>
            </p:cNvPr>
            <p:cNvSpPr txBox="1"/>
            <p:nvPr/>
          </p:nvSpPr>
          <p:spPr>
            <a:xfrm>
              <a:off x="6130085" y="182808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GV GHI DẶN DÒ Ở ĐÂY.</a:t>
              </a:r>
              <a:endParaRPr kumimoji="0" lang="en-US" sz="4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74349" t="16613" r="4144" b="31834"/>
            <a:stretch/>
          </p:blipFill>
          <p:spPr>
            <a:xfrm rot="5929754" flipH="1">
              <a:off x="5279591" y="1662988"/>
              <a:ext cx="842139" cy="1135489"/>
            </a:xfrm>
            <a:prstGeom prst="rect">
              <a:avLst/>
            </a:prstGeom>
          </p:spPr>
        </p:pic>
      </p:grpSp>
      <p:grpSp>
        <p:nvGrpSpPr>
          <p:cNvPr id="35" name="Group 34"/>
          <p:cNvGrpSpPr/>
          <p:nvPr/>
        </p:nvGrpSpPr>
        <p:grpSpPr>
          <a:xfrm>
            <a:off x="5248859" y="2987379"/>
            <a:ext cx="6516030" cy="842139"/>
            <a:chOff x="5132916" y="1809663"/>
            <a:chExt cx="6516030" cy="842139"/>
          </a:xfrm>
        </p:grpSpPr>
        <p:sp>
          <p:nvSpPr>
            <p:cNvPr id="36" name="TextBox 47">
              <a:extLst>
                <a:ext uri="{FF2B5EF4-FFF2-40B4-BE49-F238E27FC236}">
                  <a16:creationId xmlns:a16="http://schemas.microsoft.com/office/drawing/2014/main" id="{B80138F7-4E41-D56C-8B11-2F19F0D81CCA}"/>
                </a:ext>
              </a:extLst>
            </p:cNvPr>
            <p:cNvSpPr txBox="1"/>
            <p:nvPr/>
          </p:nvSpPr>
          <p:spPr>
            <a:xfrm>
              <a:off x="6130085" y="182808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GV GHI DẶN DÒ Ở ĐÂY.</a:t>
              </a:r>
              <a:endParaRPr kumimoji="0" lang="en-US" sz="4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74349" t="16613" r="4144" b="31834"/>
            <a:stretch/>
          </p:blipFill>
          <p:spPr>
            <a:xfrm rot="5929754" flipH="1">
              <a:off x="5279591" y="1662988"/>
              <a:ext cx="842139" cy="1135489"/>
            </a:xfrm>
            <a:prstGeom prst="rect">
              <a:avLst/>
            </a:prstGeom>
          </p:spPr>
        </p:pic>
      </p:grpSp>
      <p:grpSp>
        <p:nvGrpSpPr>
          <p:cNvPr id="38" name="Group 37"/>
          <p:cNvGrpSpPr/>
          <p:nvPr/>
        </p:nvGrpSpPr>
        <p:grpSpPr>
          <a:xfrm>
            <a:off x="5332851" y="4953453"/>
            <a:ext cx="6516030" cy="842139"/>
            <a:chOff x="5132916" y="1809663"/>
            <a:chExt cx="6516030" cy="842139"/>
          </a:xfrm>
        </p:grpSpPr>
        <p:sp>
          <p:nvSpPr>
            <p:cNvPr id="41" name="TextBox 47">
              <a:extLst>
                <a:ext uri="{FF2B5EF4-FFF2-40B4-BE49-F238E27FC236}">
                  <a16:creationId xmlns:a16="http://schemas.microsoft.com/office/drawing/2014/main" id="{B80138F7-4E41-D56C-8B11-2F19F0D81CCA}"/>
                </a:ext>
              </a:extLst>
            </p:cNvPr>
            <p:cNvSpPr txBox="1"/>
            <p:nvPr/>
          </p:nvSpPr>
          <p:spPr>
            <a:xfrm>
              <a:off x="6130085" y="1828089"/>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GV GHI DẶN DÒ Ở ĐÂY.</a:t>
              </a:r>
              <a:endParaRPr kumimoji="0" lang="en-US" sz="40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74349" t="16613" r="4144" b="31834"/>
            <a:stretch/>
          </p:blipFill>
          <p:spPr>
            <a:xfrm rot="5929754" flipH="1">
              <a:off x="5279591" y="1662988"/>
              <a:ext cx="842139" cy="1135489"/>
            </a:xfrm>
            <a:prstGeom prst="rect">
              <a:avLst/>
            </a:prstGeom>
          </p:spPr>
        </p:pic>
      </p:grpSp>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86359" y="-325207"/>
            <a:ext cx="4268520" cy="7026866"/>
          </a:xfrm>
          <a:prstGeom prst="rect">
            <a:avLst/>
          </a:prstGeom>
        </p:spPr>
      </p:pic>
      <p:pic>
        <p:nvPicPr>
          <p:cNvPr id="2" name="Picture 1">
            <a:extLst>
              <a:ext uri="{FF2B5EF4-FFF2-40B4-BE49-F238E27FC236}">
                <a16:creationId xmlns:a16="http://schemas.microsoft.com/office/drawing/2014/main" id="{5BF5A7A1-AF0A-3F0A-06FB-FCEBB5BC838D}"/>
              </a:ext>
            </a:extLst>
          </p:cNvPr>
          <p:cNvPicPr>
            <a:picLocks noChangeAspect="1"/>
          </p:cNvPicPr>
          <p:nvPr/>
        </p:nvPicPr>
        <p:blipFill>
          <a:blip r:embed="rId6"/>
          <a:stretch>
            <a:fillRect/>
          </a:stretch>
        </p:blipFill>
        <p:spPr>
          <a:xfrm>
            <a:off x="4867764" y="173652"/>
            <a:ext cx="6285521" cy="1938696"/>
          </a:xfrm>
          <a:prstGeom prst="rect">
            <a:avLst/>
          </a:prstGeom>
        </p:spPr>
      </p:pic>
    </p:spTree>
    <p:extLst>
      <p:ext uri="{BB962C8B-B14F-4D97-AF65-F5344CB8AC3E}">
        <p14:creationId xmlns:p14="http://schemas.microsoft.com/office/powerpoint/2010/main" val="24734268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25816" y1="48265" x2="28061" y2="86735"/>
                        <a14:backgroundMark x1="76122" y1="59796" x2="80816" y2="75612"/>
                        <a14:backgroundMark x1="41429" y1="56939" x2="36735" y2="57551"/>
                        <a14:backgroundMark x1="63469" y1="57245" x2="65612" y2="57245"/>
                      </a14:backgroundRemoval>
                    </a14:imgEffect>
                  </a14:imgLayer>
                </a14:imgProps>
              </a:ext>
              <a:ext uri="{28A0092B-C50C-407E-A947-70E740481C1C}">
                <a14:useLocalDpi xmlns:a14="http://schemas.microsoft.com/office/drawing/2010/main" val="0"/>
              </a:ext>
            </a:extLst>
          </a:blip>
          <a:srcRect l="27103" t="6355" r="16392" b="8268"/>
          <a:stretch/>
        </p:blipFill>
        <p:spPr>
          <a:xfrm>
            <a:off x="649483" y="137830"/>
            <a:ext cx="4395793" cy="6641999"/>
          </a:xfrm>
          <a:prstGeom prst="rect">
            <a:avLst/>
          </a:prstGeom>
        </p:spPr>
      </p:pic>
      <p:pic>
        <p:nvPicPr>
          <p:cNvPr id="2" name="Picture 1">
            <a:extLst>
              <a:ext uri="{FF2B5EF4-FFF2-40B4-BE49-F238E27FC236}">
                <a16:creationId xmlns:a16="http://schemas.microsoft.com/office/drawing/2014/main" id="{05879B1D-3BC7-0D7D-FF24-663F91070AF5}"/>
              </a:ext>
            </a:extLst>
          </p:cNvPr>
          <p:cNvPicPr>
            <a:picLocks noChangeAspect="1"/>
          </p:cNvPicPr>
          <p:nvPr/>
        </p:nvPicPr>
        <p:blipFill>
          <a:blip r:embed="rId5"/>
          <a:stretch>
            <a:fillRect/>
          </a:stretch>
        </p:blipFill>
        <p:spPr>
          <a:xfrm>
            <a:off x="3583318" y="1539083"/>
            <a:ext cx="8492464" cy="3627434"/>
          </a:xfrm>
          <a:prstGeom prst="rect">
            <a:avLst/>
          </a:prstGeom>
        </p:spPr>
      </p:pic>
    </p:spTree>
    <p:extLst>
      <p:ext uri="{BB962C8B-B14F-4D97-AF65-F5344CB8AC3E}">
        <p14:creationId xmlns:p14="http://schemas.microsoft.com/office/powerpoint/2010/main" val="592048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4441107-6595-71DF-7DC8-74E9A430279E}"/>
              </a:ext>
            </a:extLst>
          </p:cNvPr>
          <p:cNvPicPr>
            <a:picLocks noChangeAspect="1"/>
          </p:cNvPicPr>
          <p:nvPr/>
        </p:nvPicPr>
        <p:blipFill>
          <a:blip r:embed="rId3"/>
          <a:stretch>
            <a:fillRect/>
          </a:stretch>
        </p:blipFill>
        <p:spPr>
          <a:xfrm>
            <a:off x="5379112" y="-371475"/>
            <a:ext cx="6405825" cy="6858000"/>
          </a:xfrm>
          <a:prstGeom prst="rect">
            <a:avLst/>
          </a:prstGeom>
        </p:spPr>
      </p:pic>
    </p:spTree>
    <p:extLst>
      <p:ext uri="{BB962C8B-B14F-4D97-AF65-F5344CB8AC3E}">
        <p14:creationId xmlns:p14="http://schemas.microsoft.com/office/powerpoint/2010/main" val="20263542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E47FBD0-AA9D-2219-D218-A6929ADDCCBA}"/>
              </a:ext>
            </a:extLst>
          </p:cNvPr>
          <p:cNvPicPr>
            <a:picLocks noChangeAspect="1"/>
          </p:cNvPicPr>
          <p:nvPr/>
        </p:nvPicPr>
        <p:blipFill>
          <a:blip r:embed="rId3"/>
          <a:stretch>
            <a:fillRect/>
          </a:stretch>
        </p:blipFill>
        <p:spPr>
          <a:xfrm>
            <a:off x="5239064" y="-123825"/>
            <a:ext cx="6952936" cy="6858000"/>
          </a:xfrm>
          <a:prstGeom prst="rect">
            <a:avLst/>
          </a:prstGeom>
        </p:spPr>
      </p:pic>
    </p:spTree>
    <p:extLst>
      <p:ext uri="{BB962C8B-B14F-4D97-AF65-F5344CB8AC3E}">
        <p14:creationId xmlns:p14="http://schemas.microsoft.com/office/powerpoint/2010/main" val="124736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57996C8-2C7D-FB96-1975-59947F7045AB}"/>
              </a:ext>
            </a:extLst>
          </p:cNvPr>
          <p:cNvPicPr>
            <a:picLocks noChangeAspect="1"/>
          </p:cNvPicPr>
          <p:nvPr/>
        </p:nvPicPr>
        <p:blipFill>
          <a:blip r:embed="rId3" cstate="print"/>
          <a:stretch>
            <a:fillRect/>
          </a:stretch>
        </p:blipFill>
        <p:spPr>
          <a:xfrm>
            <a:off x="542925" y="313653"/>
            <a:ext cx="2104336" cy="1052168"/>
          </a:xfrm>
          <a:prstGeom prst="rect">
            <a:avLst/>
          </a:prstGeom>
        </p:spPr>
      </p:pic>
      <p:pic>
        <p:nvPicPr>
          <p:cNvPr id="4" name="Picture 3">
            <a:extLst>
              <a:ext uri="{FF2B5EF4-FFF2-40B4-BE49-F238E27FC236}">
                <a16:creationId xmlns:a16="http://schemas.microsoft.com/office/drawing/2014/main" id="{052D0431-7533-E3C4-7C67-E3A2E5EE7B93}"/>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19175" y="1295400"/>
            <a:ext cx="10134600" cy="4400550"/>
          </a:xfrm>
          <a:prstGeom prst="rect">
            <a:avLst/>
          </a:prstGeom>
        </p:spPr>
      </p:pic>
      <p:sp>
        <p:nvSpPr>
          <p:cNvPr id="7" name="Speech Bubble: Rectangle with Corners Rounded 6">
            <a:extLst>
              <a:ext uri="{FF2B5EF4-FFF2-40B4-BE49-F238E27FC236}">
                <a16:creationId xmlns:a16="http://schemas.microsoft.com/office/drawing/2014/main" id="{A858DCDD-D620-5732-14F2-7A2EE9A059B7}"/>
              </a:ext>
            </a:extLst>
          </p:cNvPr>
          <p:cNvSpPr/>
          <p:nvPr/>
        </p:nvSpPr>
        <p:spPr>
          <a:xfrm>
            <a:off x="2476500" y="1219200"/>
            <a:ext cx="4772025" cy="942975"/>
          </a:xfrm>
          <a:prstGeom prst="wedgeRoundRectCallout">
            <a:avLst>
              <a:gd name="adj1" fmla="val -44012"/>
              <a:gd name="adj2" fmla="val 715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bán</a:t>
            </a:r>
            <a:r>
              <a:rPr lang="en-US" sz="2400" dirty="0"/>
              <a:t> </a:t>
            </a:r>
            <a:r>
              <a:rPr lang="en-US" sz="2400" dirty="0" err="1"/>
              <a:t>ra</a:t>
            </a:r>
            <a:r>
              <a:rPr lang="en-US" sz="2400" dirty="0"/>
              <a:t> </a:t>
            </a:r>
            <a:r>
              <a:rPr lang="en-US" sz="2400" dirty="0" err="1"/>
              <a:t>của</a:t>
            </a:r>
            <a:r>
              <a:rPr lang="en-US" sz="2400" dirty="0"/>
              <a:t> </a:t>
            </a:r>
            <a:r>
              <a:rPr lang="en-US" sz="2400" dirty="0" err="1"/>
              <a:t>công</a:t>
            </a:r>
            <a:r>
              <a:rPr lang="en-US" sz="2400" dirty="0"/>
              <a:t> ty A </a:t>
            </a:r>
            <a:r>
              <a:rPr lang="en-US" sz="2400" dirty="0" err="1"/>
              <a:t>năm</a:t>
            </a:r>
            <a:r>
              <a:rPr lang="en-US" sz="2400" dirty="0"/>
              <a:t> 2020 </a:t>
            </a:r>
            <a:r>
              <a:rPr lang="en-US" sz="2400" dirty="0" err="1"/>
              <a:t>là</a:t>
            </a:r>
            <a:r>
              <a:rPr lang="en-US" sz="2400" dirty="0"/>
              <a:t> </a:t>
            </a:r>
            <a:r>
              <a:rPr lang="en-US" sz="2400" dirty="0" err="1"/>
              <a:t>khoảng</a:t>
            </a:r>
            <a:r>
              <a:rPr lang="en-US" sz="2400" dirty="0"/>
              <a:t> 2 700 000 </a:t>
            </a:r>
            <a:r>
              <a:rPr lang="en-US" sz="2400" dirty="0" err="1"/>
              <a:t>xe</a:t>
            </a:r>
            <a:r>
              <a:rPr lang="en-US" sz="2400" dirty="0"/>
              <a:t>.</a:t>
            </a:r>
          </a:p>
        </p:txBody>
      </p:sp>
      <p:sp>
        <p:nvSpPr>
          <p:cNvPr id="8" name="Speech Bubble: Rectangle with Corners Rounded 7">
            <a:extLst>
              <a:ext uri="{FF2B5EF4-FFF2-40B4-BE49-F238E27FC236}">
                <a16:creationId xmlns:a16="http://schemas.microsoft.com/office/drawing/2014/main" id="{5BE332F8-97C8-2393-6AE5-1B446BB5F33C}"/>
              </a:ext>
            </a:extLst>
          </p:cNvPr>
          <p:cNvSpPr/>
          <p:nvPr/>
        </p:nvSpPr>
        <p:spPr>
          <a:xfrm>
            <a:off x="8705850" y="952500"/>
            <a:ext cx="3333750" cy="1533525"/>
          </a:xfrm>
          <a:prstGeom prst="wedgeRoundRectCallout">
            <a:avLst>
              <a:gd name="adj1" fmla="val -5155"/>
              <a:gd name="adj2" fmla="val 809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Theo </a:t>
            </a:r>
            <a:r>
              <a:rPr lang="en-US" sz="2400" dirty="0" err="1"/>
              <a:t>số</a:t>
            </a:r>
            <a:r>
              <a:rPr lang="en-US" sz="2400" dirty="0"/>
              <a:t> </a:t>
            </a:r>
            <a:r>
              <a:rPr lang="en-US" sz="2400" dirty="0" err="1"/>
              <a:t>liệu</a:t>
            </a:r>
            <a:r>
              <a:rPr lang="en-US" sz="2400" dirty="0"/>
              <a:t> </a:t>
            </a:r>
            <a:r>
              <a:rPr lang="en-US" sz="2400" dirty="0" err="1"/>
              <a:t>cụ</a:t>
            </a:r>
            <a:r>
              <a:rPr lang="en-US" sz="2400" dirty="0"/>
              <a:t> </a:t>
            </a:r>
            <a:r>
              <a:rPr lang="en-US" sz="2400" dirty="0" err="1"/>
              <a:t>thể</a:t>
            </a:r>
            <a:r>
              <a:rPr lang="en-US" sz="2400" dirty="0"/>
              <a:t>, </a:t>
            </a: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của</a:t>
            </a:r>
            <a:r>
              <a:rPr lang="en-US" sz="2400" dirty="0"/>
              <a:t> </a:t>
            </a:r>
            <a:r>
              <a:rPr lang="en-US" sz="2400" dirty="0" err="1"/>
              <a:t>công</a:t>
            </a:r>
            <a:r>
              <a:rPr lang="en-US" sz="2400" dirty="0"/>
              <a:t> ty A </a:t>
            </a:r>
            <a:r>
              <a:rPr lang="en-US" sz="2400" dirty="0" err="1"/>
              <a:t>bán</a:t>
            </a:r>
            <a:r>
              <a:rPr lang="en-US" sz="2400" dirty="0"/>
              <a:t> </a:t>
            </a:r>
            <a:r>
              <a:rPr lang="en-US" sz="2400" dirty="0" err="1"/>
              <a:t>ra</a:t>
            </a:r>
            <a:r>
              <a:rPr lang="en-US" sz="2400" dirty="0"/>
              <a:t> </a:t>
            </a:r>
            <a:r>
              <a:rPr lang="en-US" sz="2400" dirty="0" err="1"/>
              <a:t>năm</a:t>
            </a:r>
            <a:r>
              <a:rPr lang="en-US" sz="2400" dirty="0"/>
              <a:t> 2020 </a:t>
            </a:r>
            <a:r>
              <a:rPr lang="en-US" sz="2400" dirty="0" err="1"/>
              <a:t>là</a:t>
            </a:r>
            <a:r>
              <a:rPr lang="en-US" sz="2400" dirty="0"/>
              <a:t> 2 712 615 </a:t>
            </a:r>
            <a:r>
              <a:rPr lang="en-US" sz="2400" dirty="0" err="1"/>
              <a:t>xe</a:t>
            </a:r>
            <a:endParaRPr lang="en-US" sz="2400" dirty="0"/>
          </a:p>
        </p:txBody>
      </p:sp>
      <p:sp>
        <p:nvSpPr>
          <p:cNvPr id="9" name="TextBox 8">
            <a:extLst>
              <a:ext uri="{FF2B5EF4-FFF2-40B4-BE49-F238E27FC236}">
                <a16:creationId xmlns:a16="http://schemas.microsoft.com/office/drawing/2014/main" id="{9C450AC3-0FDA-C992-F93A-DE61D599999C}"/>
              </a:ext>
            </a:extLst>
          </p:cNvPr>
          <p:cNvSpPr txBox="1"/>
          <p:nvPr/>
        </p:nvSpPr>
        <p:spPr>
          <a:xfrm>
            <a:off x="1400175" y="5488887"/>
            <a:ext cx="9696450" cy="1055608"/>
          </a:xfrm>
          <a:prstGeom prst="roundRect">
            <a:avLst/>
          </a:prstGeom>
          <a:solidFill>
            <a:schemeClr val="accent4">
              <a:lumMod val="40000"/>
              <a:lumOff val="60000"/>
            </a:schemeClr>
          </a:solidFill>
          <a:ln>
            <a:noFill/>
          </a:ln>
        </p:spPr>
        <p:txBody>
          <a:bodyPr wrap="square" rtlCol="0">
            <a:spAutoFit/>
          </a:bodyPr>
          <a:lstStyle/>
          <a:p>
            <a:pPr lvl="0" algn="ctr"/>
            <a:r>
              <a:rPr lang="vi-VN" sz="2800" b="1" dirty="0">
                <a:solidFill>
                  <a:srgbClr val="5B9BD5">
                    <a:lumMod val="75000"/>
                  </a:srgbClr>
                </a:solidFill>
                <a:latin typeface="Calibri" panose="020F0502020204030204"/>
              </a:rPr>
              <a:t>Phóng viên cho biết số lượng xe máy bán ra là bao nhiêu?</a:t>
            </a:r>
            <a:endParaRPr lang="en-US" sz="2800" b="1" dirty="0">
              <a:solidFill>
                <a:srgbClr val="5B9BD5">
                  <a:lumMod val="75000"/>
                </a:srgbClr>
              </a:solidFill>
              <a:latin typeface="Calibri" panose="020F0502020204030204"/>
            </a:endParaRPr>
          </a:p>
          <a:p>
            <a:pPr lvl="0" algn="ctr"/>
            <a:r>
              <a:rPr lang="vi-VN" sz="2800" b="1" dirty="0">
                <a:solidFill>
                  <a:srgbClr val="5B9BD5">
                    <a:lumMod val="75000"/>
                  </a:srgbClr>
                </a:solidFill>
                <a:latin typeface="Calibri" panose="020F0502020204030204"/>
              </a:rPr>
              <a:t>Rô-bốt cho biết số lượng xe máy bán ra là bao nhiêu?, </a:t>
            </a:r>
            <a:endParaRPr kumimoji="0" lang="vi-VN" sz="28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id="{FA40B34B-8554-256D-731C-E25D071DF10B}"/>
              </a:ext>
            </a:extLst>
          </p:cNvPr>
          <p:cNvSpPr txBox="1"/>
          <p:nvPr/>
        </p:nvSpPr>
        <p:spPr>
          <a:xfrm>
            <a:off x="1428750" y="5622237"/>
            <a:ext cx="9696450" cy="715089"/>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Hai số trên giống và khác nhau ở điểm nào?”</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extLst>
      <p:ext uri="{BB962C8B-B14F-4D97-AF65-F5344CB8AC3E}">
        <p14:creationId xmlns:p14="http://schemas.microsoft.com/office/powerpoint/2010/main" val="4112156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DA9A8785-1476-A839-0B03-A1AA2BBBF50D}"/>
              </a:ext>
            </a:extLst>
          </p:cNvPr>
          <p:cNvSpPr txBox="1"/>
          <p:nvPr/>
        </p:nvSpPr>
        <p:spPr>
          <a:xfrm>
            <a:off x="5381625" y="666750"/>
            <a:ext cx="3114675" cy="707886"/>
          </a:xfrm>
          <a:prstGeom prst="rect">
            <a:avLst/>
          </a:prstGeom>
          <a:noFill/>
        </p:spPr>
        <p:txBody>
          <a:bodyPr wrap="square" rtlCol="0">
            <a:spAutoFit/>
          </a:bodyPr>
          <a:lstStyle/>
          <a:p>
            <a:r>
              <a:rPr lang="en-US" sz="4000" dirty="0"/>
              <a:t>2 712 615</a:t>
            </a:r>
          </a:p>
        </p:txBody>
      </p:sp>
      <p:cxnSp>
        <p:nvCxnSpPr>
          <p:cNvPr id="94" name="Straight Arrow Connector 93">
            <a:extLst>
              <a:ext uri="{FF2B5EF4-FFF2-40B4-BE49-F238E27FC236}">
                <a16:creationId xmlns:a16="http://schemas.microsoft.com/office/drawing/2014/main" id="{96F29D5E-AD0F-E480-815E-59B717797FB7}"/>
              </a:ext>
            </a:extLst>
          </p:cNvPr>
          <p:cNvCxnSpPr/>
          <p:nvPr/>
        </p:nvCxnSpPr>
        <p:spPr>
          <a:xfrm>
            <a:off x="6600825" y="1257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5196B16-5DD0-D8AF-DB50-72E68614B25A}"/>
              </a:ext>
            </a:extLst>
          </p:cNvPr>
          <p:cNvGrpSpPr/>
          <p:nvPr/>
        </p:nvGrpSpPr>
        <p:grpSpPr>
          <a:xfrm>
            <a:off x="2647950" y="1914525"/>
            <a:ext cx="7858125" cy="852190"/>
            <a:chOff x="2409825" y="2028825"/>
            <a:chExt cx="7858125" cy="852190"/>
          </a:xfrm>
        </p:grpSpPr>
        <p:cxnSp>
          <p:nvCxnSpPr>
            <p:cNvPr id="3" name="Straight Arrow Connector 2">
              <a:extLst>
                <a:ext uri="{FF2B5EF4-FFF2-40B4-BE49-F238E27FC236}">
                  <a16:creationId xmlns:a16="http://schemas.microsoft.com/office/drawing/2014/main" id="{AE705FE5-F5F9-C1F6-88E9-49E4CCF8A353}"/>
                </a:ext>
              </a:extLst>
            </p:cNvPr>
            <p:cNvCxnSpPr>
              <a:cxnSpLocks/>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039754B-492B-D711-A8A5-902BB8B71695}"/>
                </a:ext>
              </a:extLst>
            </p:cNvPr>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428C23-D844-05A4-5A48-46D3C4C4DA7B}"/>
                </a:ext>
              </a:extLst>
            </p:cNvPr>
            <p:cNvCxnSpPr>
              <a:cxnSpLocks/>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F40F1A-A32B-7E4D-C320-7515613AA668}"/>
                </a:ext>
              </a:extLst>
            </p:cNvPr>
            <p:cNvCxnSpPr>
              <a:cxnSpLocks/>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21DAA1-C652-7EC1-E273-EE3130CCE7B2}"/>
                </a:ext>
              </a:extLst>
            </p:cNvPr>
            <p:cNvCxnSpPr>
              <a:cxnSpLocks/>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BD792D8-8FD2-1C3D-327A-399DA3E16C09}"/>
                </a:ext>
              </a:extLst>
            </p:cNvPr>
            <p:cNvCxnSpPr>
              <a:cxnSpLocks/>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B2FEA1-B0E8-9F5C-EE3D-8E4AF8668F54}"/>
                </a:ext>
              </a:extLst>
            </p:cNvPr>
            <p:cNvCxnSpPr>
              <a:cxnSpLocks/>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5415E1C-743B-E0C1-A256-28CBDCB953AE}"/>
                </a:ext>
              </a:extLst>
            </p:cNvPr>
            <p:cNvCxnSpPr>
              <a:cxnSpLocks/>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26FF0BE-19F9-9AAF-92AC-E33666A8485F}"/>
                </a:ext>
              </a:extLst>
            </p:cNvPr>
            <p:cNvCxnSpPr>
              <a:cxnSpLocks/>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A4330B-4592-863D-7008-91CB1CC21449}"/>
                </a:ext>
              </a:extLst>
            </p:cNvPr>
            <p:cNvCxnSpPr>
              <a:cxnSpLocks/>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C58CFC-8E4E-30DA-4AA3-1EF311DC55C3}"/>
                </a:ext>
              </a:extLst>
            </p:cNvPr>
            <p:cNvCxnSpPr>
              <a:cxnSpLocks/>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CDD5B5-C25A-1155-01EE-1661FB11DD4E}"/>
                </a:ext>
              </a:extLst>
            </p:cNvPr>
            <p:cNvCxnSpPr>
              <a:cxnSpLocks/>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2B2D5D1-EEC0-55A2-657A-CA08F09DB0AB}"/>
                </a:ext>
              </a:extLst>
            </p:cNvPr>
            <p:cNvCxnSpPr>
              <a:cxnSpLocks/>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CB6E554-595D-14E6-A8D8-0640DCB288AE}"/>
                </a:ext>
              </a:extLst>
            </p:cNvPr>
            <p:cNvCxnSpPr>
              <a:cxnSpLocks/>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BC6E65C-9177-DEFC-EE32-EE79F61DC56C}"/>
                </a:ext>
              </a:extLst>
            </p:cNvPr>
            <p:cNvCxnSpPr>
              <a:cxnSpLocks/>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319AAB-CACE-5F4D-273F-7F45C5F56585}"/>
                </a:ext>
              </a:extLst>
            </p:cNvPr>
            <p:cNvCxnSpPr>
              <a:cxnSpLocks/>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E935F5-B6B5-FE77-8754-AE719CD5D91A}"/>
                </a:ext>
              </a:extLst>
            </p:cNvPr>
            <p:cNvCxnSpPr>
              <a:cxnSpLocks/>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715AF91-7EB9-C310-0605-C0DC0E218B6E}"/>
                </a:ext>
              </a:extLst>
            </p:cNvPr>
            <p:cNvCxnSpPr>
              <a:cxnSpLocks/>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E063875-7FC3-DD44-EA7E-426E559EC6AD}"/>
                </a:ext>
              </a:extLst>
            </p:cNvPr>
            <p:cNvCxnSpPr>
              <a:cxnSpLocks/>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4A96C0-2401-6DC7-8195-52440B3BCE4C}"/>
                </a:ext>
              </a:extLst>
            </p:cNvPr>
            <p:cNvCxnSpPr>
              <a:cxnSpLocks/>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C3100FB-374C-BFEF-3939-DD23B56CA379}"/>
                </a:ext>
              </a:extLst>
            </p:cNvPr>
            <p:cNvCxnSpPr>
              <a:cxnSpLocks/>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1DD2308-3E29-342E-4A96-CA6449EFDE8A}"/>
                </a:ext>
              </a:extLst>
            </p:cNvPr>
            <p:cNvCxnSpPr>
              <a:cxnSpLocks/>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567D750-4402-0072-616B-D5DB458E03FF}"/>
                </a:ext>
              </a:extLst>
            </p:cNvPr>
            <p:cNvCxnSpPr>
              <a:cxnSpLocks/>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0A80407-B86A-86A6-63E0-E0E7E64D4FD0}"/>
                </a:ext>
              </a:extLst>
            </p:cNvPr>
            <p:cNvCxnSpPr>
              <a:cxnSpLocks/>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EEE2E45-89A2-7065-07AF-851546D906AC}"/>
                </a:ext>
              </a:extLst>
            </p:cNvPr>
            <p:cNvCxnSpPr>
              <a:cxnSpLocks/>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FDB18E8-617D-7257-364C-867EBA81720B}"/>
                </a:ext>
              </a:extLst>
            </p:cNvPr>
            <p:cNvCxnSpPr>
              <a:cxnSpLocks/>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F642C-3684-ADFF-D4BC-9A50E4ECC8AD}"/>
                </a:ext>
              </a:extLst>
            </p:cNvPr>
            <p:cNvCxnSpPr>
              <a:cxnSpLocks/>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77E9E7C-9C10-1E2D-A68F-4488767B1427}"/>
                </a:ext>
              </a:extLst>
            </p:cNvPr>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97" name="TextBox 96">
              <a:extLst>
                <a:ext uri="{FF2B5EF4-FFF2-40B4-BE49-F238E27FC236}">
                  <a16:creationId xmlns:a16="http://schemas.microsoft.com/office/drawing/2014/main" id="{BBAB5A8D-2F26-8169-2B24-82B5EBB5858E}"/>
                </a:ext>
              </a:extLst>
            </p:cNvPr>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98" name="TextBox 97">
              <a:extLst>
                <a:ext uri="{FF2B5EF4-FFF2-40B4-BE49-F238E27FC236}">
                  <a16:creationId xmlns:a16="http://schemas.microsoft.com/office/drawing/2014/main" id="{E9ABF3FA-8D26-CD4F-A56C-77958B2A3E4F}"/>
                </a:ext>
              </a:extLst>
            </p:cNvPr>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101" name="TextBox 100">
            <a:extLst>
              <a:ext uri="{FF2B5EF4-FFF2-40B4-BE49-F238E27FC236}">
                <a16:creationId xmlns:a16="http://schemas.microsoft.com/office/drawing/2014/main" id="{E47C94B5-E837-FBE8-0D2E-E8A3F51F8F71}"/>
              </a:ext>
            </a:extLst>
          </p:cNvPr>
          <p:cNvSpPr txBox="1"/>
          <p:nvPr/>
        </p:nvSpPr>
        <p:spPr>
          <a:xfrm>
            <a:off x="1619250" y="306001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Trên tia số, số 2 712 615 gần số 2 700 000 hơn hay gần số 2 800 000 hơn?</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2" name="TextBox 101">
            <a:extLst>
              <a:ext uri="{FF2B5EF4-FFF2-40B4-BE49-F238E27FC236}">
                <a16:creationId xmlns:a16="http://schemas.microsoft.com/office/drawing/2014/main" id="{D933F6A0-F6AE-6FDB-B5C1-C84D7E642FA0}"/>
              </a:ext>
            </a:extLst>
          </p:cNvPr>
          <p:cNvSpPr txBox="1"/>
          <p:nvPr/>
        </p:nvSpPr>
        <p:spPr>
          <a:xfrm>
            <a:off x="1638300" y="3088587"/>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Vậy khi làm tròn số 2 712 615 đến hàng trăm nghìn thì được số 2 700 000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3" name="Rectangle 102">
            <a:extLst>
              <a:ext uri="{FF2B5EF4-FFF2-40B4-BE49-F238E27FC236}">
                <a16:creationId xmlns:a16="http://schemas.microsoft.com/office/drawing/2014/main" id="{8F1249B0-EF83-BF57-E017-3BD181C988CB}"/>
              </a:ext>
            </a:extLst>
          </p:cNvPr>
          <p:cNvSpPr/>
          <p:nvPr/>
        </p:nvSpPr>
        <p:spPr>
          <a:xfrm>
            <a:off x="1476375" y="3009900"/>
            <a:ext cx="10163175" cy="1666875"/>
          </a:xfrm>
          <a:prstGeom prst="rect">
            <a:avLst/>
          </a:prstGeom>
          <a:solidFill>
            <a:srgbClr val="AEE3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rPr>
              <a:t>Khi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đến</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trăm</a:t>
            </a:r>
            <a:r>
              <a:rPr lang="en-US" sz="3200" dirty="0">
                <a:solidFill>
                  <a:srgbClr val="002060"/>
                </a:solidFill>
              </a:rPr>
              <a:t> </a:t>
            </a:r>
            <a:r>
              <a:rPr lang="en-US" sz="3200" dirty="0" err="1">
                <a:solidFill>
                  <a:srgbClr val="002060"/>
                </a:solidFill>
              </a:rPr>
              <a:t>nghìn</a:t>
            </a:r>
            <a:r>
              <a:rPr lang="en-US" sz="3200" dirty="0">
                <a:solidFill>
                  <a:srgbClr val="002060"/>
                </a:solidFill>
              </a:rPr>
              <a:t>, ta so </a:t>
            </a:r>
            <a:r>
              <a:rPr lang="en-US" sz="3200" dirty="0" err="1">
                <a:solidFill>
                  <a:srgbClr val="002060"/>
                </a:solidFill>
              </a:rPr>
              <a:t>sánh</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 </a:t>
            </a:r>
            <a:r>
              <a:rPr lang="en-US" sz="3200" dirty="0" err="1">
                <a:solidFill>
                  <a:srgbClr val="002060"/>
                </a:solidFill>
              </a:rPr>
              <a:t>với</a:t>
            </a:r>
            <a:r>
              <a:rPr lang="en-US" sz="3200" dirty="0">
                <a:solidFill>
                  <a:srgbClr val="002060"/>
                </a:solidFill>
              </a:rPr>
              <a:t> 5. </a:t>
            </a:r>
            <a:r>
              <a:rPr lang="en-US" sz="3200" dirty="0" err="1">
                <a:solidFill>
                  <a:srgbClr val="002060"/>
                </a:solidFill>
              </a:rPr>
              <a:t>Nếu</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đó</a:t>
            </a:r>
            <a:r>
              <a:rPr lang="en-US" sz="3200" dirty="0">
                <a:solidFill>
                  <a:srgbClr val="002060"/>
                </a:solidFill>
              </a:rPr>
              <a:t> </a:t>
            </a:r>
            <a:r>
              <a:rPr lang="en-US" sz="3200" dirty="0" err="1">
                <a:solidFill>
                  <a:srgbClr val="002060"/>
                </a:solidFill>
              </a:rPr>
              <a:t>bé</a:t>
            </a:r>
            <a:r>
              <a:rPr lang="en-US" sz="3200" dirty="0">
                <a:solidFill>
                  <a:srgbClr val="002060"/>
                </a:solidFill>
              </a:rPr>
              <a:t> </a:t>
            </a:r>
            <a:r>
              <a:rPr lang="en-US" sz="3200" dirty="0" err="1">
                <a:solidFill>
                  <a:srgbClr val="002060"/>
                </a:solidFill>
              </a:rPr>
              <a:t>hơn</a:t>
            </a:r>
            <a:r>
              <a:rPr lang="en-US" sz="3200" dirty="0">
                <a:solidFill>
                  <a:srgbClr val="002060"/>
                </a:solidFill>
              </a:rPr>
              <a:t> 5 </a:t>
            </a:r>
            <a:r>
              <a:rPr lang="en-US" sz="3200" dirty="0" err="1">
                <a:solidFill>
                  <a:srgbClr val="002060"/>
                </a:solidFill>
              </a:rPr>
              <a:t>thì</a:t>
            </a:r>
            <a:r>
              <a:rPr lang="en-US" sz="3200" dirty="0">
                <a:solidFill>
                  <a:srgbClr val="002060"/>
                </a:solidFill>
              </a:rPr>
              <a:t> ta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xuống</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lại</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lên</a:t>
            </a:r>
            <a:endParaRPr lang="en-US" sz="3200" dirty="0">
              <a:solidFill>
                <a:srgbClr val="002060"/>
              </a:solidFill>
            </a:endParaRPr>
          </a:p>
        </p:txBody>
      </p:sp>
    </p:spTree>
    <p:extLst>
      <p:ext uri="{BB962C8B-B14F-4D97-AF65-F5344CB8AC3E}">
        <p14:creationId xmlns:p14="http://schemas.microsoft.com/office/powerpoint/2010/main" val="2037695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down)">
                                      <p:cBhvr>
                                        <p:cTn id="3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1" grpId="0" animBg="1"/>
      <p:bldP spid="102" grpId="0" animBg="1"/>
      <p:bldP spid="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id="{5EDA13FA-52E6-BE1A-FEDF-A2A8F414FB17}"/>
              </a:ext>
            </a:extLst>
          </p:cNvPr>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61B74C4-B30D-9267-0497-4D7FE3CC53A8}"/>
              </a:ext>
            </a:extLst>
          </p:cNvPr>
          <p:cNvSpPr txBox="1"/>
          <p:nvPr/>
        </p:nvSpPr>
        <p:spPr>
          <a:xfrm>
            <a:off x="581025" y="478737"/>
            <a:ext cx="1790700" cy="715089"/>
          </a:xfrm>
          <a:prstGeom prst="roundRect">
            <a:avLst/>
          </a:prstGeom>
          <a:solidFill>
            <a:schemeClr val="accent4">
              <a:lumMod val="40000"/>
              <a:lumOff val="60000"/>
            </a:schemeClr>
          </a:solidFill>
          <a:ln>
            <a:noFill/>
          </a:ln>
        </p:spPr>
        <p:txBody>
          <a:bodyPr wrap="square" rtlCol="0">
            <a:spAutoFit/>
          </a:bodyPr>
          <a:lstStyle/>
          <a:p>
            <a:pPr lvl="0" algn="ctr"/>
            <a:r>
              <a:rPr lang="en-US" sz="3600" b="1" dirty="0" err="1">
                <a:solidFill>
                  <a:srgbClr val="5B9BD5">
                    <a:lumMod val="75000"/>
                  </a:srgbClr>
                </a:solidFill>
                <a:latin typeface="Calibri" panose="020F0502020204030204"/>
              </a:rPr>
              <a:t>Ví</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dụ</a:t>
            </a:r>
            <a:r>
              <a:rPr lang="en-US" sz="3600" b="1" dirty="0">
                <a:solidFill>
                  <a:srgbClr val="5B9BD5">
                    <a:lumMod val="75000"/>
                  </a:srgbClr>
                </a:solidFill>
                <a:latin typeface="Calibri" panose="020F0502020204030204"/>
              </a:rPr>
              <a:t>:</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4" name="TextBox 3">
            <a:extLst>
              <a:ext uri="{FF2B5EF4-FFF2-40B4-BE49-F238E27FC236}">
                <a16:creationId xmlns:a16="http://schemas.microsoft.com/office/drawing/2014/main" id="{E0890573-F0A2-796B-80B9-1116025C83FB}"/>
              </a:ext>
            </a:extLst>
          </p:cNvPr>
          <p:cNvSpPr txBox="1"/>
          <p:nvPr/>
        </p:nvSpPr>
        <p:spPr>
          <a:xfrm>
            <a:off x="6238875" y="1362075"/>
            <a:ext cx="3114675" cy="707886"/>
          </a:xfrm>
          <a:prstGeom prst="rect">
            <a:avLst/>
          </a:prstGeom>
          <a:noFill/>
        </p:spPr>
        <p:txBody>
          <a:bodyPr wrap="square" rtlCol="0">
            <a:spAutoFit/>
          </a:bodyPr>
          <a:lstStyle/>
          <a:p>
            <a:r>
              <a:rPr lang="en-US" sz="4000" dirty="0"/>
              <a:t>2 783 211</a:t>
            </a:r>
          </a:p>
        </p:txBody>
      </p:sp>
      <p:cxnSp>
        <p:nvCxnSpPr>
          <p:cNvPr id="6" name="Straight Arrow Connector 5">
            <a:extLst>
              <a:ext uri="{FF2B5EF4-FFF2-40B4-BE49-F238E27FC236}">
                <a16:creationId xmlns:a16="http://schemas.microsoft.com/office/drawing/2014/main" id="{63FB02EE-BFE2-A913-6E56-C832FCEF889E}"/>
              </a:ext>
            </a:extLst>
          </p:cNvPr>
          <p:cNvCxnSpPr/>
          <p:nvPr/>
        </p:nvCxnSpPr>
        <p:spPr>
          <a:xfrm>
            <a:off x="7743825" y="2019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52BA2C1-2F60-72BA-34ED-8FE185A68E83}"/>
              </a:ext>
            </a:extLst>
          </p:cNvPr>
          <p:cNvGrpSpPr/>
          <p:nvPr/>
        </p:nvGrpSpPr>
        <p:grpSpPr>
          <a:xfrm>
            <a:off x="1771650" y="2543175"/>
            <a:ext cx="7858125" cy="852190"/>
            <a:chOff x="2409825" y="2028825"/>
            <a:chExt cx="7858125" cy="852190"/>
          </a:xfrm>
        </p:grpSpPr>
        <p:cxnSp>
          <p:nvCxnSpPr>
            <p:cNvPr id="8" name="Straight Arrow Connector 7">
              <a:extLst>
                <a:ext uri="{FF2B5EF4-FFF2-40B4-BE49-F238E27FC236}">
                  <a16:creationId xmlns:a16="http://schemas.microsoft.com/office/drawing/2014/main" id="{FBA7D881-64A2-0CDD-61AD-E24D39E36E96}"/>
                </a:ext>
              </a:extLst>
            </p:cNvPr>
            <p:cNvCxnSpPr>
              <a:cxnSpLocks/>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E3A9B55-E931-160B-D16D-328D8C93DCE6}"/>
                </a:ext>
              </a:extLst>
            </p:cNvPr>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D919C7-D54D-E7F3-B64D-6B55AE87B066}"/>
                </a:ext>
              </a:extLst>
            </p:cNvPr>
            <p:cNvCxnSpPr>
              <a:cxnSpLocks/>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ECB389-8039-5421-33CC-7DF5B3A80A0A}"/>
                </a:ext>
              </a:extLst>
            </p:cNvPr>
            <p:cNvCxnSpPr>
              <a:cxnSpLocks/>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218A2-AAB6-42F7-A45D-1BE507C940A4}"/>
                </a:ext>
              </a:extLst>
            </p:cNvPr>
            <p:cNvCxnSpPr>
              <a:cxnSpLocks/>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70136E-F97C-2D89-65CB-D7A6F9537820}"/>
                </a:ext>
              </a:extLst>
            </p:cNvPr>
            <p:cNvCxnSpPr>
              <a:cxnSpLocks/>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942034-D042-4E3C-65EC-9F7BDF0E1F61}"/>
                </a:ext>
              </a:extLst>
            </p:cNvPr>
            <p:cNvCxnSpPr>
              <a:cxnSpLocks/>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2C640A-72E3-6F90-A543-359FA76BEBD7}"/>
                </a:ext>
              </a:extLst>
            </p:cNvPr>
            <p:cNvCxnSpPr>
              <a:cxnSpLocks/>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96B6A3-8A28-9075-16EF-EB62ACB2C791}"/>
                </a:ext>
              </a:extLst>
            </p:cNvPr>
            <p:cNvCxnSpPr>
              <a:cxnSpLocks/>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3FC3B4-D845-1FB1-59FB-AB0F5CD5E09E}"/>
                </a:ext>
              </a:extLst>
            </p:cNvPr>
            <p:cNvCxnSpPr>
              <a:cxnSpLocks/>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FFFA15-BF27-2430-E0C6-7589DF6072AD}"/>
                </a:ext>
              </a:extLst>
            </p:cNvPr>
            <p:cNvCxnSpPr>
              <a:cxnSpLocks/>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425196-0251-54F0-0AA3-ACC7B313DC1B}"/>
                </a:ext>
              </a:extLst>
            </p:cNvPr>
            <p:cNvCxnSpPr>
              <a:cxnSpLocks/>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3BF7D2-7BAB-54CF-6E0D-D2C3FE9881C4}"/>
                </a:ext>
              </a:extLst>
            </p:cNvPr>
            <p:cNvCxnSpPr>
              <a:cxnSpLocks/>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A02685-8C87-D2F2-D7CD-22BFBF5685A2}"/>
                </a:ext>
              </a:extLst>
            </p:cNvPr>
            <p:cNvCxnSpPr>
              <a:cxnSpLocks/>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DB752A-4FE0-71E6-CC4E-07CA995CFBBD}"/>
                </a:ext>
              </a:extLst>
            </p:cNvPr>
            <p:cNvCxnSpPr>
              <a:cxnSpLocks/>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E2331A-48CB-B7E1-A526-6E32579DDDE6}"/>
                </a:ext>
              </a:extLst>
            </p:cNvPr>
            <p:cNvCxnSpPr>
              <a:cxnSpLocks/>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720E26F-3FD5-C31B-30EF-8E902B4A4FFE}"/>
                </a:ext>
              </a:extLst>
            </p:cNvPr>
            <p:cNvCxnSpPr>
              <a:cxnSpLocks/>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7A47DCB-6F07-A01D-7E96-DE6637641696}"/>
                </a:ext>
              </a:extLst>
            </p:cNvPr>
            <p:cNvCxnSpPr>
              <a:cxnSpLocks/>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0080ED-E2F4-2811-1731-CC0DEC4023D2}"/>
                </a:ext>
              </a:extLst>
            </p:cNvPr>
            <p:cNvCxnSpPr>
              <a:cxnSpLocks/>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B077F4-38C8-BA06-4399-85AC6BD01337}"/>
                </a:ext>
              </a:extLst>
            </p:cNvPr>
            <p:cNvCxnSpPr>
              <a:cxnSpLocks/>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297400-92FF-362F-5E8D-68FD39D811D0}"/>
                </a:ext>
              </a:extLst>
            </p:cNvPr>
            <p:cNvCxnSpPr>
              <a:cxnSpLocks/>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D2A036-D055-4DF1-9466-A22728765F4F}"/>
                </a:ext>
              </a:extLst>
            </p:cNvPr>
            <p:cNvCxnSpPr>
              <a:cxnSpLocks/>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CA8BCA-9E7D-399C-9AF5-54E2EB70A645}"/>
                </a:ext>
              </a:extLst>
            </p:cNvPr>
            <p:cNvCxnSpPr>
              <a:cxnSpLocks/>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724ACC1-1889-0574-C303-FB77700A37DD}"/>
                </a:ext>
              </a:extLst>
            </p:cNvPr>
            <p:cNvCxnSpPr>
              <a:cxnSpLocks/>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1316103-5A24-5836-3315-FB0A757F2AF4}"/>
                </a:ext>
              </a:extLst>
            </p:cNvPr>
            <p:cNvCxnSpPr>
              <a:cxnSpLocks/>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291047-B6F1-B718-F2C9-0CAB2885FC4C}"/>
                </a:ext>
              </a:extLst>
            </p:cNvPr>
            <p:cNvCxnSpPr>
              <a:cxnSpLocks/>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3792F8-CF23-6C39-7E54-9EA7F50352BA}"/>
                </a:ext>
              </a:extLst>
            </p:cNvPr>
            <p:cNvCxnSpPr>
              <a:cxnSpLocks/>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C41B2EF-EA41-9E52-675C-0C1B7639D02C}"/>
                </a:ext>
              </a:extLst>
            </p:cNvPr>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44" name="TextBox 43">
              <a:extLst>
                <a:ext uri="{FF2B5EF4-FFF2-40B4-BE49-F238E27FC236}">
                  <a16:creationId xmlns:a16="http://schemas.microsoft.com/office/drawing/2014/main" id="{80F57886-B3B9-8986-CF39-3D7B10B33015}"/>
                </a:ext>
              </a:extLst>
            </p:cNvPr>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45" name="TextBox 44">
              <a:extLst>
                <a:ext uri="{FF2B5EF4-FFF2-40B4-BE49-F238E27FC236}">
                  <a16:creationId xmlns:a16="http://schemas.microsoft.com/office/drawing/2014/main" id="{C09D204E-AB1A-43FC-5589-BDA9E34799B7}"/>
                </a:ext>
              </a:extLst>
            </p:cNvPr>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49" name="TextBox 48">
            <a:extLst>
              <a:ext uri="{FF2B5EF4-FFF2-40B4-BE49-F238E27FC236}">
                <a16:creationId xmlns:a16="http://schemas.microsoft.com/office/drawing/2014/main" id="{43B2A07C-F258-8310-FAE6-A69515178446}"/>
              </a:ext>
            </a:extLst>
          </p:cNvPr>
          <p:cNvSpPr txBox="1"/>
          <p:nvPr/>
        </p:nvSpPr>
        <p:spPr>
          <a:xfrm>
            <a:off x="1400175" y="357436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en-US" sz="3600" b="1" dirty="0">
                <a:solidFill>
                  <a:srgbClr val="5B9BD5">
                    <a:lumMod val="75000"/>
                  </a:srgbClr>
                </a:solidFill>
                <a:latin typeface="Calibri" panose="020F0502020204030204"/>
              </a:rPr>
              <a:t>Khi </a:t>
            </a:r>
            <a:r>
              <a:rPr lang="vi-VN" sz="3600" b="1" dirty="0">
                <a:solidFill>
                  <a:srgbClr val="5B9BD5">
                    <a:lumMod val="75000"/>
                  </a:srgbClr>
                </a:solidFill>
                <a:latin typeface="Calibri" panose="020F0502020204030204"/>
              </a:rPr>
              <a:t>làm tròn số 2 7</a:t>
            </a:r>
            <a:r>
              <a:rPr lang="en-US" sz="3600" b="1" dirty="0">
                <a:solidFill>
                  <a:srgbClr val="5B9BD5">
                    <a:lumMod val="75000"/>
                  </a:srgbClr>
                </a:solidFill>
                <a:latin typeface="Calibri" panose="020F0502020204030204"/>
              </a:rPr>
              <a:t>83</a:t>
            </a:r>
            <a:r>
              <a:rPr lang="vi-VN" sz="3600" b="1" dirty="0">
                <a:solidFill>
                  <a:srgbClr val="5B9BD5">
                    <a:lumMod val="75000"/>
                  </a:srgbClr>
                </a:solidFill>
                <a:latin typeface="Calibri" panose="020F0502020204030204"/>
              </a:rPr>
              <a:t> </a:t>
            </a:r>
            <a:r>
              <a:rPr lang="en-US" sz="3600" b="1" dirty="0">
                <a:solidFill>
                  <a:srgbClr val="5B9BD5">
                    <a:lumMod val="75000"/>
                  </a:srgbClr>
                </a:solidFill>
                <a:latin typeface="Calibri" panose="020F0502020204030204"/>
              </a:rPr>
              <a:t>211</a:t>
            </a:r>
            <a:r>
              <a:rPr lang="vi-VN" sz="3600" b="1" dirty="0">
                <a:solidFill>
                  <a:srgbClr val="5B9BD5">
                    <a:lumMod val="75000"/>
                  </a:srgbClr>
                </a:solidFill>
                <a:latin typeface="Calibri" panose="020F0502020204030204"/>
              </a:rPr>
              <a:t> đến hàng trăm nghìn thì được số 2 </a:t>
            </a:r>
            <a:r>
              <a:rPr lang="en-US" sz="3600" b="1" dirty="0">
                <a:solidFill>
                  <a:srgbClr val="5B9BD5">
                    <a:lumMod val="75000"/>
                  </a:srgbClr>
                </a:solidFill>
                <a:latin typeface="Calibri" panose="020F0502020204030204"/>
              </a:rPr>
              <a:t>8</a:t>
            </a:r>
            <a:r>
              <a:rPr lang="vi-VN" sz="3600" b="1" dirty="0">
                <a:solidFill>
                  <a:srgbClr val="5B9BD5">
                    <a:lumMod val="75000"/>
                  </a:srgbClr>
                </a:solidFill>
                <a:latin typeface="Calibri" panose="020F0502020204030204"/>
              </a:rPr>
              <a:t>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extLst>
      <p:ext uri="{BB962C8B-B14F-4D97-AF65-F5344CB8AC3E}">
        <p14:creationId xmlns:p14="http://schemas.microsoft.com/office/powerpoint/2010/main" val="12791487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64A9789-B017-D92C-2000-4FD368595C9A}"/>
              </a:ext>
            </a:extLst>
          </p:cNvPr>
          <p:cNvPicPr>
            <a:picLocks noChangeAspect="1"/>
          </p:cNvPicPr>
          <p:nvPr/>
        </p:nvPicPr>
        <p:blipFill>
          <a:blip r:embed="rId3"/>
          <a:stretch>
            <a:fillRect/>
          </a:stretch>
        </p:blipFill>
        <p:spPr>
          <a:xfrm>
            <a:off x="5708554" y="600075"/>
            <a:ext cx="6089841" cy="6858000"/>
          </a:xfrm>
          <a:prstGeom prst="rect">
            <a:avLst/>
          </a:prstGeom>
        </p:spPr>
      </p:pic>
    </p:spTree>
    <p:extLst>
      <p:ext uri="{BB962C8B-B14F-4D97-AF65-F5344CB8AC3E}">
        <p14:creationId xmlns:p14="http://schemas.microsoft.com/office/powerpoint/2010/main" val="4054060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86359" y="-325207"/>
            <a:ext cx="4268520" cy="7026866"/>
          </a:xfrm>
          <a:prstGeom prst="rect">
            <a:avLst/>
          </a:prstGeom>
        </p:spPr>
      </p:pic>
      <p:grpSp>
        <p:nvGrpSpPr>
          <p:cNvPr id="10" name="Nhóm 28">
            <a:extLst>
              <a:ext uri="{FF2B5EF4-FFF2-40B4-BE49-F238E27FC236}">
                <a16:creationId xmlns:a16="http://schemas.microsoft.com/office/drawing/2014/main" id="{E14896BE-5B17-FCD4-10DB-434643E85871}"/>
              </a:ext>
            </a:extLst>
          </p:cNvPr>
          <p:cNvGrpSpPr/>
          <p:nvPr/>
        </p:nvGrpSpPr>
        <p:grpSpPr>
          <a:xfrm>
            <a:off x="4754879" y="932326"/>
            <a:ext cx="6722746" cy="3458700"/>
            <a:chOff x="1139185" y="1145244"/>
            <a:chExt cx="7173783" cy="6901295"/>
          </a:xfrm>
        </p:grpSpPr>
        <p:sp>
          <p:nvSpPr>
            <p:cNvPr id="11" name="Bong bóng Lời nói: Hình chữ nhật với Góc Tròn 29">
              <a:extLst>
                <a:ext uri="{FF2B5EF4-FFF2-40B4-BE49-F238E27FC236}">
                  <a16:creationId xmlns:a16="http://schemas.microsoft.com/office/drawing/2014/main" id="{732825EE-8D57-5AB7-94D8-FCDF449C651D}"/>
                </a:ext>
              </a:extLst>
            </p:cNvPr>
            <p:cNvSpPr/>
            <p:nvPr/>
          </p:nvSpPr>
          <p:spPr>
            <a:xfrm>
              <a:off x="1139185" y="1145244"/>
              <a:ext cx="7173783" cy="6901295"/>
            </a:xfrm>
            <a:custGeom>
              <a:avLst/>
              <a:gdLst>
                <a:gd name="connsiteX0" fmla="*/ 0 w 7173783"/>
                <a:gd name="connsiteY0" fmla="*/ 1150239 h 6901295"/>
                <a:gd name="connsiteX1" fmla="*/ 1150239 w 7173783"/>
                <a:gd name="connsiteY1" fmla="*/ 0 h 6901295"/>
                <a:gd name="connsiteX2" fmla="*/ 1195631 w 7173783"/>
                <a:gd name="connsiteY2" fmla="*/ 0 h 6901295"/>
                <a:gd name="connsiteX3" fmla="*/ 1195631 w 7173783"/>
                <a:gd name="connsiteY3" fmla="*/ 0 h 6901295"/>
                <a:gd name="connsiteX4" fmla="*/ 2989076 w 7173783"/>
                <a:gd name="connsiteY4" fmla="*/ 0 h 6901295"/>
                <a:gd name="connsiteX5" fmla="*/ 6023544 w 7173783"/>
                <a:gd name="connsiteY5" fmla="*/ 0 h 6901295"/>
                <a:gd name="connsiteX6" fmla="*/ 7173783 w 7173783"/>
                <a:gd name="connsiteY6" fmla="*/ 1150239 h 6901295"/>
                <a:gd name="connsiteX7" fmla="*/ 7173783 w 7173783"/>
                <a:gd name="connsiteY7" fmla="*/ 4025755 h 6901295"/>
                <a:gd name="connsiteX8" fmla="*/ 7173783 w 7173783"/>
                <a:gd name="connsiteY8" fmla="*/ 4025755 h 6901295"/>
                <a:gd name="connsiteX9" fmla="*/ 7173783 w 7173783"/>
                <a:gd name="connsiteY9" fmla="*/ 5751079 h 6901295"/>
                <a:gd name="connsiteX10" fmla="*/ 7173783 w 7173783"/>
                <a:gd name="connsiteY10" fmla="*/ 5751056 h 6901295"/>
                <a:gd name="connsiteX11" fmla="*/ 6023544 w 7173783"/>
                <a:gd name="connsiteY11" fmla="*/ 6901295 h 6901295"/>
                <a:gd name="connsiteX12" fmla="*/ 2989076 w 7173783"/>
                <a:gd name="connsiteY12" fmla="*/ 6901295 h 6901295"/>
                <a:gd name="connsiteX13" fmla="*/ 1195631 w 7173783"/>
                <a:gd name="connsiteY13" fmla="*/ 6901295 h 6901295"/>
                <a:gd name="connsiteX14" fmla="*/ 1195631 w 7173783"/>
                <a:gd name="connsiteY14" fmla="*/ 6901295 h 6901295"/>
                <a:gd name="connsiteX15" fmla="*/ 1150239 w 7173783"/>
                <a:gd name="connsiteY15" fmla="*/ 6901295 h 6901295"/>
                <a:gd name="connsiteX16" fmla="*/ 0 w 7173783"/>
                <a:gd name="connsiteY16" fmla="*/ 5751056 h 6901295"/>
                <a:gd name="connsiteX17" fmla="*/ 0 w 7173783"/>
                <a:gd name="connsiteY17" fmla="*/ 5751079 h 6901295"/>
                <a:gd name="connsiteX18" fmla="*/ -423038 w 7173783"/>
                <a:gd name="connsiteY18" fmla="*/ 5121796 h 6901295"/>
                <a:gd name="connsiteX19" fmla="*/ 0 w 7173783"/>
                <a:gd name="connsiteY19" fmla="*/ 4025755 h 6901295"/>
                <a:gd name="connsiteX20" fmla="*/ 0 w 7173783"/>
                <a:gd name="connsiteY20" fmla="*/ 1150239 h 690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6901295" fill="none" extrusionOk="0">
                  <a:moveTo>
                    <a:pt x="0" y="1150239"/>
                  </a:moveTo>
                  <a:cubicBezTo>
                    <a:pt x="-43877" y="463094"/>
                    <a:pt x="454351" y="-110157"/>
                    <a:pt x="1150239" y="0"/>
                  </a:cubicBezTo>
                  <a:cubicBezTo>
                    <a:pt x="1167456" y="3583"/>
                    <a:pt x="1178445" y="385"/>
                    <a:pt x="1195631" y="0"/>
                  </a:cubicBezTo>
                  <a:lnTo>
                    <a:pt x="1195631" y="0"/>
                  </a:lnTo>
                  <a:cubicBezTo>
                    <a:pt x="1916721" y="39099"/>
                    <a:pt x="2742138" y="36401"/>
                    <a:pt x="2989076" y="0"/>
                  </a:cubicBezTo>
                  <a:cubicBezTo>
                    <a:pt x="4067595" y="169626"/>
                    <a:pt x="5271465" y="166819"/>
                    <a:pt x="6023544" y="0"/>
                  </a:cubicBezTo>
                  <a:cubicBezTo>
                    <a:pt x="6694077" y="-52898"/>
                    <a:pt x="7121162" y="476467"/>
                    <a:pt x="7173783" y="1150239"/>
                  </a:cubicBezTo>
                  <a:cubicBezTo>
                    <a:pt x="7068731" y="1810597"/>
                    <a:pt x="7342393" y="2937825"/>
                    <a:pt x="7173783" y="4025755"/>
                  </a:cubicBezTo>
                  <a:lnTo>
                    <a:pt x="7173783" y="4025755"/>
                  </a:lnTo>
                  <a:cubicBezTo>
                    <a:pt x="7263876" y="4765876"/>
                    <a:pt x="7281517" y="5177506"/>
                    <a:pt x="7173783" y="5751079"/>
                  </a:cubicBezTo>
                  <a:cubicBezTo>
                    <a:pt x="7173784" y="5751067"/>
                    <a:pt x="7173781" y="5751059"/>
                    <a:pt x="7173783" y="5751056"/>
                  </a:cubicBezTo>
                  <a:cubicBezTo>
                    <a:pt x="7270770" y="6310199"/>
                    <a:pt x="6683161" y="6964235"/>
                    <a:pt x="6023544" y="6901295"/>
                  </a:cubicBezTo>
                  <a:cubicBezTo>
                    <a:pt x="5386066" y="6824333"/>
                    <a:pt x="3959644" y="6872236"/>
                    <a:pt x="2989076" y="6901295"/>
                  </a:cubicBezTo>
                  <a:cubicBezTo>
                    <a:pt x="2457844" y="6884288"/>
                    <a:pt x="1832322" y="6867035"/>
                    <a:pt x="1195631" y="6901295"/>
                  </a:cubicBezTo>
                  <a:lnTo>
                    <a:pt x="1195631" y="6901295"/>
                  </a:lnTo>
                  <a:cubicBezTo>
                    <a:pt x="1182463" y="6898664"/>
                    <a:pt x="1160010" y="6898812"/>
                    <a:pt x="1150239" y="6901295"/>
                  </a:cubicBezTo>
                  <a:cubicBezTo>
                    <a:pt x="448945" y="6922099"/>
                    <a:pt x="739" y="6402839"/>
                    <a:pt x="0" y="5751056"/>
                  </a:cubicBezTo>
                  <a:cubicBezTo>
                    <a:pt x="-1" y="5751063"/>
                    <a:pt x="-1" y="5751072"/>
                    <a:pt x="0" y="5751079"/>
                  </a:cubicBezTo>
                  <a:cubicBezTo>
                    <a:pt x="-117417" y="5584360"/>
                    <a:pt x="-347455" y="5186912"/>
                    <a:pt x="-423038" y="5121796"/>
                  </a:cubicBezTo>
                  <a:cubicBezTo>
                    <a:pt x="-417812" y="4972110"/>
                    <a:pt x="-96327" y="4386516"/>
                    <a:pt x="0" y="4025755"/>
                  </a:cubicBezTo>
                  <a:cubicBezTo>
                    <a:pt x="85667" y="3351105"/>
                    <a:pt x="-27555" y="1682483"/>
                    <a:pt x="0" y="1150239"/>
                  </a:cubicBezTo>
                  <a:close/>
                </a:path>
                <a:path w="7173783" h="6901295" stroke="0" extrusionOk="0">
                  <a:moveTo>
                    <a:pt x="0" y="1150239"/>
                  </a:moveTo>
                  <a:cubicBezTo>
                    <a:pt x="86864" y="525295"/>
                    <a:pt x="443705" y="-95895"/>
                    <a:pt x="1150239" y="0"/>
                  </a:cubicBezTo>
                  <a:cubicBezTo>
                    <a:pt x="1168565" y="-1142"/>
                    <a:pt x="1176783" y="2740"/>
                    <a:pt x="1195631" y="0"/>
                  </a:cubicBezTo>
                  <a:lnTo>
                    <a:pt x="1195631" y="0"/>
                  </a:lnTo>
                  <a:cubicBezTo>
                    <a:pt x="1499881" y="7351"/>
                    <a:pt x="2348502" y="-25425"/>
                    <a:pt x="2989076" y="0"/>
                  </a:cubicBezTo>
                  <a:cubicBezTo>
                    <a:pt x="3965402" y="117495"/>
                    <a:pt x="5284435" y="-81622"/>
                    <a:pt x="6023544" y="0"/>
                  </a:cubicBezTo>
                  <a:cubicBezTo>
                    <a:pt x="6601158" y="-23202"/>
                    <a:pt x="7241404" y="530430"/>
                    <a:pt x="7173783" y="1150239"/>
                  </a:cubicBezTo>
                  <a:cubicBezTo>
                    <a:pt x="7132282" y="2144477"/>
                    <a:pt x="7302418" y="3735154"/>
                    <a:pt x="7173783" y="4025755"/>
                  </a:cubicBezTo>
                  <a:lnTo>
                    <a:pt x="7173783" y="4025755"/>
                  </a:lnTo>
                  <a:cubicBezTo>
                    <a:pt x="7018703" y="4398548"/>
                    <a:pt x="7084831" y="5530361"/>
                    <a:pt x="7173783" y="5751079"/>
                  </a:cubicBezTo>
                  <a:cubicBezTo>
                    <a:pt x="7173781" y="5751076"/>
                    <a:pt x="7173782" y="5751058"/>
                    <a:pt x="7173783" y="5751056"/>
                  </a:cubicBezTo>
                  <a:cubicBezTo>
                    <a:pt x="7216241" y="6333494"/>
                    <a:pt x="6590058" y="6896140"/>
                    <a:pt x="6023544" y="6901295"/>
                  </a:cubicBezTo>
                  <a:cubicBezTo>
                    <a:pt x="4630265" y="6756211"/>
                    <a:pt x="3678567" y="6936374"/>
                    <a:pt x="2989076" y="6901295"/>
                  </a:cubicBezTo>
                  <a:cubicBezTo>
                    <a:pt x="2198558" y="6940385"/>
                    <a:pt x="1678911" y="6862629"/>
                    <a:pt x="1195631" y="6901295"/>
                  </a:cubicBezTo>
                  <a:lnTo>
                    <a:pt x="1195631" y="6901295"/>
                  </a:lnTo>
                  <a:cubicBezTo>
                    <a:pt x="1189456" y="6897881"/>
                    <a:pt x="1165786" y="6897291"/>
                    <a:pt x="1150239" y="6901295"/>
                  </a:cubicBezTo>
                  <a:cubicBezTo>
                    <a:pt x="499688" y="6894764"/>
                    <a:pt x="44882" y="6358651"/>
                    <a:pt x="0" y="5751056"/>
                  </a:cubicBezTo>
                  <a:cubicBezTo>
                    <a:pt x="-1" y="5751059"/>
                    <a:pt x="-1" y="5751075"/>
                    <a:pt x="0" y="5751079"/>
                  </a:cubicBezTo>
                  <a:cubicBezTo>
                    <a:pt x="-50639" y="5625019"/>
                    <a:pt x="-382804" y="5250512"/>
                    <a:pt x="-423038" y="5121796"/>
                  </a:cubicBezTo>
                  <a:cubicBezTo>
                    <a:pt x="-382138" y="4754875"/>
                    <a:pt x="-153085" y="4412856"/>
                    <a:pt x="0" y="4025755"/>
                  </a:cubicBezTo>
                  <a:cubicBezTo>
                    <a:pt x="-50189" y="2653593"/>
                    <a:pt x="-24614" y="1777768"/>
                    <a:pt x="0" y="1150239"/>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sd="2214188587">
                    <a:prstGeom prst="wedgeRoundRectCallout">
                      <a:avLst>
                        <a:gd name="adj1" fmla="val -55897"/>
                        <a:gd name="adj2" fmla="val 24215"/>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đang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muốn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mở</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một</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cửa</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hàng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ăn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mở</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cửa</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tuyển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dụng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đầu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bếp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bằng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cùng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giải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quyết</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bài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tập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sau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endParaRPr kumimoji="0" lang="en-US" altLang="zh-CN" sz="37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3888638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239</TotalTime>
  <Words>696</Words>
  <Application>Microsoft Office PowerPoint</Application>
  <PresentationFormat>Widescreen</PresentationFormat>
  <Paragraphs>104</Paragraphs>
  <Slides>25</Slides>
  <Notes>7</Notes>
  <HiddenSlides>0</HiddenSlides>
  <MMClips>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LNTH-LuoLuoNotangYuanTi 1</vt:lpstr>
      <vt:lpstr>Times New Roman</vt:lpstr>
      <vt:lpstr>UTM Cookies</vt:lpstr>
      <vt:lpstr>UTM Edwardian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39</cp:revision>
  <dcterms:created xsi:type="dcterms:W3CDTF">2023-08-06T23:48:37Z</dcterms:created>
  <dcterms:modified xsi:type="dcterms:W3CDTF">2025-04-07T00:11:04Z</dcterms:modified>
  <cp:category>9Slide.vn</cp:category>
</cp:coreProperties>
</file>